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6" r:id="rId2"/>
    <p:sldId id="257" r:id="rId3"/>
    <p:sldId id="317" r:id="rId4"/>
    <p:sldId id="366" r:id="rId5"/>
    <p:sldId id="303" r:id="rId6"/>
    <p:sldId id="308" r:id="rId7"/>
    <p:sldId id="355" r:id="rId8"/>
    <p:sldId id="318" r:id="rId9"/>
    <p:sldId id="319" r:id="rId10"/>
    <p:sldId id="321" r:id="rId11"/>
    <p:sldId id="322" r:id="rId12"/>
    <p:sldId id="324" r:id="rId13"/>
    <p:sldId id="325" r:id="rId14"/>
    <p:sldId id="369" r:id="rId15"/>
    <p:sldId id="370" r:id="rId16"/>
    <p:sldId id="371" r:id="rId17"/>
    <p:sldId id="372" r:id="rId18"/>
    <p:sldId id="326" r:id="rId19"/>
    <p:sldId id="327" r:id="rId20"/>
    <p:sldId id="328" r:id="rId21"/>
    <p:sldId id="309" r:id="rId22"/>
    <p:sldId id="260" r:id="rId23"/>
    <p:sldId id="261" r:id="rId24"/>
    <p:sldId id="373" r:id="rId25"/>
    <p:sldId id="374" r:id="rId26"/>
    <p:sldId id="339" r:id="rId27"/>
    <p:sldId id="375" r:id="rId28"/>
    <p:sldId id="376" r:id="rId29"/>
    <p:sldId id="381" r:id="rId30"/>
    <p:sldId id="357" r:id="rId31"/>
    <p:sldId id="382" r:id="rId32"/>
    <p:sldId id="310" r:id="rId33"/>
    <p:sldId id="377" r:id="rId34"/>
    <p:sldId id="312" r:id="rId35"/>
    <p:sldId id="329" r:id="rId36"/>
    <p:sldId id="378" r:id="rId37"/>
    <p:sldId id="314" r:id="rId38"/>
    <p:sldId id="365" r:id="rId39"/>
    <p:sldId id="379" r:id="rId40"/>
    <p:sldId id="364" r:id="rId41"/>
    <p:sldId id="274" r:id="rId42"/>
    <p:sldId id="305" r:id="rId43"/>
    <p:sldId id="362" r:id="rId44"/>
    <p:sldId id="294" r:id="rId45"/>
    <p:sldId id="271" r:id="rId46"/>
    <p:sldId id="316" r:id="rId47"/>
    <p:sldId id="304" r:id="rId48"/>
    <p:sldId id="283" r:id="rId49"/>
    <p:sldId id="281" r:id="rId50"/>
    <p:sldId id="285" r:id="rId51"/>
    <p:sldId id="332" r:id="rId52"/>
    <p:sldId id="331" r:id="rId53"/>
    <p:sldId id="282" r:id="rId54"/>
    <p:sldId id="333" r:id="rId55"/>
    <p:sldId id="299" r:id="rId56"/>
    <p:sldId id="368" r:id="rId57"/>
    <p:sldId id="38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66A67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89" autoAdjust="0"/>
  </p:normalViewPr>
  <p:slideViewPr>
    <p:cSldViewPr>
      <p:cViewPr>
        <p:scale>
          <a:sx n="60" d="100"/>
          <a:sy n="60" d="100"/>
        </p:scale>
        <p:origin x="-2160" y="-570"/>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2862"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3"/>
  <c:chart>
    <c:autoTitleDeleted val="1"/>
    <c:view3D>
      <c:perspective val="30"/>
    </c:view3D>
    <c:plotArea>
      <c:layout>
        <c:manualLayout>
          <c:layoutTarget val="inner"/>
          <c:xMode val="edge"/>
          <c:yMode val="edge"/>
          <c:x val="1.4713807777373387E-2"/>
          <c:y val="4.7220433569434382E-5"/>
          <c:w val="0.93790179071362578"/>
          <c:h val="0.66177085957987158"/>
        </c:manualLayout>
      </c:layout>
      <c:bar3DChart>
        <c:barDir val="col"/>
        <c:grouping val="standard"/>
        <c:ser>
          <c:idx val="0"/>
          <c:order val="0"/>
          <c:tx>
            <c:strRef>
              <c:f>Лист1!$B$1</c:f>
              <c:strCache>
                <c:ptCount val="1"/>
                <c:pt idx="0">
                  <c:v>dr.</c:v>
                </c:pt>
              </c:strCache>
            </c:strRef>
          </c:tx>
          <c:cat>
            <c:numRef>
              <c:f>Лист1!$A$2:$A$5</c:f>
              <c:numCache>
                <c:formatCode>General</c:formatCode>
                <c:ptCount val="4"/>
                <c:pt idx="0">
                  <c:v>2011</c:v>
                </c:pt>
                <c:pt idx="1">
                  <c:v>2012</c:v>
                </c:pt>
                <c:pt idx="2">
                  <c:v>2013</c:v>
                </c:pt>
                <c:pt idx="3">
                  <c:v>2014</c:v>
                </c:pt>
              </c:numCache>
            </c:numRef>
          </c:cat>
          <c:val>
            <c:numRef>
              <c:f>Лист1!$B$2:$B$5</c:f>
              <c:numCache>
                <c:formatCode>General</c:formatCode>
                <c:ptCount val="4"/>
                <c:pt idx="0">
                  <c:v>1</c:v>
                </c:pt>
                <c:pt idx="1">
                  <c:v>3</c:v>
                </c:pt>
                <c:pt idx="2">
                  <c:v>2</c:v>
                </c:pt>
                <c:pt idx="3">
                  <c:v>3</c:v>
                </c:pt>
              </c:numCache>
            </c:numRef>
          </c:val>
        </c:ser>
        <c:ser>
          <c:idx val="1"/>
          <c:order val="1"/>
          <c:tx>
            <c:strRef>
              <c:f>Лист1!$C$1</c:f>
              <c:strCache>
                <c:ptCount val="1"/>
                <c:pt idx="0">
                  <c:v>dr. hab.</c:v>
                </c:pt>
              </c:strCache>
            </c:strRef>
          </c:tx>
          <c:cat>
            <c:numRef>
              <c:f>Лист1!$A$2:$A$5</c:f>
              <c:numCache>
                <c:formatCode>General</c:formatCode>
                <c:ptCount val="4"/>
                <c:pt idx="0">
                  <c:v>2011</c:v>
                </c:pt>
                <c:pt idx="1">
                  <c:v>2012</c:v>
                </c:pt>
                <c:pt idx="2">
                  <c:v>2013</c:v>
                </c:pt>
                <c:pt idx="3">
                  <c:v>2014</c:v>
                </c:pt>
              </c:numCache>
            </c:numRef>
          </c:cat>
          <c:val>
            <c:numRef>
              <c:f>Лист1!$C$2:$C$5</c:f>
              <c:numCache>
                <c:formatCode>General</c:formatCode>
                <c:ptCount val="4"/>
                <c:pt idx="2">
                  <c:v>1</c:v>
                </c:pt>
              </c:numCache>
            </c:numRef>
          </c:val>
        </c:ser>
        <c:shape val="box"/>
        <c:axId val="127690624"/>
        <c:axId val="127692160"/>
        <c:axId val="126853568"/>
      </c:bar3DChart>
      <c:catAx>
        <c:axId val="127690624"/>
        <c:scaling>
          <c:orientation val="minMax"/>
        </c:scaling>
        <c:axPos val="b"/>
        <c:numFmt formatCode="General" sourceLinked="1"/>
        <c:majorTickMark val="none"/>
        <c:tickLblPos val="nextTo"/>
        <c:txPr>
          <a:bodyPr/>
          <a:lstStyle/>
          <a:p>
            <a:pPr>
              <a:defRPr lang="ro-RO"/>
            </a:pPr>
            <a:endParaRPr lang="ru-RU"/>
          </a:p>
        </c:txPr>
        <c:crossAx val="127692160"/>
        <c:crosses val="autoZero"/>
        <c:auto val="1"/>
        <c:lblAlgn val="ctr"/>
        <c:lblOffset val="100"/>
      </c:catAx>
      <c:valAx>
        <c:axId val="127692160"/>
        <c:scaling>
          <c:orientation val="minMax"/>
        </c:scaling>
        <c:delete val="1"/>
        <c:axPos val="l"/>
        <c:numFmt formatCode="General" sourceLinked="1"/>
        <c:majorTickMark val="none"/>
        <c:tickLblPos val="none"/>
        <c:crossAx val="127690624"/>
        <c:crosses val="autoZero"/>
        <c:crossBetween val="between"/>
      </c:valAx>
      <c:serAx>
        <c:axId val="126853568"/>
        <c:scaling>
          <c:orientation val="minMax"/>
        </c:scaling>
        <c:delete val="1"/>
        <c:axPos val="b"/>
        <c:majorTickMark val="none"/>
        <c:tickLblPos val="none"/>
        <c:crossAx val="127692160"/>
        <c:crosses val="autoZero"/>
      </c:serAx>
      <c:dTable>
        <c:showHorzBorder val="1"/>
        <c:showVertBorder val="1"/>
        <c:showOutline val="1"/>
        <c:showKeys val="1"/>
        <c:txPr>
          <a:bodyPr/>
          <a:lstStyle/>
          <a:p>
            <a:pPr rtl="0">
              <a:defRPr lang="ro-RO"/>
            </a:pPr>
            <a:endParaRPr lang="ru-RU"/>
          </a:p>
        </c:txPr>
      </c:dTable>
    </c:plotArea>
    <c:plotVisOnly val="1"/>
    <c:dispBlanksAs val="gap"/>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35"/>
  <c:chart>
    <c:view3D>
      <c:perspective val="30"/>
    </c:view3D>
    <c:plotArea>
      <c:layout>
        <c:manualLayout>
          <c:layoutTarget val="inner"/>
          <c:xMode val="edge"/>
          <c:yMode val="edge"/>
          <c:x val="7.4753497922889836E-2"/>
          <c:y val="2.7904516603808296E-2"/>
          <c:w val="0.6170630476777067"/>
          <c:h val="0.85863386033043665"/>
        </c:manualLayout>
      </c:layout>
      <c:bar3DChart>
        <c:barDir val="col"/>
        <c:grouping val="standard"/>
        <c:ser>
          <c:idx val="0"/>
          <c:order val="0"/>
          <c:tx>
            <c:strRef>
              <c:f>Лист1!$B$1</c:f>
              <c:strCache>
                <c:ptCount val="1"/>
                <c:pt idx="0">
                  <c:v>conferințe naționale</c:v>
                </c:pt>
              </c:strCache>
            </c:strRef>
          </c:tx>
          <c:cat>
            <c:numRef>
              <c:f>Лист1!$A$2:$A$5</c:f>
              <c:numCache>
                <c:formatCode>General</c:formatCode>
                <c:ptCount val="4"/>
                <c:pt idx="0">
                  <c:v>2011</c:v>
                </c:pt>
                <c:pt idx="1">
                  <c:v>2012</c:v>
                </c:pt>
                <c:pt idx="2">
                  <c:v>2013</c:v>
                </c:pt>
                <c:pt idx="3">
                  <c:v>2014</c:v>
                </c:pt>
              </c:numCache>
            </c:numRef>
          </c:cat>
          <c:val>
            <c:numRef>
              <c:f>Лист1!$B$2:$B$5</c:f>
              <c:numCache>
                <c:formatCode>General</c:formatCode>
                <c:ptCount val="4"/>
                <c:pt idx="0">
                  <c:v>1</c:v>
                </c:pt>
                <c:pt idx="1">
                  <c:v>2</c:v>
                </c:pt>
                <c:pt idx="2">
                  <c:v>6</c:v>
                </c:pt>
                <c:pt idx="3">
                  <c:v>5</c:v>
                </c:pt>
              </c:numCache>
            </c:numRef>
          </c:val>
        </c:ser>
        <c:ser>
          <c:idx val="1"/>
          <c:order val="1"/>
          <c:tx>
            <c:strRef>
              <c:f>Лист1!$C$1</c:f>
              <c:strCache>
                <c:ptCount val="1"/>
                <c:pt idx="0">
                  <c:v>conferințe internaționale</c:v>
                </c:pt>
              </c:strCache>
            </c:strRef>
          </c:tx>
          <c:cat>
            <c:numRef>
              <c:f>Лист1!$A$2:$A$5</c:f>
              <c:numCache>
                <c:formatCode>General</c:formatCode>
                <c:ptCount val="4"/>
                <c:pt idx="0">
                  <c:v>2011</c:v>
                </c:pt>
                <c:pt idx="1">
                  <c:v>2012</c:v>
                </c:pt>
                <c:pt idx="2">
                  <c:v>2013</c:v>
                </c:pt>
                <c:pt idx="3">
                  <c:v>2014</c:v>
                </c:pt>
              </c:numCache>
            </c:numRef>
          </c:cat>
          <c:val>
            <c:numRef>
              <c:f>Лист1!$C$2:$C$5</c:f>
              <c:numCache>
                <c:formatCode>General</c:formatCode>
                <c:ptCount val="4"/>
                <c:pt idx="0">
                  <c:v>4</c:v>
                </c:pt>
                <c:pt idx="1">
                  <c:v>13</c:v>
                </c:pt>
                <c:pt idx="2">
                  <c:v>5</c:v>
                </c:pt>
                <c:pt idx="3">
                  <c:v>6</c:v>
                </c:pt>
              </c:numCache>
            </c:numRef>
          </c:val>
        </c:ser>
        <c:shape val="cylinder"/>
        <c:axId val="128361984"/>
        <c:axId val="128363520"/>
        <c:axId val="128357696"/>
      </c:bar3DChart>
      <c:catAx>
        <c:axId val="128361984"/>
        <c:scaling>
          <c:orientation val="minMax"/>
        </c:scaling>
        <c:axPos val="b"/>
        <c:majorGridlines/>
        <c:minorGridlines/>
        <c:numFmt formatCode="General" sourceLinked="1"/>
        <c:tickLblPos val="nextTo"/>
        <c:txPr>
          <a:bodyPr/>
          <a:lstStyle/>
          <a:p>
            <a:pPr>
              <a:defRPr lang="ro-RO"/>
            </a:pPr>
            <a:endParaRPr lang="ru-RU"/>
          </a:p>
        </c:txPr>
        <c:crossAx val="128363520"/>
        <c:crosses val="autoZero"/>
        <c:auto val="1"/>
        <c:lblAlgn val="ctr"/>
        <c:lblOffset val="100"/>
      </c:catAx>
      <c:valAx>
        <c:axId val="128363520"/>
        <c:scaling>
          <c:orientation val="minMax"/>
        </c:scaling>
        <c:axPos val="l"/>
        <c:majorGridlines/>
        <c:numFmt formatCode="General" sourceLinked="1"/>
        <c:tickLblPos val="nextTo"/>
        <c:txPr>
          <a:bodyPr/>
          <a:lstStyle/>
          <a:p>
            <a:pPr>
              <a:defRPr lang="ro-RO"/>
            </a:pPr>
            <a:endParaRPr lang="ru-RU"/>
          </a:p>
        </c:txPr>
        <c:crossAx val="128361984"/>
        <c:crosses val="autoZero"/>
        <c:crossBetween val="between"/>
      </c:valAx>
      <c:serAx>
        <c:axId val="128357696"/>
        <c:scaling>
          <c:orientation val="minMax"/>
        </c:scaling>
        <c:delete val="1"/>
        <c:axPos val="b"/>
        <c:tickLblPos val="none"/>
        <c:crossAx val="128363520"/>
        <c:crosses val="autoZero"/>
      </c:serAx>
    </c:plotArea>
    <c:legend>
      <c:legendPos val="r"/>
      <c:layout>
        <c:manualLayout>
          <c:xMode val="edge"/>
          <c:yMode val="edge"/>
          <c:x val="0.73843846842985961"/>
          <c:y val="8.473841452928238E-2"/>
          <c:w val="0.23678520589128432"/>
          <c:h val="0.33020921238396589"/>
        </c:manualLayout>
      </c:layout>
      <c:txPr>
        <a:bodyPr/>
        <a:lstStyle/>
        <a:p>
          <a:pPr>
            <a:defRPr lang="ro-RO"/>
          </a:pPr>
          <a:endParaRPr lang="ru-RU"/>
        </a:p>
      </c:txPr>
    </c:legend>
    <c:plotVisOnly val="1"/>
    <c:dispBlanksAs val="gap"/>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1ECAE-6CB5-40B8-82D9-8CE05B432102}" type="doc">
      <dgm:prSet loTypeId="urn:microsoft.com/office/officeart/2005/8/layout/hList3" loCatId="list" qsTypeId="urn:microsoft.com/office/officeart/2005/8/quickstyle/3d7" qsCatId="3D" csTypeId="urn:microsoft.com/office/officeart/2005/8/colors/accent1_2" csCatId="accent1" phldr="1"/>
      <dgm:spPr/>
      <dgm:t>
        <a:bodyPr/>
        <a:lstStyle/>
        <a:p>
          <a:endParaRPr lang="ru-RU"/>
        </a:p>
      </dgm:t>
    </dgm:pt>
    <dgm:pt modelId="{9390CBAA-F404-4CA4-8F66-B2BEABF1B09F}">
      <dgm:prSet phldrT="[Текст]" custT="1"/>
      <dgm:spPr/>
      <dgm:t>
        <a:bodyPr/>
        <a:lstStyle/>
        <a:p>
          <a:pPr>
            <a:lnSpc>
              <a:spcPct val="100000"/>
            </a:lnSpc>
            <a:spcAft>
              <a:spcPts val="0"/>
            </a:spcAft>
          </a:pPr>
          <a:r>
            <a:rPr lang="ro-RO" sz="2500" b="1" dirty="0" smtClean="0">
              <a:latin typeface="Sylfaen" pitchFamily="18" charset="0"/>
            </a:rPr>
            <a:t>2011:</a:t>
          </a:r>
        </a:p>
        <a:p>
          <a:pPr>
            <a:lnSpc>
              <a:spcPct val="100000"/>
            </a:lnSpc>
            <a:spcAft>
              <a:spcPts val="0"/>
            </a:spcAft>
          </a:pPr>
          <a:r>
            <a:rPr lang="ro-RO" sz="2500" b="1" dirty="0" smtClean="0">
              <a:latin typeface="Sylfaen" pitchFamily="18" charset="0"/>
            </a:rPr>
            <a:t>76/8</a:t>
          </a:r>
          <a:endParaRPr lang="ru-RU" sz="2500" b="1" dirty="0">
            <a:latin typeface="Sylfaen" pitchFamily="18" charset="0"/>
          </a:endParaRPr>
        </a:p>
      </dgm:t>
    </dgm:pt>
    <dgm:pt modelId="{658B6346-A562-49A9-9AF7-E37641A01873}" type="parTrans" cxnId="{C7113DF7-C558-4A1D-9194-BA4DAA699DBD}">
      <dgm:prSet/>
      <dgm:spPr/>
      <dgm:t>
        <a:bodyPr/>
        <a:lstStyle/>
        <a:p>
          <a:endParaRPr lang="ru-RU"/>
        </a:p>
      </dgm:t>
    </dgm:pt>
    <dgm:pt modelId="{F4141D70-9FCF-4E47-8030-74CC223042DD}" type="sibTrans" cxnId="{C7113DF7-C558-4A1D-9194-BA4DAA699DBD}">
      <dgm:prSet/>
      <dgm:spPr/>
      <dgm:t>
        <a:bodyPr/>
        <a:lstStyle/>
        <a:p>
          <a:endParaRPr lang="ru-RU"/>
        </a:p>
      </dgm:t>
    </dgm:pt>
    <dgm:pt modelId="{4E55ACA2-41BF-469E-93B6-DEE13BED227D}">
      <dgm:prSet phldrT="[Текст]" custT="1"/>
      <dgm:spPr/>
      <dgm:t>
        <a:bodyPr/>
        <a:lstStyle/>
        <a:p>
          <a:pPr>
            <a:spcAft>
              <a:spcPts val="0"/>
            </a:spcAft>
          </a:pPr>
          <a:r>
            <a:rPr lang="ro-RO" sz="2500" b="1" dirty="0" smtClean="0">
              <a:latin typeface="Sylfaen" pitchFamily="18" charset="0"/>
            </a:rPr>
            <a:t>2012:</a:t>
          </a:r>
        </a:p>
        <a:p>
          <a:pPr>
            <a:spcAft>
              <a:spcPts val="0"/>
            </a:spcAft>
          </a:pPr>
          <a:r>
            <a:rPr lang="ro-RO" sz="2500" b="1" dirty="0" smtClean="0">
              <a:latin typeface="Sylfaen" pitchFamily="18" charset="0"/>
            </a:rPr>
            <a:t>114/29</a:t>
          </a:r>
          <a:endParaRPr lang="ru-RU" sz="2500" b="1" dirty="0">
            <a:latin typeface="Sylfaen" pitchFamily="18" charset="0"/>
          </a:endParaRPr>
        </a:p>
      </dgm:t>
    </dgm:pt>
    <dgm:pt modelId="{95E966D4-1EB6-4521-AC16-7A1DF9E4DAEA}" type="parTrans" cxnId="{2195E2B8-21E4-4ACB-9E05-E03FFEA7F22B}">
      <dgm:prSet/>
      <dgm:spPr/>
      <dgm:t>
        <a:bodyPr/>
        <a:lstStyle/>
        <a:p>
          <a:endParaRPr lang="ru-RU"/>
        </a:p>
      </dgm:t>
    </dgm:pt>
    <dgm:pt modelId="{8AEBF8CE-78EC-435B-A912-A60DAE8404B6}" type="sibTrans" cxnId="{2195E2B8-21E4-4ACB-9E05-E03FFEA7F22B}">
      <dgm:prSet/>
      <dgm:spPr/>
      <dgm:t>
        <a:bodyPr/>
        <a:lstStyle/>
        <a:p>
          <a:endParaRPr lang="ru-RU"/>
        </a:p>
      </dgm:t>
    </dgm:pt>
    <dgm:pt modelId="{4E96FC70-F7BA-4467-8BA8-70DCA0EDE776}">
      <dgm:prSet phldrT="[Текст]" custT="1"/>
      <dgm:spPr/>
      <dgm:t>
        <a:bodyPr/>
        <a:lstStyle/>
        <a:p>
          <a:pPr>
            <a:spcAft>
              <a:spcPts val="0"/>
            </a:spcAft>
          </a:pPr>
          <a:r>
            <a:rPr lang="ro-RO" sz="2500" b="1" smtClean="0">
              <a:latin typeface="Sylfaen" pitchFamily="18" charset="0"/>
            </a:rPr>
            <a:t>2013:</a:t>
          </a:r>
        </a:p>
        <a:p>
          <a:pPr>
            <a:spcAft>
              <a:spcPts val="0"/>
            </a:spcAft>
          </a:pPr>
          <a:r>
            <a:rPr lang="ro-RO" sz="2500" b="1" smtClean="0">
              <a:latin typeface="Sylfaen" pitchFamily="18" charset="0"/>
            </a:rPr>
            <a:t>112/59</a:t>
          </a:r>
          <a:endParaRPr lang="ru-RU" sz="2500" b="1" dirty="0">
            <a:latin typeface="Sylfaen" pitchFamily="18" charset="0"/>
          </a:endParaRPr>
        </a:p>
      </dgm:t>
    </dgm:pt>
    <dgm:pt modelId="{8F77F591-82B7-4519-953B-8D6576390E6E}" type="parTrans" cxnId="{7B2E8C3E-81D3-4CD7-9A82-D4081335EE1A}">
      <dgm:prSet/>
      <dgm:spPr/>
      <dgm:t>
        <a:bodyPr/>
        <a:lstStyle/>
        <a:p>
          <a:endParaRPr lang="ru-RU"/>
        </a:p>
      </dgm:t>
    </dgm:pt>
    <dgm:pt modelId="{6B662DD1-D985-442B-9BDB-C7B9E13F8FD7}" type="sibTrans" cxnId="{7B2E8C3E-81D3-4CD7-9A82-D4081335EE1A}">
      <dgm:prSet/>
      <dgm:spPr/>
      <dgm:t>
        <a:bodyPr/>
        <a:lstStyle/>
        <a:p>
          <a:endParaRPr lang="ru-RU"/>
        </a:p>
      </dgm:t>
    </dgm:pt>
    <dgm:pt modelId="{49350663-E267-481A-8810-1941AF849FCA}">
      <dgm:prSet phldrT="[Текст]" custT="1"/>
      <dgm:spPr/>
      <dgm:t>
        <a:bodyPr/>
        <a:lstStyle/>
        <a:p>
          <a:pPr>
            <a:spcAft>
              <a:spcPts val="0"/>
            </a:spcAft>
          </a:pPr>
          <a:r>
            <a:rPr lang="ro-RO" sz="2400" b="1" i="0" dirty="0" smtClean="0">
              <a:latin typeface="Sylfaen" pitchFamily="18" charset="0"/>
            </a:rPr>
            <a:t>Total: emisiuni radio și TV - 316</a:t>
          </a:r>
        </a:p>
        <a:p>
          <a:pPr>
            <a:spcAft>
              <a:spcPts val="0"/>
            </a:spcAft>
          </a:pPr>
          <a:r>
            <a:rPr lang="ro-RO" sz="2400" b="1" i="0" dirty="0" smtClean="0">
              <a:latin typeface="Sylfaen" pitchFamily="18" charset="0"/>
            </a:rPr>
            <a:t>Articole de popularizare -131</a:t>
          </a:r>
          <a:endParaRPr lang="ru-RU" sz="2400" b="1" i="0" dirty="0">
            <a:latin typeface="Sylfaen" pitchFamily="18" charset="0"/>
          </a:endParaRPr>
        </a:p>
      </dgm:t>
    </dgm:pt>
    <dgm:pt modelId="{1BCF035C-7A0F-4B41-840A-C2F737330E7E}" type="sibTrans" cxnId="{9A509949-8A8F-4879-AE66-4F6B91275051}">
      <dgm:prSet/>
      <dgm:spPr/>
      <dgm:t>
        <a:bodyPr/>
        <a:lstStyle/>
        <a:p>
          <a:endParaRPr lang="ru-RU"/>
        </a:p>
      </dgm:t>
    </dgm:pt>
    <dgm:pt modelId="{2D4A9A09-07C2-418D-8AFC-31EAF83E1C0E}" type="parTrans" cxnId="{9A509949-8A8F-4879-AE66-4F6B91275051}">
      <dgm:prSet/>
      <dgm:spPr/>
      <dgm:t>
        <a:bodyPr/>
        <a:lstStyle/>
        <a:p>
          <a:endParaRPr lang="ru-RU"/>
        </a:p>
      </dgm:t>
    </dgm:pt>
    <dgm:pt modelId="{53CEA2C0-35E3-47BB-8AEF-6442ED2597C5}">
      <dgm:prSet custT="1"/>
      <dgm:spPr/>
      <dgm:t>
        <a:bodyPr/>
        <a:lstStyle/>
        <a:p>
          <a:pPr>
            <a:spcAft>
              <a:spcPts val="0"/>
            </a:spcAft>
          </a:pPr>
          <a:r>
            <a:rPr lang="ro-RO" sz="2500" b="1" smtClean="0">
              <a:latin typeface="Sylfaen" pitchFamily="18" charset="0"/>
            </a:rPr>
            <a:t>2014:</a:t>
          </a:r>
        </a:p>
        <a:p>
          <a:pPr>
            <a:spcAft>
              <a:spcPts val="0"/>
            </a:spcAft>
          </a:pPr>
          <a:r>
            <a:rPr lang="ro-RO" sz="2500" b="1" smtClean="0">
              <a:latin typeface="Sylfaen" pitchFamily="18" charset="0"/>
            </a:rPr>
            <a:t>128/27</a:t>
          </a:r>
          <a:endParaRPr lang="ru-RU" sz="2500" b="1" dirty="0">
            <a:latin typeface="Sylfaen" pitchFamily="18" charset="0"/>
          </a:endParaRPr>
        </a:p>
      </dgm:t>
    </dgm:pt>
    <dgm:pt modelId="{AAACC361-3A56-4ECD-9010-07B2EF185A54}" type="parTrans" cxnId="{9BD1BF6B-7FAA-4E87-8A52-4A99697F681C}">
      <dgm:prSet/>
      <dgm:spPr/>
      <dgm:t>
        <a:bodyPr/>
        <a:lstStyle/>
        <a:p>
          <a:endParaRPr lang="ru-RU"/>
        </a:p>
      </dgm:t>
    </dgm:pt>
    <dgm:pt modelId="{B76099CA-3E64-466D-B6B7-1A3865CAB69D}" type="sibTrans" cxnId="{9BD1BF6B-7FAA-4E87-8A52-4A99697F681C}">
      <dgm:prSet/>
      <dgm:spPr/>
      <dgm:t>
        <a:bodyPr/>
        <a:lstStyle/>
        <a:p>
          <a:endParaRPr lang="ru-RU"/>
        </a:p>
      </dgm:t>
    </dgm:pt>
    <dgm:pt modelId="{B2A783A6-0FE1-412A-B817-3AC28A469416}" type="pres">
      <dgm:prSet presAssocID="{9761ECAE-6CB5-40B8-82D9-8CE05B432102}" presName="composite" presStyleCnt="0">
        <dgm:presLayoutVars>
          <dgm:chMax val="1"/>
          <dgm:dir/>
          <dgm:resizeHandles val="exact"/>
        </dgm:presLayoutVars>
      </dgm:prSet>
      <dgm:spPr/>
      <dgm:t>
        <a:bodyPr/>
        <a:lstStyle/>
        <a:p>
          <a:endParaRPr lang="ru-RU"/>
        </a:p>
      </dgm:t>
    </dgm:pt>
    <dgm:pt modelId="{76EF682C-E653-478B-976D-963B42D8DC9F}" type="pres">
      <dgm:prSet presAssocID="{49350663-E267-481A-8810-1941AF849FCA}" presName="roof" presStyleLbl="dkBgShp" presStyleIdx="0" presStyleCnt="2" custLinFactNeighborY="-6061"/>
      <dgm:spPr/>
      <dgm:t>
        <a:bodyPr/>
        <a:lstStyle/>
        <a:p>
          <a:endParaRPr lang="ru-RU"/>
        </a:p>
      </dgm:t>
    </dgm:pt>
    <dgm:pt modelId="{B5E75F37-461E-4065-9FEF-46124E0353F0}" type="pres">
      <dgm:prSet presAssocID="{49350663-E267-481A-8810-1941AF849FCA}" presName="pillars" presStyleCnt="0"/>
      <dgm:spPr/>
      <dgm:t>
        <a:bodyPr/>
        <a:lstStyle/>
        <a:p>
          <a:endParaRPr lang="ru-RU"/>
        </a:p>
      </dgm:t>
    </dgm:pt>
    <dgm:pt modelId="{015B34A6-39C5-4FBA-BA55-2A0064C4FC0C}" type="pres">
      <dgm:prSet presAssocID="{49350663-E267-481A-8810-1941AF849FCA}" presName="pillar1" presStyleLbl="node1" presStyleIdx="0" presStyleCnt="4" custScaleY="102020" custLinFactNeighborY="2453">
        <dgm:presLayoutVars>
          <dgm:bulletEnabled val="1"/>
        </dgm:presLayoutVars>
      </dgm:prSet>
      <dgm:spPr/>
      <dgm:t>
        <a:bodyPr/>
        <a:lstStyle/>
        <a:p>
          <a:endParaRPr lang="ru-RU"/>
        </a:p>
      </dgm:t>
    </dgm:pt>
    <dgm:pt modelId="{4EE3D304-D888-44A8-9763-5760CDCDD114}" type="pres">
      <dgm:prSet presAssocID="{4E55ACA2-41BF-469E-93B6-DEE13BED227D}" presName="pillarX" presStyleLbl="node1" presStyleIdx="1" presStyleCnt="4">
        <dgm:presLayoutVars>
          <dgm:bulletEnabled val="1"/>
        </dgm:presLayoutVars>
      </dgm:prSet>
      <dgm:spPr/>
      <dgm:t>
        <a:bodyPr/>
        <a:lstStyle/>
        <a:p>
          <a:endParaRPr lang="ru-RU"/>
        </a:p>
      </dgm:t>
    </dgm:pt>
    <dgm:pt modelId="{2D2629AB-E26D-44FE-8C42-9B3905A95690}" type="pres">
      <dgm:prSet presAssocID="{4E96FC70-F7BA-4467-8BA8-70DCA0EDE776}" presName="pillarX" presStyleLbl="node1" presStyleIdx="2" presStyleCnt="4">
        <dgm:presLayoutVars>
          <dgm:bulletEnabled val="1"/>
        </dgm:presLayoutVars>
      </dgm:prSet>
      <dgm:spPr/>
      <dgm:t>
        <a:bodyPr/>
        <a:lstStyle/>
        <a:p>
          <a:endParaRPr lang="ru-RU"/>
        </a:p>
      </dgm:t>
    </dgm:pt>
    <dgm:pt modelId="{8DF19B18-CA61-4D01-B043-0EE5F5BFCA5E}" type="pres">
      <dgm:prSet presAssocID="{53CEA2C0-35E3-47BB-8AEF-6442ED2597C5}" presName="pillarX" presStyleLbl="node1" presStyleIdx="3" presStyleCnt="4">
        <dgm:presLayoutVars>
          <dgm:bulletEnabled val="1"/>
        </dgm:presLayoutVars>
      </dgm:prSet>
      <dgm:spPr/>
      <dgm:t>
        <a:bodyPr/>
        <a:lstStyle/>
        <a:p>
          <a:endParaRPr lang="ru-RU"/>
        </a:p>
      </dgm:t>
    </dgm:pt>
    <dgm:pt modelId="{24A23212-EC46-4DE2-A299-DB6F1486FCBD}" type="pres">
      <dgm:prSet presAssocID="{49350663-E267-481A-8810-1941AF849FCA}" presName="base" presStyleLbl="dkBgShp" presStyleIdx="1" presStyleCnt="2"/>
      <dgm:spPr/>
      <dgm:t>
        <a:bodyPr/>
        <a:lstStyle/>
        <a:p>
          <a:endParaRPr lang="ru-RU"/>
        </a:p>
      </dgm:t>
    </dgm:pt>
  </dgm:ptLst>
  <dgm:cxnLst>
    <dgm:cxn modelId="{FF21A887-A06F-4E8F-AF52-FD52D1384DC0}" type="presOf" srcId="{9390CBAA-F404-4CA4-8F66-B2BEABF1B09F}" destId="{015B34A6-39C5-4FBA-BA55-2A0064C4FC0C}" srcOrd="0" destOrd="0" presId="urn:microsoft.com/office/officeart/2005/8/layout/hList3"/>
    <dgm:cxn modelId="{2DE6FB98-EEA4-4DB4-AB37-489F8ACEC1BF}" type="presOf" srcId="{4E96FC70-F7BA-4467-8BA8-70DCA0EDE776}" destId="{2D2629AB-E26D-44FE-8C42-9B3905A95690}" srcOrd="0" destOrd="0" presId="urn:microsoft.com/office/officeart/2005/8/layout/hList3"/>
    <dgm:cxn modelId="{9A509949-8A8F-4879-AE66-4F6B91275051}" srcId="{9761ECAE-6CB5-40B8-82D9-8CE05B432102}" destId="{49350663-E267-481A-8810-1941AF849FCA}" srcOrd="0" destOrd="0" parTransId="{2D4A9A09-07C2-418D-8AFC-31EAF83E1C0E}" sibTransId="{1BCF035C-7A0F-4B41-840A-C2F737330E7E}"/>
    <dgm:cxn modelId="{9BD1BF6B-7FAA-4E87-8A52-4A99697F681C}" srcId="{49350663-E267-481A-8810-1941AF849FCA}" destId="{53CEA2C0-35E3-47BB-8AEF-6442ED2597C5}" srcOrd="3" destOrd="0" parTransId="{AAACC361-3A56-4ECD-9010-07B2EF185A54}" sibTransId="{B76099CA-3E64-466D-B6B7-1A3865CAB69D}"/>
    <dgm:cxn modelId="{7B2E8C3E-81D3-4CD7-9A82-D4081335EE1A}" srcId="{49350663-E267-481A-8810-1941AF849FCA}" destId="{4E96FC70-F7BA-4467-8BA8-70DCA0EDE776}" srcOrd="2" destOrd="0" parTransId="{8F77F591-82B7-4519-953B-8D6576390E6E}" sibTransId="{6B662DD1-D985-442B-9BDB-C7B9E13F8FD7}"/>
    <dgm:cxn modelId="{878235BB-3B2C-481F-9DA0-A4337CC60677}" type="presOf" srcId="{53CEA2C0-35E3-47BB-8AEF-6442ED2597C5}" destId="{8DF19B18-CA61-4D01-B043-0EE5F5BFCA5E}" srcOrd="0" destOrd="0" presId="urn:microsoft.com/office/officeart/2005/8/layout/hList3"/>
    <dgm:cxn modelId="{390A2C43-FBD3-47DE-A0D0-760C86C714DE}" type="presOf" srcId="{49350663-E267-481A-8810-1941AF849FCA}" destId="{76EF682C-E653-478B-976D-963B42D8DC9F}" srcOrd="0" destOrd="0" presId="urn:microsoft.com/office/officeart/2005/8/layout/hList3"/>
    <dgm:cxn modelId="{2195E2B8-21E4-4ACB-9E05-E03FFEA7F22B}" srcId="{49350663-E267-481A-8810-1941AF849FCA}" destId="{4E55ACA2-41BF-469E-93B6-DEE13BED227D}" srcOrd="1" destOrd="0" parTransId="{95E966D4-1EB6-4521-AC16-7A1DF9E4DAEA}" sibTransId="{8AEBF8CE-78EC-435B-A912-A60DAE8404B6}"/>
    <dgm:cxn modelId="{86EAE4E9-9562-4438-A75F-3D20E958BC81}" type="presOf" srcId="{9761ECAE-6CB5-40B8-82D9-8CE05B432102}" destId="{B2A783A6-0FE1-412A-B817-3AC28A469416}" srcOrd="0" destOrd="0" presId="urn:microsoft.com/office/officeart/2005/8/layout/hList3"/>
    <dgm:cxn modelId="{C7113DF7-C558-4A1D-9194-BA4DAA699DBD}" srcId="{49350663-E267-481A-8810-1941AF849FCA}" destId="{9390CBAA-F404-4CA4-8F66-B2BEABF1B09F}" srcOrd="0" destOrd="0" parTransId="{658B6346-A562-49A9-9AF7-E37641A01873}" sibTransId="{F4141D70-9FCF-4E47-8030-74CC223042DD}"/>
    <dgm:cxn modelId="{E2EB2C5B-08F3-4F11-BB52-515E2C75F0CB}" type="presOf" srcId="{4E55ACA2-41BF-469E-93B6-DEE13BED227D}" destId="{4EE3D304-D888-44A8-9763-5760CDCDD114}" srcOrd="0" destOrd="0" presId="urn:microsoft.com/office/officeart/2005/8/layout/hList3"/>
    <dgm:cxn modelId="{66BE69EB-BA46-4CFE-8919-06ADF7A76033}" type="presParOf" srcId="{B2A783A6-0FE1-412A-B817-3AC28A469416}" destId="{76EF682C-E653-478B-976D-963B42D8DC9F}" srcOrd="0" destOrd="0" presId="urn:microsoft.com/office/officeart/2005/8/layout/hList3"/>
    <dgm:cxn modelId="{8667BA1C-43D9-42D7-810F-39AB18682857}" type="presParOf" srcId="{B2A783A6-0FE1-412A-B817-3AC28A469416}" destId="{B5E75F37-461E-4065-9FEF-46124E0353F0}" srcOrd="1" destOrd="0" presId="urn:microsoft.com/office/officeart/2005/8/layout/hList3"/>
    <dgm:cxn modelId="{3B6CDDAD-CF52-4F1E-AA8D-19747EAB4515}" type="presParOf" srcId="{B5E75F37-461E-4065-9FEF-46124E0353F0}" destId="{015B34A6-39C5-4FBA-BA55-2A0064C4FC0C}" srcOrd="0" destOrd="0" presId="urn:microsoft.com/office/officeart/2005/8/layout/hList3"/>
    <dgm:cxn modelId="{5BF1124F-375E-4D27-BC71-595A388DEC1C}" type="presParOf" srcId="{B5E75F37-461E-4065-9FEF-46124E0353F0}" destId="{4EE3D304-D888-44A8-9763-5760CDCDD114}" srcOrd="1" destOrd="0" presId="urn:microsoft.com/office/officeart/2005/8/layout/hList3"/>
    <dgm:cxn modelId="{054D6504-7A36-4035-8D99-6A8EAC8E8540}" type="presParOf" srcId="{B5E75F37-461E-4065-9FEF-46124E0353F0}" destId="{2D2629AB-E26D-44FE-8C42-9B3905A95690}" srcOrd="2" destOrd="0" presId="urn:microsoft.com/office/officeart/2005/8/layout/hList3"/>
    <dgm:cxn modelId="{C246354D-607F-4927-8A72-5DDD247058D1}" type="presParOf" srcId="{B5E75F37-461E-4065-9FEF-46124E0353F0}" destId="{8DF19B18-CA61-4D01-B043-0EE5F5BFCA5E}" srcOrd="3" destOrd="0" presId="urn:microsoft.com/office/officeart/2005/8/layout/hList3"/>
    <dgm:cxn modelId="{68320E8C-9A15-4DF6-A2A3-4011370D2A9A}" type="presParOf" srcId="{B2A783A6-0FE1-412A-B817-3AC28A469416}" destId="{24A23212-EC46-4DE2-A299-DB6F1486FCBD}" srcOrd="2" destOrd="0" presId="urn:microsoft.com/office/officeart/2005/8/layout/hList3"/>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D1A9B6-111D-4FC6-9E37-C64DB2B29DD7}" type="datetimeFigureOut">
              <a:rPr lang="ru-RU" smtClean="0"/>
              <a:pPr/>
              <a:t>27.01.2015</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A0D88E-EBE9-43DE-A64E-E705D35BC92E}" type="slidenum">
              <a:rPr lang="ru-RU" smtClean="0"/>
              <a:pPr/>
              <a:t>‹#›</a:t>
            </a:fld>
            <a:endParaRPr lang="ru-RU"/>
          </a:p>
        </p:txBody>
      </p:sp>
    </p:spTree>
    <p:extLst>
      <p:ext uri="{BB962C8B-B14F-4D97-AF65-F5344CB8AC3E}">
        <p14:creationId xmlns="" xmlns:p14="http://schemas.microsoft.com/office/powerpoint/2010/main" val="1578180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4207C1-D075-4486-A1E2-90BE101214D8}" type="datetimeFigureOut">
              <a:rPr lang="ru-RU" smtClean="0"/>
              <a:pPr/>
              <a:t>27.01.2015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6BCE4-E9F5-4FF1-8D30-88D68C780E19}" type="slidenum">
              <a:rPr lang="ru-RU" smtClean="0"/>
              <a:pPr/>
              <a:t>‹#›</a:t>
            </a:fld>
            <a:endParaRPr lang="ru-RU"/>
          </a:p>
        </p:txBody>
      </p:sp>
    </p:spTree>
    <p:extLst>
      <p:ext uri="{BB962C8B-B14F-4D97-AF65-F5344CB8AC3E}">
        <p14:creationId xmlns="" xmlns:p14="http://schemas.microsoft.com/office/powerpoint/2010/main" val="398368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B26BCE4-E9F5-4FF1-8D30-88D68C780E19}" type="slidenum">
              <a:rPr lang="ru-RU" smtClean="0"/>
              <a:pPr/>
              <a:t>17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69E7B2AD-34D6-4093-8772-DC8079B6D005}" type="datetimeFigureOut">
              <a:rPr lang="en-US" smtClean="0"/>
              <a:pPr/>
              <a:t>1/27/2015</a:t>
            </a:fld>
            <a:endParaRPr lang="en-US"/>
          </a:p>
        </p:txBody>
      </p:sp>
      <p:sp>
        <p:nvSpPr>
          <p:cNvPr id="19" name="Нижний колонтитул 18"/>
          <p:cNvSpPr>
            <a:spLocks noGrp="1"/>
          </p:cNvSpPr>
          <p:nvPr>
            <p:ph type="ftr" sz="quarter" idx="11"/>
          </p:nvPr>
        </p:nvSpPr>
        <p:spPr/>
        <p:txBody>
          <a:bodyPr/>
          <a:lstStyle/>
          <a:p>
            <a:endParaRPr lang="en-US"/>
          </a:p>
        </p:txBody>
      </p:sp>
      <p:sp>
        <p:nvSpPr>
          <p:cNvPr id="27" name="Номер слайда 2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E7B2AD-34D6-4093-8772-DC8079B6D005}" type="datetimeFigureOut">
              <a:rPr lang="en-US" smtClean="0"/>
              <a:pPr/>
              <a:t>1/27/2015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E7B2AD-34D6-4093-8772-DC8079B6D005}" type="datetimeFigureOut">
              <a:rPr lang="en-US" smtClean="0"/>
              <a:pPr/>
              <a:t>1/27/2015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9E7B2AD-34D6-4093-8772-DC8079B6D005}" type="datetimeFigureOut">
              <a:rPr lang="en-US" smtClean="0"/>
              <a:pPr/>
              <a:t>1/27/2015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69E7B2AD-34D6-4093-8772-DC8079B6D005}" type="datetimeFigureOut">
              <a:rPr lang="en-US" smtClean="0"/>
              <a:pPr/>
              <a:t>1/27/2015</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9E7B2AD-34D6-4093-8772-DC8079B6D005}" type="datetimeFigureOut">
              <a:rPr lang="en-US" smtClean="0"/>
              <a:pPr/>
              <a:t>1/27/2015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9E7B2AD-34D6-4093-8772-DC8079B6D005}" type="datetimeFigureOut">
              <a:rPr lang="en-US" smtClean="0"/>
              <a:pPr/>
              <a:t>1/27/2015</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9E7B2AD-34D6-4093-8772-DC8079B6D005}" type="datetimeFigureOut">
              <a:rPr lang="en-US" smtClean="0"/>
              <a:pPr/>
              <a:t>1/27/2015</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9E7B2AD-34D6-4093-8772-DC8079B6D005}" type="datetimeFigureOut">
              <a:rPr lang="en-US" smtClean="0"/>
              <a:pPr/>
              <a:t>1/27/2015</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9E7B2AD-34D6-4093-8772-DC8079B6D005}" type="datetimeFigureOut">
              <a:rPr lang="en-US" smtClean="0"/>
              <a:pPr/>
              <a:t>1/27/2015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transition spd="slow">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9E7B2AD-34D6-4093-8772-DC8079B6D005}" type="datetimeFigureOut">
              <a:rPr lang="en-US" smtClean="0"/>
              <a:pPr/>
              <a:t>1/27/2015</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077200" y="6356350"/>
            <a:ext cx="609600" cy="365125"/>
          </a:xfrm>
        </p:spPr>
        <p:txBody>
          <a:bodyPr/>
          <a:lstStyle/>
          <a:p>
            <a:fld id="{1E923D44-A265-4C35-B3D9-34A1C005FE0F}" type="slidenum">
              <a:rPr lang="en-US" smtClean="0"/>
              <a:pPr/>
              <a:t>‹#›</a:t>
            </a:fld>
            <a:endParaRPr lang="en-US"/>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9E7B2AD-34D6-4093-8772-DC8079B6D005}" type="datetimeFigureOut">
              <a:rPr lang="en-US" smtClean="0"/>
              <a:pPr/>
              <a:t>1/27/2015</a:t>
            </a:fld>
            <a:endParaRPr lang="en-US"/>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E923D44-A265-4C35-B3D9-34A1C005FE0F}" type="slidenum">
              <a:rPr lang="en-US" smtClean="0"/>
              <a:pPr/>
              <a:t>‹#›</a:t>
            </a:fld>
            <a:endParaRPr lang="en-US"/>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 Id="rId5" Type="http://schemas.openxmlformats.org/officeDocument/2006/relationships/image" Target="../media/image98.jpe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09.gif"/><Relationship Id="rId13" Type="http://schemas.openxmlformats.org/officeDocument/2006/relationships/diagramColors" Target="../diagrams/colors1.xml"/><Relationship Id="rId3" Type="http://schemas.openxmlformats.org/officeDocument/2006/relationships/image" Target="../media/image104.gif"/><Relationship Id="rId7" Type="http://schemas.openxmlformats.org/officeDocument/2006/relationships/image" Target="../media/image108.jpeg"/><Relationship Id="rId12" Type="http://schemas.openxmlformats.org/officeDocument/2006/relationships/diagramQuickStyle" Target="../diagrams/quickStyle1.xm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diagramLayout" Target="../diagrams/layout1.xml"/><Relationship Id="rId5" Type="http://schemas.openxmlformats.org/officeDocument/2006/relationships/image" Target="../media/image106.png"/><Relationship Id="rId15" Type="http://schemas.openxmlformats.org/officeDocument/2006/relationships/image" Target="../media/image111.jpeg"/><Relationship Id="rId10" Type="http://schemas.openxmlformats.org/officeDocument/2006/relationships/diagramData" Target="../diagrams/data1.xml"/><Relationship Id="rId4" Type="http://schemas.openxmlformats.org/officeDocument/2006/relationships/image" Target="../media/image105.png"/><Relationship Id="rId9" Type="http://schemas.openxmlformats.org/officeDocument/2006/relationships/image" Target="../media/image110.jpeg"/><Relationship Id="rId14" Type="http://schemas.microsoft.com/office/2007/relationships/diagramDrawing" Target="../diagrams/drawing1.xml"/></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Liliana\Desktop\rap. 2014, PP\generale\cropped-P_c_001.jpg"/>
          <p:cNvPicPr>
            <a:picLocks noChangeAspect="1" noChangeArrowheads="1"/>
          </p:cNvPicPr>
          <p:nvPr/>
        </p:nvPicPr>
        <p:blipFill>
          <a:blip r:embed="rId2" cstate="print"/>
          <a:srcRect/>
          <a:stretch>
            <a:fillRect/>
          </a:stretch>
        </p:blipFill>
        <p:spPr bwMode="auto">
          <a:xfrm>
            <a:off x="0" y="-24"/>
            <a:ext cx="9190014" cy="1500198"/>
          </a:xfrm>
          <a:prstGeom prst="rect">
            <a:avLst/>
          </a:prstGeom>
          <a:noFill/>
          <a:scene3d>
            <a:camera prst="orthographicFront"/>
            <a:lightRig rig="threePt" dir="t"/>
          </a:scene3d>
          <a:sp3d>
            <a:bevelT/>
          </a:sp3d>
        </p:spPr>
      </p:pic>
      <p:sp>
        <p:nvSpPr>
          <p:cNvPr id="5" name="Подзаголовок 2"/>
          <p:cNvSpPr txBox="1">
            <a:spLocks noGrp="1"/>
          </p:cNvSpPr>
          <p:nvPr>
            <p:ph type="ctrTitle"/>
          </p:nvPr>
        </p:nvSpPr>
        <p:spPr>
          <a:xfrm>
            <a:off x="714348" y="2071678"/>
            <a:ext cx="7772400" cy="1714512"/>
          </a:xfrm>
          <a:prstGeom prst="rect">
            <a:avLst/>
          </a:prstGeom>
          <a:solidFill>
            <a:schemeClr val="accent6">
              <a:lumMod val="60000"/>
              <a:lumOff val="40000"/>
            </a:schemeClr>
          </a:solidFill>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Institutul</a:t>
            </a:r>
            <a:r>
              <a:rPr kumimoji="0" lang="en-US"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 </a:t>
            </a:r>
            <a:r>
              <a:rPr kumimoji="0" lang="en-US" sz="40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Patrimoniului</a:t>
            </a:r>
            <a:r>
              <a:rPr kumimoji="0" lang="en-US"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 Cultural </a:t>
            </a:r>
            <a:br>
              <a:rPr kumimoji="0" lang="en-US"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br>
            <a:r>
              <a:rPr kumimoji="0" lang="en-US"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al </a:t>
            </a:r>
            <a:r>
              <a:rPr kumimoji="0" lang="en-US" sz="40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Academiei</a:t>
            </a:r>
            <a:r>
              <a:rPr kumimoji="0" lang="en-US"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 de </a:t>
            </a:r>
            <a:r>
              <a:rPr kumimoji="0" lang="ro-RO"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Șt</a:t>
            </a:r>
            <a:r>
              <a:rPr kumimoji="0" lang="en-US" sz="40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iin</a:t>
            </a:r>
            <a:r>
              <a:rPr kumimoji="0" lang="ro-RO"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ț</a:t>
            </a:r>
            <a:r>
              <a:rPr kumimoji="0" lang="en-US"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e</a:t>
            </a:r>
            <a:r>
              <a:rPr kumimoji="0" lang="ro-RO" sz="4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Sylfaen" pitchFamily="18" charset="0"/>
                <a:cs typeface="Times New Roman" pitchFamily="18" charset="0"/>
              </a:rPr>
              <a:t> a Moldovei</a:t>
            </a:r>
            <a:endParaRPr kumimoji="0" lang="ru-RU"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Sylfaen" pitchFamily="18" charset="0"/>
            </a:endParaRPr>
          </a:p>
        </p:txBody>
      </p:sp>
      <p:sp>
        <p:nvSpPr>
          <p:cNvPr id="6" name="Заголовок 1"/>
          <p:cNvSpPr txBox="1">
            <a:spLocks/>
          </p:cNvSpPr>
          <p:nvPr/>
        </p:nvSpPr>
        <p:spPr>
          <a:xfrm>
            <a:off x="714348" y="4071942"/>
            <a:ext cx="7786742" cy="1143008"/>
          </a:xfrm>
          <a:prstGeom prst="rect">
            <a:avLst/>
          </a:prstGeom>
          <a:solidFill>
            <a:schemeClr val="accent6">
              <a:lumMod val="60000"/>
              <a:lumOff val="40000"/>
            </a:schemeClr>
          </a:solidFill>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2800" b="1" i="0" u="none" strike="noStrike" kern="1200" cap="none" spc="0" normalizeH="0" baseline="0" noProof="0" dirty="0" smtClean="0">
                <a:ln>
                  <a:noFill/>
                </a:ln>
                <a:solidFill>
                  <a:schemeClr val="tx1"/>
                </a:solidFill>
                <a:uLnTx/>
                <a:uFillTx/>
                <a:latin typeface="Sylfaen" pitchFamily="18" charset="0"/>
                <a:ea typeface="+mj-ea"/>
                <a:cs typeface="Times New Roman" pitchFamily="18" charset="0"/>
              </a:rPr>
              <a:t>Raport de activitate pentru anul 2014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2800" b="1" i="0" u="none" strike="noStrike" kern="1200" cap="none" spc="0" normalizeH="0" baseline="0" noProof="0" dirty="0" smtClean="0">
                <a:ln>
                  <a:noFill/>
                </a:ln>
                <a:solidFill>
                  <a:schemeClr val="tx1"/>
                </a:solidFill>
                <a:uLnTx/>
                <a:uFillTx/>
                <a:latin typeface="Sylfaen" pitchFamily="18" charset="0"/>
                <a:ea typeface="+mj-ea"/>
                <a:cs typeface="Times New Roman" pitchFamily="18" charset="0"/>
              </a:rPr>
              <a:t>și în perioada 2011</a:t>
            </a:r>
            <a:r>
              <a:rPr kumimoji="0" lang="ro-MO" sz="2800" b="1" i="0" u="none" strike="noStrike" kern="1200" cap="none" spc="0" normalizeH="0" baseline="0" noProof="0" dirty="0" smtClean="0">
                <a:ln>
                  <a:noFill/>
                </a:ln>
                <a:solidFill>
                  <a:schemeClr val="tx1"/>
                </a:solidFill>
                <a:uLnTx/>
                <a:uFillTx/>
                <a:latin typeface="Sylfaen" pitchFamily="18" charset="0"/>
                <a:ea typeface="+mj-ea"/>
                <a:cs typeface="Times New Roman" pitchFamily="18" charset="0"/>
              </a:rPr>
              <a:t>–</a:t>
            </a:r>
            <a:r>
              <a:rPr kumimoji="0" lang="ro-RO" sz="2800" b="1" i="0" u="none" strike="noStrike" kern="1200" cap="none" spc="0" normalizeH="0" baseline="0" noProof="0" dirty="0" smtClean="0">
                <a:ln>
                  <a:noFill/>
                </a:ln>
                <a:solidFill>
                  <a:schemeClr val="tx1"/>
                </a:solidFill>
                <a:uLnTx/>
                <a:uFillTx/>
                <a:latin typeface="Sylfaen" pitchFamily="18" charset="0"/>
                <a:ea typeface="+mj-ea"/>
                <a:cs typeface="Times New Roman" pitchFamily="18" charset="0"/>
              </a:rPr>
              <a:t>2014</a:t>
            </a:r>
            <a:endParaRPr kumimoji="0" lang="ru-RU" sz="2800" b="1" i="0" u="none" strike="noStrike" kern="1200" cap="none" spc="0" normalizeH="0" baseline="0" noProof="0" dirty="0">
              <a:ln>
                <a:noFill/>
              </a:ln>
              <a:solidFill>
                <a:schemeClr val="tx1"/>
              </a:solidFill>
              <a:uLnTx/>
              <a:uFillTx/>
              <a:latin typeface="Sylfaen" pitchFamily="18" charset="0"/>
              <a:ea typeface="+mj-ea"/>
              <a:cs typeface="Times New Roman" pitchFamily="18" charset="0"/>
            </a:endParaRPr>
          </a:p>
        </p:txBody>
      </p:sp>
      <p:sp>
        <p:nvSpPr>
          <p:cNvPr id="8" name="Прямоугольник 7"/>
          <p:cNvSpPr/>
          <p:nvPr/>
        </p:nvSpPr>
        <p:spPr>
          <a:xfrm>
            <a:off x="1357290" y="5715016"/>
            <a:ext cx="6715172" cy="830997"/>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marL="180000" lvl="0" fontAlgn="base">
              <a:spcBef>
                <a:spcPts val="0"/>
              </a:spcBef>
              <a:buNone/>
            </a:pPr>
            <a:r>
              <a:rPr lang="ro-RO" sz="2400" b="1" dirty="0" smtClean="0">
                <a:latin typeface="Sylfaen" pitchFamily="18" charset="0"/>
              </a:rPr>
              <a:t>Adresa</a:t>
            </a:r>
            <a:r>
              <a:rPr lang="ro-RO" sz="2400" dirty="0" smtClean="0">
                <a:latin typeface="Sylfaen" pitchFamily="18" charset="0"/>
              </a:rPr>
              <a:t>: Chișinău, bd. Ștefan cel Mare și Sfânt, 1</a:t>
            </a:r>
          </a:p>
          <a:p>
            <a:pPr marL="180000" lvl="0" fontAlgn="base">
              <a:spcBef>
                <a:spcPts val="0"/>
              </a:spcBef>
              <a:buNone/>
            </a:pPr>
            <a:r>
              <a:rPr lang="ro-RO" sz="2400" b="1" dirty="0" smtClean="0">
                <a:latin typeface="Sylfaen" pitchFamily="18" charset="0"/>
              </a:rPr>
              <a:t>Site</a:t>
            </a:r>
            <a:r>
              <a:rPr lang="ro-RO" sz="2400" dirty="0" smtClean="0">
                <a:latin typeface="Sylfaen" pitchFamily="18" charset="0"/>
              </a:rPr>
              <a:t>:</a:t>
            </a:r>
            <a:r>
              <a:rPr lang="en-US" sz="2400" dirty="0" smtClean="0">
                <a:latin typeface="Sylfaen" pitchFamily="18" charset="0"/>
              </a:rPr>
              <a:t> </a:t>
            </a:r>
            <a:r>
              <a:rPr lang="en-US" sz="2400" dirty="0" smtClean="0">
                <a:latin typeface="Sylfaen" pitchFamily="18" charset="0"/>
              </a:rPr>
              <a:t>www.patrimoniu</a:t>
            </a:r>
            <a:r>
              <a:rPr lang="en-US" sz="2400" dirty="0" smtClean="0">
                <a:latin typeface="Sylfaen" pitchFamily="18" charset="0"/>
              </a:rPr>
              <a:t>.asm.md</a:t>
            </a:r>
            <a:endParaRPr lang="ru-RU" sz="2400" dirty="0" smtClean="0">
              <a:latin typeface="Sylfaen" pitchFamily="18" charset="0"/>
            </a:endParaRPr>
          </a:p>
        </p:txBody>
      </p:sp>
    </p:spTree>
  </p:cSld>
  <p:clrMapOvr>
    <a:masterClrMapping/>
  </p:clrMapOvr>
  <p:transition spd="slow">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274638"/>
            <a:ext cx="8229600" cy="654032"/>
          </a:xfrm>
        </p:spPr>
        <p:txBody>
          <a:bodyPr>
            <a:normAutofit/>
          </a:bodyPr>
          <a:lstStyle/>
          <a:p>
            <a:pPr algn="ctr"/>
            <a:r>
              <a:rPr lang="ro-RO" sz="2400" b="1" dirty="0" smtClean="0">
                <a:solidFill>
                  <a:srgbClr val="002060"/>
                </a:solidFill>
                <a:latin typeface="Sylfaen" pitchFamily="18" charset="0"/>
              </a:rPr>
              <a:t>Rezultatele ştiinţifice obţinute în anul 2014  de IPC</a:t>
            </a:r>
            <a:endParaRPr lang="ru-RU" sz="2400" b="1" dirty="0">
              <a:solidFill>
                <a:srgbClr val="002060"/>
              </a:solidFill>
              <a:latin typeface="Sylfaen" pitchFamily="18" charset="0"/>
            </a:endParaRPr>
          </a:p>
        </p:txBody>
      </p:sp>
      <p:sp>
        <p:nvSpPr>
          <p:cNvPr id="3" name="Содержимое 2"/>
          <p:cNvSpPr>
            <a:spLocks noGrp="1"/>
          </p:cNvSpPr>
          <p:nvPr>
            <p:ph idx="1"/>
          </p:nvPr>
        </p:nvSpPr>
        <p:spPr>
          <a:xfrm>
            <a:off x="457200" y="1214422"/>
            <a:ext cx="8229600" cy="5143536"/>
          </a:xfrm>
        </p:spPr>
        <p:txBody>
          <a:bodyPr>
            <a:noAutofit/>
          </a:bodyPr>
          <a:lstStyle/>
          <a:p>
            <a:pPr marL="0">
              <a:spcBef>
                <a:spcPts val="0"/>
              </a:spcBef>
              <a:buNone/>
            </a:pPr>
            <a:r>
              <a:rPr lang="ro-RO" sz="2300" b="1" dirty="0" smtClean="0">
                <a:solidFill>
                  <a:srgbClr val="FF0000"/>
                </a:solidFill>
                <a:latin typeface="Times New Roman" pitchFamily="18" charset="0"/>
                <a:cs typeface="Times New Roman" pitchFamily="18" charset="0"/>
              </a:rPr>
              <a:t>	</a:t>
            </a:r>
            <a:r>
              <a:rPr lang="ro-RO" sz="2300" b="1" dirty="0" smtClean="0">
                <a:solidFill>
                  <a:srgbClr val="002060"/>
                </a:solidFill>
                <a:latin typeface="Times New Roman" pitchFamily="18" charset="0"/>
                <a:cs typeface="Times New Roman" pitchFamily="18" charset="0"/>
              </a:rPr>
              <a:t>În domeniul etnologiei  în 2014  au (a) fost:</a:t>
            </a:r>
            <a:endParaRPr lang="ro-MO" sz="2300" dirty="0" smtClean="0">
              <a:solidFill>
                <a:srgbClr val="002060"/>
              </a:solidFill>
              <a:latin typeface="Times New Roman" pitchFamily="18" charset="0"/>
              <a:cs typeface="Times New Roman" pitchFamily="18" charset="0"/>
            </a:endParaRPr>
          </a:p>
          <a:p>
            <a:pPr marL="0">
              <a:spcBef>
                <a:spcPts val="0"/>
              </a:spcBef>
              <a:buNone/>
            </a:pPr>
            <a:r>
              <a:rPr lang="ro-MO" sz="2300" dirty="0" smtClean="0">
                <a:solidFill>
                  <a:srgbClr val="00B0F0"/>
                </a:solidFill>
                <a:latin typeface="Times New Roman" pitchFamily="18" charset="0"/>
                <a:cs typeface="Times New Roman" pitchFamily="18" charset="0"/>
              </a:rPr>
              <a:t>-</a:t>
            </a:r>
            <a:r>
              <a:rPr lang="ro-MO" sz="2300" dirty="0" smtClean="0">
                <a:latin typeface="Times New Roman" pitchFamily="18" charset="0"/>
                <a:cs typeface="Times New Roman" pitchFamily="18" charset="0"/>
              </a:rPr>
              <a:t> identificate și caracterizate  unele aspecte esenţiale noi privind originea, evoluţia istorică, tradiţiile, cultura materială şi imaterială a comunităţilor etnice conlocuitoare din Republica Moldova;</a:t>
            </a:r>
          </a:p>
          <a:p>
            <a:pPr marL="0">
              <a:spcBef>
                <a:spcPts val="0"/>
              </a:spcBef>
              <a:buFontTx/>
              <a:buChar char="-"/>
            </a:pPr>
            <a:r>
              <a:rPr lang="ro-MO" sz="2300" dirty="0" smtClean="0">
                <a:latin typeface="Times New Roman" pitchFamily="18" charset="0"/>
                <a:cs typeface="Times New Roman" pitchFamily="18" charset="0"/>
              </a:rPr>
              <a:t>elaborat conceptul de cercetare a satului moldovenesc, aflat între tradiție și inovare, în contextul relațiilor </a:t>
            </a:r>
            <a:r>
              <a:rPr lang="ro-MO" sz="2300" dirty="0" err="1" smtClean="0">
                <a:latin typeface="Times New Roman" pitchFamily="18" charset="0"/>
                <a:cs typeface="Times New Roman" pitchFamily="18" charset="0"/>
              </a:rPr>
              <a:t>gender</a:t>
            </a:r>
            <a:r>
              <a:rPr lang="ro-MO" sz="2300" dirty="0" smtClean="0">
                <a:latin typeface="Times New Roman" pitchFamily="18" charset="0"/>
                <a:cs typeface="Times New Roman" pitchFamily="18" charset="0"/>
              </a:rPr>
              <a:t>;</a:t>
            </a:r>
          </a:p>
          <a:p>
            <a:pPr marL="0">
              <a:spcBef>
                <a:spcPts val="0"/>
              </a:spcBef>
              <a:buFontTx/>
              <a:buChar char="-"/>
            </a:pPr>
            <a:r>
              <a:rPr lang="ro-MO" sz="2300" dirty="0" smtClean="0">
                <a:latin typeface="Times New Roman" pitchFamily="18" charset="0"/>
                <a:cs typeface="Times New Roman" pitchFamily="18" charset="0"/>
              </a:rPr>
              <a:t>determinat instrumentarul metodologic în studierea simbolurilor etnoculturale ale comunităților etnice;</a:t>
            </a:r>
          </a:p>
          <a:p>
            <a:pPr marL="0">
              <a:spcBef>
                <a:spcPts val="0"/>
              </a:spcBef>
              <a:buFontTx/>
              <a:buChar char="-"/>
            </a:pPr>
            <a:r>
              <a:rPr lang="ro-RO" sz="2300" dirty="0" smtClean="0">
                <a:latin typeface="Times New Roman" pitchFamily="18" charset="0"/>
                <a:cs typeface="Times New Roman" pitchFamily="18" charset="0"/>
              </a:rPr>
              <a:t>caracterizată cultura (materială și spirituală) şi </a:t>
            </a:r>
            <a:r>
              <a:rPr lang="ro-MO" sz="2300" dirty="0" smtClean="0">
                <a:latin typeface="Times New Roman" pitchFamily="18" charset="0"/>
                <a:cs typeface="Times New Roman" pitchFamily="18" charset="0"/>
              </a:rPr>
              <a:t>sistematizate datele referitoare la istoria, cultura, </a:t>
            </a:r>
            <a:r>
              <a:rPr lang="ro-RO" sz="2300" dirty="0" smtClean="0">
                <a:latin typeface="Times New Roman" pitchFamily="18" charset="0"/>
                <a:cs typeface="Times New Roman" pitchFamily="18" charset="0"/>
              </a:rPr>
              <a:t>tradiţiile, limba, </a:t>
            </a:r>
            <a:r>
              <a:rPr lang="ro-RO" sz="2300" dirty="0" err="1" smtClean="0">
                <a:latin typeface="Times New Roman" pitchFamily="18" charset="0"/>
                <a:cs typeface="Times New Roman" pitchFamily="18" charset="0"/>
              </a:rPr>
              <a:t>etnoliteratura</a:t>
            </a:r>
            <a:r>
              <a:rPr lang="ro-RO" sz="2300" dirty="0" smtClean="0">
                <a:latin typeface="Times New Roman" pitchFamily="18" charset="0"/>
                <a:cs typeface="Times New Roman" pitchFamily="18" charset="0"/>
              </a:rPr>
              <a:t>, </a:t>
            </a:r>
            <a:endParaRPr lang="ro-MO" sz="2300" dirty="0" smtClean="0">
              <a:latin typeface="Times New Roman" pitchFamily="18" charset="0"/>
              <a:cs typeface="Times New Roman" pitchFamily="18" charset="0"/>
            </a:endParaRPr>
          </a:p>
          <a:p>
            <a:pPr marL="0">
              <a:spcBef>
                <a:spcPts val="0"/>
              </a:spcBef>
              <a:buNone/>
            </a:pPr>
            <a:r>
              <a:rPr lang="ro-RO" sz="2300" dirty="0" smtClean="0">
                <a:latin typeface="Times New Roman" pitchFamily="18" charset="0"/>
                <a:cs typeface="Times New Roman" pitchFamily="18" charset="0"/>
              </a:rPr>
              <a:t>etnopsihologia comunităţii bulgarilor din Republica Moldova şi Ucraina, a comunităţii romilor din Republica Moldova </a:t>
            </a:r>
            <a:endParaRPr lang="ro-MO" sz="2300" strike="sngStrike" dirty="0" smtClean="0">
              <a:latin typeface="Times New Roman" pitchFamily="18" charset="0"/>
              <a:cs typeface="Times New Roman" pitchFamily="18" charset="0"/>
            </a:endParaRPr>
          </a:p>
          <a:p>
            <a:pPr marL="0">
              <a:spcBef>
                <a:spcPts val="0"/>
              </a:spcBef>
              <a:buNone/>
            </a:pPr>
            <a:r>
              <a:rPr lang="ro-MO" sz="2300" dirty="0" smtClean="0">
                <a:latin typeface="Times New Roman" pitchFamily="18" charset="0"/>
                <a:cs typeface="Times New Roman" pitchFamily="18" charset="0"/>
              </a:rPr>
              <a:t>ș.a.</a:t>
            </a:r>
          </a:p>
          <a:p>
            <a:pPr marL="0">
              <a:spcBef>
                <a:spcPts val="0"/>
              </a:spcBef>
              <a:buNone/>
            </a:pPr>
            <a:endParaRPr lang="ru-RU" sz="2100" dirty="0">
              <a:latin typeface="Times New Roman" pitchFamily="18" charset="0"/>
              <a:cs typeface="Times New Roman" pitchFamily="18" charset="0"/>
            </a:endParaRPr>
          </a:p>
        </p:txBody>
      </p:sp>
      <p:sp>
        <p:nvSpPr>
          <p:cNvPr id="5" name="Rectangle 1"/>
          <p:cNvSpPr>
            <a:spLocks noChangeArrowheads="1"/>
          </p:cNvSpPr>
          <p:nvPr/>
        </p:nvSpPr>
        <p:spPr bwMode="auto">
          <a:xfrm>
            <a:off x="8001024" y="6357958"/>
            <a:ext cx="114297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10</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785794"/>
            <a:ext cx="8229600" cy="5357874"/>
          </a:xfrm>
        </p:spPr>
        <p:txBody>
          <a:bodyPr>
            <a:noAutofit/>
          </a:bodyPr>
          <a:lstStyle/>
          <a:p>
            <a:pPr marL="0" algn="ctr">
              <a:spcBef>
                <a:spcPts val="0"/>
              </a:spcBef>
              <a:buNone/>
            </a:pPr>
            <a:r>
              <a:rPr lang="ro-RO" sz="2400" b="1" dirty="0" smtClean="0">
                <a:solidFill>
                  <a:srgbClr val="002060"/>
                </a:solidFill>
                <a:latin typeface="Sylfaen" pitchFamily="18" charset="0"/>
                <a:cs typeface="Times New Roman" pitchFamily="18" charset="0"/>
              </a:rPr>
              <a:t>Rezultate relevante în domeniul etnologiei </a:t>
            </a:r>
          </a:p>
          <a:p>
            <a:pPr marL="0" algn="ctr">
              <a:spcBef>
                <a:spcPts val="0"/>
              </a:spcBef>
              <a:buNone/>
            </a:pPr>
            <a:r>
              <a:rPr lang="ro-RO" sz="2400" b="1" dirty="0" smtClean="0">
                <a:solidFill>
                  <a:srgbClr val="002060"/>
                </a:solidFill>
                <a:latin typeface="Sylfaen" pitchFamily="18" charset="0"/>
                <a:cs typeface="Times New Roman" pitchFamily="18" charset="0"/>
              </a:rPr>
              <a:t>în perioada 2011</a:t>
            </a:r>
            <a:r>
              <a:rPr lang="ro-RO" sz="2400" dirty="0" smtClean="0">
                <a:solidFill>
                  <a:srgbClr val="002060"/>
                </a:solidFill>
                <a:latin typeface="Sylfaen" pitchFamily="18" charset="0"/>
                <a:cs typeface="Times New Roman" pitchFamily="18" charset="0"/>
              </a:rPr>
              <a:t>–</a:t>
            </a:r>
            <a:r>
              <a:rPr lang="ro-RO" sz="2400" b="1" dirty="0" smtClean="0">
                <a:solidFill>
                  <a:srgbClr val="002060"/>
                </a:solidFill>
                <a:latin typeface="Sylfaen" pitchFamily="18" charset="0"/>
                <a:cs typeface="Times New Roman" pitchFamily="18" charset="0"/>
              </a:rPr>
              <a:t>2014 </a:t>
            </a:r>
          </a:p>
          <a:p>
            <a:pPr marL="0" algn="ctr">
              <a:spcBef>
                <a:spcPts val="0"/>
              </a:spcBef>
              <a:buNone/>
            </a:pPr>
            <a:endParaRPr lang="ro-RO" sz="2100" b="1" dirty="0" smtClean="0">
              <a:latin typeface="Sylfaen" pitchFamily="18" charset="0"/>
            </a:endParaRPr>
          </a:p>
          <a:p>
            <a:pPr marL="0">
              <a:spcBef>
                <a:spcPts val="0"/>
              </a:spcBef>
              <a:buFontTx/>
              <a:buChar char="-"/>
            </a:pPr>
            <a:r>
              <a:rPr lang="ro-RO" sz="2200" dirty="0" smtClean="0">
                <a:latin typeface="Times New Roman" pitchFamily="18" charset="0"/>
                <a:cs typeface="Times New Roman" pitchFamily="18" charset="0"/>
              </a:rPr>
              <a:t>determinarea identităţii, </a:t>
            </a:r>
            <a:r>
              <a:rPr lang="it-IT" sz="2200" dirty="0" smtClean="0">
                <a:latin typeface="Times New Roman" pitchFamily="18" charset="0"/>
                <a:cs typeface="Times New Roman" pitchFamily="18" charset="0"/>
              </a:rPr>
              <a:t>diversit</a:t>
            </a:r>
            <a:r>
              <a:rPr lang="ro-RO" sz="2200" dirty="0" err="1" smtClean="0">
                <a:latin typeface="Times New Roman" pitchFamily="18" charset="0"/>
                <a:cs typeface="Times New Roman" pitchFamily="18" charset="0"/>
              </a:rPr>
              <a:t>ăţii</a:t>
            </a:r>
            <a:r>
              <a:rPr lang="ro-RO" sz="2200" dirty="0" smtClean="0">
                <a:latin typeface="Times New Roman" pitchFamily="18" charset="0"/>
                <a:cs typeface="Times New Roman" pitchFamily="18" charset="0"/>
              </a:rPr>
              <a:t> şi unităţii etnoculturale, </a:t>
            </a:r>
          </a:p>
          <a:p>
            <a:pPr marL="0">
              <a:spcBef>
                <a:spcPts val="0"/>
              </a:spcBef>
              <a:buNone/>
            </a:pPr>
            <a:r>
              <a:rPr lang="ro-RO" sz="2200" dirty="0" smtClean="0">
                <a:latin typeface="Times New Roman" pitchFamily="18" charset="0"/>
                <a:cs typeface="Times New Roman" pitchFamily="18" charset="0"/>
              </a:rPr>
              <a:t>evaluarea proceselor etnoculturale din Republica Moldova;</a:t>
            </a:r>
          </a:p>
          <a:p>
            <a:pPr marL="0">
              <a:spcBef>
                <a:spcPts val="0"/>
              </a:spcBef>
              <a:buFontTx/>
              <a:buChar char="-"/>
            </a:pPr>
            <a:r>
              <a:rPr lang="ro-RO" sz="2200" dirty="0" smtClean="0">
                <a:latin typeface="Times New Roman" pitchFamily="18" charset="0"/>
                <a:cs typeface="Times New Roman" pitchFamily="18" charset="0"/>
              </a:rPr>
              <a:t>identificarea și introducerea în circuitul științific a unor noi date privind istoria etnică, </a:t>
            </a:r>
            <a:r>
              <a:rPr lang="ro-RO" sz="2200" dirty="0" err="1" smtClean="0">
                <a:latin typeface="Times New Roman" pitchFamily="18" charset="0"/>
                <a:cs typeface="Times New Roman" pitchFamily="18" charset="0"/>
              </a:rPr>
              <a:t>etnoliteratura</a:t>
            </a:r>
            <a:r>
              <a:rPr lang="ro-RO" sz="2200" dirty="0" smtClean="0">
                <a:latin typeface="Times New Roman" pitchFamily="18" charset="0"/>
                <a:cs typeface="Times New Roman" pitchFamily="18" charset="0"/>
              </a:rPr>
              <a:t>, dialectele locale, riturile funerare etc., care au relevat elemente inovatoare pentru cercetările în domeniul slavisticii, </a:t>
            </a:r>
            <a:r>
              <a:rPr lang="ro-RO" sz="2200" dirty="0" err="1" smtClean="0">
                <a:latin typeface="Times New Roman" pitchFamily="18" charset="0"/>
                <a:cs typeface="Times New Roman" pitchFamily="18" charset="0"/>
              </a:rPr>
              <a:t>găgăuzologiei</a:t>
            </a:r>
            <a:r>
              <a:rPr lang="ro-RO" sz="2200" dirty="0" smtClean="0">
                <a:latin typeface="Times New Roman" pitchFamily="18" charset="0"/>
                <a:cs typeface="Times New Roman" pitchFamily="18" charset="0"/>
              </a:rPr>
              <a:t>, </a:t>
            </a:r>
            <a:r>
              <a:rPr lang="ro-RO" sz="2200" dirty="0" err="1" smtClean="0">
                <a:latin typeface="Times New Roman" pitchFamily="18" charset="0"/>
                <a:cs typeface="Times New Roman" pitchFamily="18" charset="0"/>
              </a:rPr>
              <a:t>bulgaristicii</a:t>
            </a:r>
            <a:r>
              <a:rPr lang="ro-RO" sz="2200" dirty="0" smtClean="0">
                <a:latin typeface="Times New Roman" pitchFamily="18" charset="0"/>
                <a:cs typeface="Times New Roman" pitchFamily="18" charset="0"/>
              </a:rPr>
              <a:t>, iudaicii și </a:t>
            </a:r>
            <a:r>
              <a:rPr lang="ro-RO" sz="2200" dirty="0" err="1" smtClean="0">
                <a:latin typeface="Times New Roman" pitchFamily="18" charset="0"/>
                <a:cs typeface="Times New Roman" pitchFamily="18" charset="0"/>
              </a:rPr>
              <a:t>rromologiei</a:t>
            </a:r>
            <a:r>
              <a:rPr lang="ro-RO" sz="2200" dirty="0" smtClean="0">
                <a:latin typeface="Times New Roman" pitchFamily="18" charset="0"/>
                <a:cs typeface="Times New Roman" pitchFamily="18" charset="0"/>
              </a:rPr>
              <a:t>;</a:t>
            </a:r>
          </a:p>
          <a:p>
            <a:pPr marL="0" lvl="0">
              <a:spcBef>
                <a:spcPts val="0"/>
              </a:spcBef>
              <a:buFontTx/>
              <a:buChar char="-"/>
            </a:pPr>
            <a:r>
              <a:rPr lang="ro-RO" sz="2200" dirty="0" smtClean="0">
                <a:latin typeface="Times New Roman" pitchFamily="18" charset="0"/>
                <a:cs typeface="Times New Roman" pitchFamily="18" charset="0"/>
              </a:rPr>
              <a:t>stabilirea </a:t>
            </a:r>
            <a:r>
              <a:rPr lang="vi-VN" sz="2200" dirty="0" smtClean="0">
                <a:latin typeface="Times New Roman" pitchFamily="18" charset="0"/>
                <a:cs typeface="Times New Roman" pitchFamily="18" charset="0"/>
              </a:rPr>
              <a:t>terminologi</a:t>
            </a:r>
            <a:r>
              <a:rPr lang="ro-RO" sz="2200" dirty="0" smtClean="0">
                <a:latin typeface="Times New Roman" pitchFamily="18" charset="0"/>
                <a:cs typeface="Times New Roman" pitchFamily="18" charset="0"/>
              </a:rPr>
              <a:t>ei</a:t>
            </a:r>
            <a:r>
              <a:rPr lang="vi-VN" sz="2200" dirty="0" smtClean="0">
                <a:latin typeface="Times New Roman" pitchFamily="18" charset="0"/>
                <a:cs typeface="Times New Roman" pitchFamily="18" charset="0"/>
              </a:rPr>
              <a:t>, </a:t>
            </a:r>
            <a:r>
              <a:rPr lang="ro-RO" sz="2200" dirty="0" smtClean="0">
                <a:latin typeface="Times New Roman" pitchFamily="18" charset="0"/>
                <a:cs typeface="Times New Roman" pitchFamily="18" charset="0"/>
              </a:rPr>
              <a:t>a </a:t>
            </a:r>
            <a:r>
              <a:rPr lang="vi-VN" sz="2200" dirty="0" smtClean="0">
                <a:latin typeface="Times New Roman" pitchFamily="18" charset="0"/>
                <a:cs typeface="Times New Roman" pitchFamily="18" charset="0"/>
              </a:rPr>
              <a:t>modalităţil</a:t>
            </a:r>
            <a:r>
              <a:rPr lang="ro-RO" sz="2200" dirty="0" smtClean="0">
                <a:latin typeface="Times New Roman" pitchFamily="18" charset="0"/>
                <a:cs typeface="Times New Roman" pitchFamily="18" charset="0"/>
              </a:rPr>
              <a:t>or</a:t>
            </a:r>
            <a:r>
              <a:rPr lang="vi-VN" sz="2200" dirty="0" smtClean="0">
                <a:latin typeface="Times New Roman" pitchFamily="18" charset="0"/>
                <a:cs typeface="Times New Roman" pitchFamily="18" charset="0"/>
              </a:rPr>
              <a:t> de </a:t>
            </a:r>
            <a:r>
              <a:rPr lang="ro-RO" sz="2200" dirty="0" smtClean="0">
                <a:latin typeface="Times New Roman" pitchFamily="18" charset="0"/>
                <a:cs typeface="Times New Roman" pitchFamily="18" charset="0"/>
              </a:rPr>
              <a:t>utilizare </a:t>
            </a:r>
            <a:r>
              <a:rPr lang="vi-VN" sz="2200" dirty="0" smtClean="0">
                <a:latin typeface="Times New Roman" pitchFamily="18" charset="0"/>
                <a:cs typeface="Times New Roman" pitchFamily="18" charset="0"/>
              </a:rPr>
              <a:t>a coloranţilor naturali în spaţiul carpato-danubiano-pontic</a:t>
            </a:r>
            <a:endParaRPr lang="ro-RO" sz="2200" dirty="0" smtClean="0">
              <a:latin typeface="Times New Roman" pitchFamily="18" charset="0"/>
              <a:cs typeface="Times New Roman" pitchFamily="18" charset="0"/>
            </a:endParaRPr>
          </a:p>
          <a:p>
            <a:pPr marL="0" indent="0" eaLnBrk="0" fontAlgn="base" hangingPunct="0">
              <a:spcBef>
                <a:spcPct val="0"/>
              </a:spcBef>
              <a:spcAft>
                <a:spcPct val="0"/>
              </a:spcAft>
              <a:buNone/>
              <a:tabLst>
                <a:tab pos="457200" algn="l"/>
              </a:tabLst>
            </a:pPr>
            <a:r>
              <a:rPr lang="ro-MO" sz="2200" dirty="0" smtClean="0">
                <a:latin typeface="Times New Roman" pitchFamily="18" charset="0"/>
                <a:cs typeface="Times New Roman" pitchFamily="18" charset="0"/>
              </a:rPr>
              <a:t>ș.a.</a:t>
            </a:r>
          </a:p>
          <a:p>
            <a:pPr marL="0" indent="0" eaLnBrk="0" fontAlgn="base" hangingPunct="0">
              <a:spcBef>
                <a:spcPct val="0"/>
              </a:spcBef>
              <a:spcAft>
                <a:spcPct val="0"/>
              </a:spcAft>
              <a:buNone/>
              <a:tabLst>
                <a:tab pos="457200" algn="l"/>
              </a:tabLst>
            </a:pPr>
            <a:r>
              <a:rPr lang="ro-MO" sz="2200" dirty="0" smtClean="0">
                <a:latin typeface="Times New Roman" pitchFamily="18" charset="0"/>
                <a:cs typeface="Times New Roman" pitchFamily="18" charset="0"/>
              </a:rPr>
              <a:t>	</a:t>
            </a:r>
            <a:r>
              <a:rPr lang="ro-MO" sz="2200" b="1" dirty="0" smtClean="0">
                <a:solidFill>
                  <a:srgbClr val="002060"/>
                </a:solidFill>
                <a:latin typeface="Times New Roman" pitchFamily="18" charset="0"/>
                <a:cs typeface="Times New Roman" pitchFamily="18" charset="0"/>
              </a:rPr>
              <a:t>Rezultatele obținute</a:t>
            </a:r>
            <a:r>
              <a:rPr lang="ro-MO" sz="2200" dirty="0" smtClean="0">
                <a:latin typeface="Times New Roman" pitchFamily="18" charset="0"/>
                <a:cs typeface="Times New Roman" pitchFamily="18" charset="0"/>
              </a:rPr>
              <a:t>: </a:t>
            </a:r>
            <a:r>
              <a:rPr lang="ro-RO" sz="2200" dirty="0" smtClean="0">
                <a:latin typeface="Times New Roman" pitchFamily="18" charset="0"/>
                <a:cs typeface="Times New Roman" pitchFamily="18" charset="0"/>
              </a:rPr>
              <a:t>inițierea unei baze de date</a:t>
            </a:r>
            <a:r>
              <a:rPr lang="ro-RO" sz="2200" i="1" dirty="0" smtClean="0">
                <a:latin typeface="Times New Roman" pitchFamily="18" charset="0"/>
                <a:cs typeface="Times New Roman" pitchFamily="18" charset="0"/>
              </a:rPr>
              <a:t> </a:t>
            </a:r>
            <a:r>
              <a:rPr lang="ro-RO" sz="2200" dirty="0" smtClean="0">
                <a:latin typeface="Times New Roman" pitchFamily="18" charset="0"/>
                <a:cs typeface="Times New Roman" pitchFamily="18" charset="0"/>
              </a:rPr>
              <a:t>a patrimoniului etnografic al țării, care va conduce la gestionarea lui corectă, în conformitate cu practicile europene.</a:t>
            </a:r>
            <a:endParaRPr lang="ru-RU" sz="2100" dirty="0" smtClean="0">
              <a:latin typeface="Sylfaen" pitchFamily="18" charset="0"/>
            </a:endParaRPr>
          </a:p>
          <a:p>
            <a:pPr marL="0">
              <a:spcBef>
                <a:spcPts val="0"/>
              </a:spcBef>
              <a:buNone/>
            </a:pPr>
            <a:endParaRPr lang="ro-RO" sz="2100" b="1" dirty="0" smtClean="0">
              <a:latin typeface="Sylfaen" pitchFamily="18" charset="0"/>
            </a:endParaRPr>
          </a:p>
          <a:p>
            <a:pPr marL="0">
              <a:spcBef>
                <a:spcPts val="0"/>
              </a:spcBef>
              <a:buNone/>
            </a:pPr>
            <a:r>
              <a:rPr lang="ro-RO" sz="2100" b="1" dirty="0" smtClean="0">
                <a:latin typeface="Sylfaen" pitchFamily="18" charset="0"/>
              </a:rPr>
              <a:t> </a:t>
            </a:r>
            <a:endParaRPr lang="ru-RU" sz="2100" dirty="0" smtClean="0">
              <a:latin typeface="Sylfaen" pitchFamily="18" charset="0"/>
            </a:endParaRPr>
          </a:p>
          <a:p>
            <a:pPr marL="0">
              <a:spcBef>
                <a:spcPts val="0"/>
              </a:spcBef>
              <a:buNone/>
            </a:pPr>
            <a:endParaRPr lang="ru-RU" sz="2100" dirty="0">
              <a:latin typeface="Sylfae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11</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500066"/>
          </a:xfrm>
        </p:spPr>
        <p:txBody>
          <a:bodyPr>
            <a:normAutofit/>
          </a:bodyPr>
          <a:lstStyle/>
          <a:p>
            <a:pPr algn="ctr"/>
            <a:r>
              <a:rPr lang="ro-RO" sz="2400" b="1" dirty="0" smtClean="0">
                <a:solidFill>
                  <a:srgbClr val="002060"/>
                </a:solidFill>
                <a:latin typeface="Sylfaen" pitchFamily="18" charset="0"/>
              </a:rPr>
              <a:t>Rezultatele ştiinţifice obţinute în anul 2014 de IPC </a:t>
            </a:r>
            <a:endParaRPr lang="ru-RU" sz="2400" dirty="0">
              <a:solidFill>
                <a:srgbClr val="002060"/>
              </a:solidFill>
            </a:endParaRPr>
          </a:p>
        </p:txBody>
      </p:sp>
      <p:sp>
        <p:nvSpPr>
          <p:cNvPr id="3" name="Содержимое 2"/>
          <p:cNvSpPr>
            <a:spLocks noGrp="1"/>
          </p:cNvSpPr>
          <p:nvPr>
            <p:ph idx="1"/>
          </p:nvPr>
        </p:nvSpPr>
        <p:spPr>
          <a:xfrm>
            <a:off x="500034" y="1285860"/>
            <a:ext cx="8229600" cy="5214974"/>
          </a:xfrm>
        </p:spPr>
        <p:txBody>
          <a:bodyPr>
            <a:noAutofit/>
          </a:bodyPr>
          <a:lstStyle/>
          <a:p>
            <a:pPr marL="0">
              <a:spcBef>
                <a:spcPts val="0"/>
              </a:spcBef>
              <a:buNone/>
            </a:pPr>
            <a:r>
              <a:rPr lang="ro-RO" sz="2200" b="1" dirty="0" smtClean="0">
                <a:solidFill>
                  <a:srgbClr val="002060"/>
                </a:solidFill>
                <a:latin typeface="Times New Roman" pitchFamily="18" charset="0"/>
                <a:cs typeface="Times New Roman" pitchFamily="18" charset="0"/>
              </a:rPr>
              <a:t>În domeniul studiului artelor au (a) fost:</a:t>
            </a:r>
            <a:endParaRPr lang="en-US" sz="2200" b="1" dirty="0" smtClean="0">
              <a:solidFill>
                <a:srgbClr val="002060"/>
              </a:solidFill>
              <a:latin typeface="Times New Roman" pitchFamily="18" charset="0"/>
              <a:cs typeface="Times New Roman" pitchFamily="18" charset="0"/>
            </a:endParaRPr>
          </a:p>
          <a:p>
            <a:pPr marL="0">
              <a:spcBef>
                <a:spcPts val="0"/>
              </a:spcBef>
              <a:buNone/>
            </a:pPr>
            <a:endParaRPr lang="ro-RO" sz="2200" dirty="0" smtClean="0">
              <a:solidFill>
                <a:srgbClr val="002060"/>
              </a:solidFill>
              <a:latin typeface="Times New Roman" pitchFamily="18" charset="0"/>
              <a:cs typeface="Times New Roman" pitchFamily="18" charset="0"/>
            </a:endParaRPr>
          </a:p>
          <a:p>
            <a:pPr marL="0">
              <a:spcBef>
                <a:spcPts val="0"/>
              </a:spcBef>
              <a:buFontTx/>
              <a:buChar char="-"/>
            </a:pPr>
            <a:r>
              <a:rPr lang="ro-RO" sz="2200" dirty="0" smtClean="0">
                <a:latin typeface="Times New Roman" pitchFamily="18" charset="0"/>
                <a:cs typeface="Times New Roman" pitchFamily="18" charset="0"/>
              </a:rPr>
              <a:t>identificate aspecte multidimensionale noi ale patrimoniului artistic;</a:t>
            </a:r>
            <a:endParaRPr lang="ru-RU" sz="2200" dirty="0" smtClean="0">
              <a:latin typeface="Times New Roman" pitchFamily="18" charset="0"/>
              <a:cs typeface="Times New Roman" pitchFamily="18" charset="0"/>
            </a:endParaRPr>
          </a:p>
          <a:p>
            <a:pPr marL="0">
              <a:spcBef>
                <a:spcPts val="0"/>
              </a:spcBef>
              <a:buFontTx/>
              <a:buChar char="-"/>
            </a:pPr>
            <a:r>
              <a:rPr lang="ro-RO" sz="2200" dirty="0" smtClean="0">
                <a:latin typeface="Times New Roman" pitchFamily="18" charset="0"/>
                <a:cs typeface="Times New Roman" pitchFamily="18" charset="0"/>
              </a:rPr>
              <a:t>modernizată baza metodologică a filmologiei cu valorificarea ei în abordările interdisciplinare în domeniu;</a:t>
            </a:r>
          </a:p>
          <a:p>
            <a:pPr marL="0">
              <a:spcBef>
                <a:spcPts val="0"/>
              </a:spcBef>
              <a:buFontTx/>
              <a:buChar char="-"/>
            </a:pPr>
            <a:r>
              <a:rPr lang="ro-RO" sz="2200" dirty="0" smtClean="0">
                <a:latin typeface="Times New Roman" pitchFamily="18" charset="0"/>
                <a:cs typeface="Times New Roman" pitchFamily="18" charset="0"/>
              </a:rPr>
              <a:t>determinate tendințele, </a:t>
            </a:r>
            <a:r>
              <a:rPr lang="it-IT" sz="2200" dirty="0" smtClean="0">
                <a:latin typeface="Times New Roman" pitchFamily="18" charset="0"/>
                <a:cs typeface="Times New Roman" pitchFamily="18" charset="0"/>
              </a:rPr>
              <a:t>tradiţiile şi interferenţele artelor </a:t>
            </a:r>
            <a:r>
              <a:rPr lang="ro-RO" sz="2200" dirty="0" smtClean="0">
                <a:latin typeface="Times New Roman" pitchFamily="18" charset="0"/>
                <a:cs typeface="Times New Roman" pitchFamily="18" charset="0"/>
              </a:rPr>
              <a:t>naționale (</a:t>
            </a:r>
            <a:r>
              <a:rPr lang="it-IT" sz="2200" dirty="0" smtClean="0">
                <a:latin typeface="Times New Roman" pitchFamily="18" charset="0"/>
                <a:cs typeface="Times New Roman" pitchFamily="18" charset="0"/>
              </a:rPr>
              <a:t>vizuale și audiovizuale</a:t>
            </a:r>
            <a:r>
              <a:rPr lang="ro-RO" sz="2200" dirty="0" smtClean="0">
                <a:latin typeface="Times New Roman" pitchFamily="18" charset="0"/>
                <a:cs typeface="Times New Roman" pitchFamily="18" charset="0"/>
              </a:rPr>
              <a:t>) cu cele europene; </a:t>
            </a:r>
          </a:p>
          <a:p>
            <a:pPr marL="0">
              <a:spcBef>
                <a:spcPts val="0"/>
              </a:spcBef>
              <a:buFontTx/>
              <a:buChar char="-"/>
            </a:pPr>
            <a:r>
              <a:rPr lang="ro-RO" sz="2200" dirty="0" smtClean="0">
                <a:latin typeface="Times New Roman" pitchFamily="18" charset="0"/>
                <a:cs typeface="Times New Roman" pitchFamily="18" charset="0"/>
              </a:rPr>
              <a:t>formulat un nou model teoretic de reevaluare a lucrărilor compozitorilor autohtoni; </a:t>
            </a:r>
            <a:endParaRPr lang="ru-RU" sz="2200" dirty="0" smtClean="0">
              <a:latin typeface="Times New Roman" pitchFamily="18" charset="0"/>
              <a:cs typeface="Times New Roman" pitchFamily="18" charset="0"/>
            </a:endParaRPr>
          </a:p>
          <a:p>
            <a:pPr marL="0">
              <a:spcBef>
                <a:spcPts val="0"/>
              </a:spcBef>
              <a:buFontTx/>
              <a:buChar char="-"/>
            </a:pPr>
            <a:r>
              <a:rPr lang="ro-RO" sz="2200" dirty="0" smtClean="0">
                <a:latin typeface="Times New Roman" pitchFamily="18" charset="0"/>
                <a:cs typeface="Times New Roman" pitchFamily="18" charset="0"/>
              </a:rPr>
              <a:t>reevaluate sub aspect artistic spectacolele din repertoriul teatrelor naționale din perioada postbelică;</a:t>
            </a:r>
          </a:p>
          <a:p>
            <a:pPr marL="0">
              <a:spcBef>
                <a:spcPts val="0"/>
              </a:spcBef>
              <a:buFontTx/>
              <a:buChar char="-"/>
            </a:pPr>
            <a:r>
              <a:rPr lang="ro-RO" sz="2200" dirty="0" smtClean="0">
                <a:latin typeface="Times New Roman" pitchFamily="18" charset="0"/>
                <a:cs typeface="Times New Roman" pitchFamily="18" charset="0"/>
              </a:rPr>
              <a:t>puse în circuit compartimente noi privind urbanismul şi arhitectura ecleziastică medievală prin prisma cunoştinţelor profesionale ale constructorilor medievali</a:t>
            </a:r>
          </a:p>
          <a:p>
            <a:pPr marL="0">
              <a:spcBef>
                <a:spcPts val="0"/>
              </a:spcBef>
              <a:buNone/>
            </a:pPr>
            <a:r>
              <a:rPr lang="ro-RO" sz="2200" dirty="0" smtClean="0">
                <a:latin typeface="Times New Roman" pitchFamily="18" charset="0"/>
                <a:cs typeface="Times New Roman" pitchFamily="18" charset="0"/>
              </a:rPr>
              <a:t>ș.a.</a:t>
            </a:r>
            <a:endParaRPr lang="ru-RU" sz="2200" dirty="0">
              <a:solidFill>
                <a:srgbClr val="FF0000"/>
              </a:solidFill>
              <a:latin typeface="Sylfae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12</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654032"/>
          </a:xfrm>
        </p:spPr>
        <p:txBody>
          <a:bodyPr>
            <a:noAutofit/>
          </a:bodyPr>
          <a:lstStyle/>
          <a:p>
            <a:pPr algn="ctr"/>
            <a:r>
              <a:rPr lang="ro-RO" sz="2400" b="1" dirty="0" smtClean="0">
                <a:solidFill>
                  <a:srgbClr val="002060"/>
                </a:solidFill>
                <a:latin typeface="Sylfaen" pitchFamily="18" charset="0"/>
              </a:rPr>
              <a:t>Rezultate relevante în domeniul patrimoniului artistic,</a:t>
            </a:r>
            <a:r>
              <a:rPr lang="ro-RO" sz="2400" dirty="0" smtClean="0">
                <a:solidFill>
                  <a:srgbClr val="002060"/>
                </a:solidFill>
                <a:latin typeface="Sylfaen" pitchFamily="18" charset="0"/>
              </a:rPr>
              <a:t> </a:t>
            </a:r>
            <a:br>
              <a:rPr lang="ro-RO" sz="2400" dirty="0" smtClean="0">
                <a:solidFill>
                  <a:srgbClr val="002060"/>
                </a:solidFill>
                <a:latin typeface="Sylfaen" pitchFamily="18" charset="0"/>
              </a:rPr>
            </a:br>
            <a:r>
              <a:rPr lang="ro-RO" sz="2400" b="1" dirty="0" smtClean="0">
                <a:solidFill>
                  <a:srgbClr val="002060"/>
                </a:solidFill>
                <a:latin typeface="Sylfaen" pitchFamily="18" charset="0"/>
              </a:rPr>
              <a:t>2011</a:t>
            </a:r>
            <a:r>
              <a:rPr lang="ro-RO" sz="2400" dirty="0" smtClean="0">
                <a:solidFill>
                  <a:srgbClr val="002060"/>
                </a:solidFill>
                <a:latin typeface="Sylfaen" pitchFamily="18" charset="0"/>
              </a:rPr>
              <a:t>–</a:t>
            </a:r>
            <a:r>
              <a:rPr lang="ro-RO" sz="2400" b="1" dirty="0" smtClean="0">
                <a:solidFill>
                  <a:srgbClr val="002060"/>
                </a:solidFill>
                <a:latin typeface="Sylfaen" pitchFamily="18" charset="0"/>
              </a:rPr>
              <a:t>2014</a:t>
            </a:r>
            <a:endParaRPr lang="ru-RU" sz="2400" b="1" dirty="0">
              <a:solidFill>
                <a:srgbClr val="002060"/>
              </a:solidFill>
              <a:latin typeface="Sylfaen" pitchFamily="18" charset="0"/>
            </a:endParaRPr>
          </a:p>
        </p:txBody>
      </p:sp>
      <p:sp>
        <p:nvSpPr>
          <p:cNvPr id="3" name="Содержимое 2"/>
          <p:cNvSpPr>
            <a:spLocks noGrp="1"/>
          </p:cNvSpPr>
          <p:nvPr>
            <p:ph idx="1"/>
          </p:nvPr>
        </p:nvSpPr>
        <p:spPr>
          <a:xfrm>
            <a:off x="428596" y="1285836"/>
            <a:ext cx="8229600" cy="4929246"/>
          </a:xfrm>
        </p:spPr>
        <p:txBody>
          <a:bodyPr>
            <a:normAutofit/>
          </a:bodyPr>
          <a:lstStyle/>
          <a:p>
            <a:pPr marL="0">
              <a:spcBef>
                <a:spcPts val="0"/>
              </a:spcBef>
              <a:buNone/>
            </a:pPr>
            <a:r>
              <a:rPr lang="ro-RO" sz="2300" dirty="0" smtClean="0">
                <a:solidFill>
                  <a:srgbClr val="00B0F0"/>
                </a:solidFill>
                <a:latin typeface="Times New Roman" pitchFamily="18" charset="0"/>
                <a:cs typeface="Times New Roman" pitchFamily="18" charset="0"/>
              </a:rPr>
              <a:t>-</a:t>
            </a:r>
            <a:r>
              <a:rPr lang="ro-RO" sz="2300" dirty="0" smtClean="0">
                <a:latin typeface="Times New Roman" pitchFamily="18" charset="0"/>
                <a:cs typeface="Times New Roman" pitchFamily="18" charset="0"/>
              </a:rPr>
              <a:t> artele audiovizuale și vizuale au fost abordate într-un context amplu socio-cultural, fiind elaborate în premieră în istoriografia naţională studii complexe privind evoluţia istorică şi artistică;</a:t>
            </a:r>
            <a:endParaRPr lang="ru-RU" sz="2300" dirty="0" smtClean="0">
              <a:latin typeface="Times New Roman" pitchFamily="18" charset="0"/>
              <a:cs typeface="Times New Roman" pitchFamily="18" charset="0"/>
            </a:endParaRPr>
          </a:p>
          <a:p>
            <a:pPr marL="0">
              <a:spcBef>
                <a:spcPts val="0"/>
              </a:spcBef>
              <a:buFontTx/>
              <a:buChar char="-"/>
            </a:pPr>
            <a:r>
              <a:rPr lang="ro-RO" sz="2300" dirty="0" smtClean="0">
                <a:latin typeface="Times New Roman" pitchFamily="18" charset="0"/>
                <a:cs typeface="Times New Roman" pitchFamily="18" charset="0"/>
              </a:rPr>
              <a:t>stabilite particularitățile generale și particulare în evoluția artei vizuale și audiovizuale în ansamblul culturii europene;</a:t>
            </a:r>
          </a:p>
          <a:p>
            <a:pPr marL="0">
              <a:spcBef>
                <a:spcPts val="0"/>
              </a:spcBef>
              <a:buFontTx/>
              <a:buChar char="-"/>
            </a:pPr>
            <a:r>
              <a:rPr lang="ro-RO" sz="2300" dirty="0" smtClean="0">
                <a:latin typeface="Times New Roman" pitchFamily="18" charset="0"/>
                <a:cs typeface="Times New Roman" pitchFamily="18" charset="0"/>
              </a:rPr>
              <a:t>evidențiate criteriile de evaluare a patrimoniului urbanistic;</a:t>
            </a:r>
          </a:p>
          <a:p>
            <a:pPr marL="0">
              <a:spcBef>
                <a:spcPts val="0"/>
              </a:spcBef>
              <a:buFontTx/>
              <a:buChar char="-"/>
            </a:pPr>
            <a:r>
              <a:rPr lang="ro-RO" sz="2300" dirty="0" smtClean="0">
                <a:latin typeface="Times New Roman" pitchFamily="18" charset="0"/>
                <a:cs typeface="Times New Roman" pitchFamily="18" charset="0"/>
              </a:rPr>
              <a:t>elucidate hiaturile existente în domeniul artelor vizuale și audiovizuale din perioadele medievală, modernă şi contemporană</a:t>
            </a:r>
          </a:p>
          <a:p>
            <a:pPr marL="0">
              <a:spcBef>
                <a:spcPts val="0"/>
              </a:spcBef>
              <a:buNone/>
            </a:pPr>
            <a:r>
              <a:rPr lang="ro-RO" sz="2300" dirty="0" smtClean="0">
                <a:latin typeface="Times New Roman" pitchFamily="18" charset="0"/>
                <a:cs typeface="Times New Roman" pitchFamily="18" charset="0"/>
              </a:rPr>
              <a:t>ș.a.</a:t>
            </a:r>
          </a:p>
          <a:p>
            <a:pPr marL="0">
              <a:spcBef>
                <a:spcPts val="0"/>
              </a:spcBef>
              <a:buNone/>
            </a:pPr>
            <a:r>
              <a:rPr lang="ro-RO" sz="2300" dirty="0" smtClean="0">
                <a:latin typeface="Times New Roman" pitchFamily="18" charset="0"/>
                <a:cs typeface="Times New Roman" pitchFamily="18" charset="0"/>
              </a:rPr>
              <a:t>	</a:t>
            </a:r>
            <a:r>
              <a:rPr lang="ro-RO" sz="2300" b="1" dirty="0" smtClean="0">
                <a:latin typeface="Times New Roman" pitchFamily="18" charset="0"/>
                <a:cs typeface="Times New Roman" pitchFamily="18" charset="0"/>
              </a:rPr>
              <a:t>Rezultatele</a:t>
            </a:r>
            <a:r>
              <a:rPr lang="ro-RO" sz="2300" dirty="0" smtClean="0">
                <a:latin typeface="Times New Roman" pitchFamily="18" charset="0"/>
                <a:cs typeface="Times New Roman" pitchFamily="18" charset="0"/>
              </a:rPr>
              <a:t> cercetărilor ştiinţifice au fost reflectate în articole şi monografii de sinteză consacrate fenomenelor artistice naţionale, care au extins şi aprofundat aria cunoştinţelor despre patrimoniul artistic şi includerea lui în circuitul valorilor europene.</a:t>
            </a:r>
            <a:endParaRPr lang="ru-RU" sz="2300" dirty="0">
              <a:latin typeface="Times New Roman" pitchFamily="18" charset="0"/>
              <a:cs typeface="Times New Roma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13</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285860"/>
            <a:ext cx="8229600" cy="510334"/>
          </a:xfrm>
        </p:spPr>
        <p:txBody>
          <a:bodyPr>
            <a:noAutofit/>
          </a:bodyPr>
          <a:lstStyle/>
          <a:p>
            <a:pPr algn="ctr"/>
            <a:r>
              <a:rPr lang="ro-RO" sz="2400" b="1" dirty="0" smtClean="0">
                <a:solidFill>
                  <a:srgbClr val="002060"/>
                </a:solidFill>
                <a:latin typeface="Sylfaen" pitchFamily="18" charset="0"/>
              </a:rPr>
              <a:t>CELE MAI RELEVANTE REZULTATE</a:t>
            </a:r>
            <a:r>
              <a:rPr lang="ro-RO" sz="1200" b="1" dirty="0" smtClean="0">
                <a:solidFill>
                  <a:srgbClr val="002060"/>
                </a:solidFill>
                <a:latin typeface="Sylfaen" pitchFamily="18" charset="0"/>
              </a:rPr>
              <a:t/>
            </a:r>
            <a:br>
              <a:rPr lang="ro-RO" sz="1200" b="1" dirty="0" smtClean="0">
                <a:solidFill>
                  <a:srgbClr val="002060"/>
                </a:solidFill>
                <a:latin typeface="Sylfaen" pitchFamily="18" charset="0"/>
              </a:rPr>
            </a:br>
            <a:r>
              <a:rPr lang="ro-RO" sz="2400" b="1" dirty="0" smtClean="0">
                <a:solidFill>
                  <a:srgbClr val="002060"/>
                </a:solidFill>
                <a:latin typeface="Sylfaen" pitchFamily="18" charset="0"/>
              </a:rPr>
              <a:t>în domeniul arheologiei</a:t>
            </a:r>
            <a:endParaRPr lang="ru-RU" sz="2400" b="1" dirty="0">
              <a:solidFill>
                <a:schemeClr val="tx1"/>
              </a:solidFill>
              <a:latin typeface="Sylfaen" pitchFamily="18" charset="0"/>
            </a:endParaRPr>
          </a:p>
        </p:txBody>
      </p:sp>
      <p:sp>
        <p:nvSpPr>
          <p:cNvPr id="3" name="Содержимое 2"/>
          <p:cNvSpPr>
            <a:spLocks noGrp="1"/>
          </p:cNvSpPr>
          <p:nvPr>
            <p:ph idx="1"/>
          </p:nvPr>
        </p:nvSpPr>
        <p:spPr>
          <a:xfrm>
            <a:off x="500034" y="1890722"/>
            <a:ext cx="8229600" cy="4610112"/>
          </a:xfrm>
        </p:spPr>
        <p:txBody>
          <a:bodyPr>
            <a:normAutofit/>
          </a:bodyPr>
          <a:lstStyle/>
          <a:p>
            <a:pPr algn="ctr">
              <a:buNone/>
            </a:pPr>
            <a:r>
              <a:rPr lang="ro-RO" sz="2200" b="1" i="1" dirty="0" smtClean="0">
                <a:latin typeface="Sylfaen" pitchFamily="18" charset="0"/>
              </a:rPr>
              <a:t>Cercetări arheologico-etnografice efectuate la Crihana Veche în baza contractului economic  </a:t>
            </a:r>
            <a:r>
              <a:rPr lang="ro-RO" sz="2200" dirty="0" smtClean="0">
                <a:latin typeface="Sylfaen" pitchFamily="18" charset="0"/>
              </a:rPr>
              <a:t>(conducător: Ion Ceban)</a:t>
            </a:r>
          </a:p>
          <a:p>
            <a:pPr>
              <a:buNone/>
            </a:pPr>
            <a:endParaRPr lang="ro-RO" sz="1200" dirty="0" smtClean="0">
              <a:latin typeface="Sylfaen" pitchFamily="18" charset="0"/>
            </a:endParaRPr>
          </a:p>
          <a:p>
            <a:pPr marL="0">
              <a:spcBef>
                <a:spcPts val="0"/>
              </a:spcBef>
              <a:buNone/>
            </a:pPr>
            <a:r>
              <a:rPr lang="ro-RO" sz="2400" dirty="0" smtClean="0"/>
              <a:t>	</a:t>
            </a:r>
            <a:r>
              <a:rPr lang="ro-RO" sz="2200" dirty="0" smtClean="0">
                <a:latin typeface="Sylfaen" pitchFamily="18" charset="0"/>
              </a:rPr>
              <a:t>În rezultatul cercetărilor arheologice efectuate pe șantierul de la Crihana Veche (Cahul) și a săpăturilor întreprinse în tumulul din secolul </a:t>
            </a:r>
            <a:r>
              <a:rPr lang="ro-RO" sz="2200" dirty="0" err="1" smtClean="0">
                <a:latin typeface="Sylfaen" pitchFamily="18" charset="0"/>
              </a:rPr>
              <a:t>IV</a:t>
            </a:r>
            <a:r>
              <a:rPr lang="ro-RO" sz="2200" dirty="0" smtClean="0">
                <a:latin typeface="Sylfaen" pitchFamily="18" charset="0"/>
              </a:rPr>
              <a:t> î.Hr., au fost descoperite și conservate o serie de piese arheologice de unicat pentru patrimoniul cultural al Republicii Moldova (</a:t>
            </a:r>
            <a:r>
              <a:rPr lang="ro-RO" sz="2200" dirty="0" err="1" smtClean="0">
                <a:latin typeface="Sylfaen" pitchFamily="18" charset="0"/>
              </a:rPr>
              <a:t>akinakes</a:t>
            </a:r>
            <a:r>
              <a:rPr lang="ro-RO" sz="2200" dirty="0" smtClean="0">
                <a:latin typeface="Sylfaen" pitchFamily="18" charset="0"/>
              </a:rPr>
              <a:t>, grifoni de argint, </a:t>
            </a:r>
            <a:r>
              <a:rPr lang="ro-RO" sz="2200" dirty="0" err="1" smtClean="0">
                <a:latin typeface="Sylfaen" pitchFamily="18" charset="0"/>
              </a:rPr>
              <a:t>kiatos</a:t>
            </a:r>
            <a:r>
              <a:rPr lang="ro-RO" sz="2200" dirty="0" smtClean="0">
                <a:latin typeface="Sylfaen" pitchFamily="18" charset="0"/>
              </a:rPr>
              <a:t> etc.). </a:t>
            </a:r>
          </a:p>
          <a:p>
            <a:pPr marL="0">
              <a:spcBef>
                <a:spcPts val="0"/>
              </a:spcBef>
              <a:buNone/>
            </a:pPr>
            <a:endParaRPr lang="ru-RU" sz="1200" dirty="0" smtClean="0">
              <a:latin typeface="Sylfaen" pitchFamily="18" charset="0"/>
            </a:endParaRPr>
          </a:p>
          <a:p>
            <a:pPr marL="0">
              <a:spcBef>
                <a:spcPts val="0"/>
              </a:spcBef>
              <a:buNone/>
            </a:pPr>
            <a:r>
              <a:rPr lang="ro-RO" sz="2200" b="1" dirty="0" smtClean="0">
                <a:latin typeface="Sylfaen" pitchFamily="18" charset="0"/>
              </a:rPr>
              <a:t>	Relevanța științifică și impactul așteptat</a:t>
            </a:r>
            <a:r>
              <a:rPr lang="ro-RO" sz="2200" dirty="0" smtClean="0">
                <a:latin typeface="Sylfaen" pitchFamily="18" charset="0"/>
              </a:rPr>
              <a:t>: rezultatele obținute vor întregi tabloul istorico-cultural al zonei Prutului inferior, vor servi ca material expozițional (colecția de artefacte) pentru constituirea muzeului din localitate și vor contribui la completarea obiectivelor turistice ale traseului Cahul-Giurgiulești.</a:t>
            </a:r>
            <a:endParaRPr lang="ru-RU" sz="2200" dirty="0" smtClean="0">
              <a:latin typeface="Sylfaen" pitchFamily="18" charset="0"/>
            </a:endParaRPr>
          </a:p>
          <a:p>
            <a:pPr>
              <a:buNone/>
            </a:pPr>
            <a:endParaRPr lang="ru-RU" sz="2200" dirty="0" smtClean="0">
              <a:latin typeface="Sylfaen" pitchFamily="18" charset="0"/>
            </a:endParaRPr>
          </a:p>
          <a:p>
            <a:endParaRPr lang="ru-RU" dirty="0"/>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14</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5" name="Picture 6" descr="DSCN7168"/>
          <p:cNvPicPr>
            <a:picLocks noChangeAspect="1" noChangeArrowheads="1"/>
          </p:cNvPicPr>
          <p:nvPr/>
        </p:nvPicPr>
        <p:blipFill>
          <a:blip r:embed="rId2" cstate="print"/>
          <a:srcRect/>
          <a:stretch>
            <a:fillRect/>
          </a:stretch>
        </p:blipFill>
        <p:spPr bwMode="auto">
          <a:xfrm>
            <a:off x="214282" y="3286124"/>
            <a:ext cx="2374900" cy="3167062"/>
          </a:xfrm>
          <a:prstGeom prst="rect">
            <a:avLst/>
          </a:prstGeom>
          <a:ln>
            <a:noFill/>
          </a:ln>
          <a:effectLst>
            <a:outerShdw blurRad="292100" dist="139700" dir="2700000" algn="tl" rotWithShape="0">
              <a:srgbClr val="333333">
                <a:alpha val="65000"/>
              </a:srgbClr>
            </a:outerShdw>
          </a:effectLst>
        </p:spPr>
      </p:pic>
      <p:pic>
        <p:nvPicPr>
          <p:cNvPr id="38916" name="Picture 7" descr="DSC_0443"/>
          <p:cNvPicPr>
            <a:picLocks noChangeAspect="1" noChangeArrowheads="1"/>
          </p:cNvPicPr>
          <p:nvPr/>
        </p:nvPicPr>
        <p:blipFill>
          <a:blip r:embed="rId3" cstate="print"/>
          <a:srcRect/>
          <a:stretch>
            <a:fillRect/>
          </a:stretch>
        </p:blipFill>
        <p:spPr bwMode="auto">
          <a:xfrm>
            <a:off x="4680886" y="142852"/>
            <a:ext cx="4391708" cy="2928958"/>
          </a:xfrm>
          <a:prstGeom prst="rect">
            <a:avLst/>
          </a:prstGeom>
          <a:ln>
            <a:noFill/>
          </a:ln>
          <a:effectLst>
            <a:outerShdw blurRad="292100" dist="139700" dir="2700000" algn="tl" rotWithShape="0">
              <a:srgbClr val="333333">
                <a:alpha val="65000"/>
              </a:srgbClr>
            </a:outerShdw>
          </a:effectLst>
        </p:spPr>
      </p:pic>
      <p:pic>
        <p:nvPicPr>
          <p:cNvPr id="38917" name="Picture 8" descr="DSC_0360"/>
          <p:cNvPicPr>
            <a:picLocks noChangeAspect="1" noChangeArrowheads="1"/>
          </p:cNvPicPr>
          <p:nvPr/>
        </p:nvPicPr>
        <p:blipFill>
          <a:blip r:embed="rId4" cstate="print"/>
          <a:srcRect/>
          <a:stretch>
            <a:fillRect/>
          </a:stretch>
        </p:blipFill>
        <p:spPr bwMode="auto">
          <a:xfrm>
            <a:off x="142876" y="142851"/>
            <a:ext cx="4429124" cy="2952749"/>
          </a:xfrm>
          <a:prstGeom prst="rect">
            <a:avLst/>
          </a:prstGeom>
          <a:ln>
            <a:noFill/>
          </a:ln>
          <a:effectLst>
            <a:outerShdw blurRad="292100" dist="139700" dir="2700000" algn="tl" rotWithShape="0">
              <a:srgbClr val="333333">
                <a:alpha val="65000"/>
              </a:srgbClr>
            </a:outerShdw>
          </a:effectLst>
        </p:spPr>
      </p:pic>
      <p:pic>
        <p:nvPicPr>
          <p:cNvPr id="38918" name="Picture 11" descr="10636329_991947290836410_1924066285075677584_n"/>
          <p:cNvPicPr>
            <a:picLocks noChangeAspect="1" noChangeArrowheads="1"/>
          </p:cNvPicPr>
          <p:nvPr/>
        </p:nvPicPr>
        <p:blipFill>
          <a:blip r:embed="rId5" cstate="print"/>
          <a:srcRect l="6062" t="66145" r="4522" b="3142"/>
          <a:stretch>
            <a:fillRect/>
          </a:stretch>
        </p:blipFill>
        <p:spPr bwMode="auto">
          <a:xfrm>
            <a:off x="2714612" y="3286124"/>
            <a:ext cx="4214842" cy="3143272"/>
          </a:xfrm>
          <a:prstGeom prst="rect">
            <a:avLst/>
          </a:prstGeom>
          <a:ln>
            <a:noFill/>
          </a:ln>
          <a:effectLst>
            <a:outerShdw blurRad="292100" dist="139700" dir="2700000" algn="tl" rotWithShape="0">
              <a:srgbClr val="333333">
                <a:alpha val="65000"/>
              </a:srgbClr>
            </a:outerShdw>
          </a:effectLst>
        </p:spPr>
      </p:pic>
      <p:pic>
        <p:nvPicPr>
          <p:cNvPr id="38920" name="Picture 13" descr="10744917_837205702967049_1551327674_n"/>
          <p:cNvPicPr>
            <a:picLocks noChangeAspect="1" noChangeArrowheads="1"/>
          </p:cNvPicPr>
          <p:nvPr/>
        </p:nvPicPr>
        <p:blipFill>
          <a:blip r:embed="rId6" cstate="print"/>
          <a:srcRect l="22847" t="21184" r="29913" b="23468"/>
          <a:stretch>
            <a:fillRect/>
          </a:stretch>
        </p:blipFill>
        <p:spPr bwMode="auto">
          <a:xfrm>
            <a:off x="6767512" y="4572008"/>
            <a:ext cx="2376488" cy="1862138"/>
          </a:xfrm>
          <a:prstGeom prst="rect">
            <a:avLst/>
          </a:prstGeom>
          <a:ln>
            <a:noFill/>
          </a:ln>
          <a:effectLst>
            <a:outerShdw blurRad="292100" dist="139700" dir="2700000" algn="tl" rotWithShape="0">
              <a:srgbClr val="333333">
                <a:alpha val="65000"/>
              </a:srgbClr>
            </a:outerShdw>
          </a:effectLst>
        </p:spPr>
      </p:pic>
      <p:sp>
        <p:nvSpPr>
          <p:cNvPr id="7" name="Rectangle 1"/>
          <p:cNvSpPr>
            <a:spLocks noChangeArrowheads="1"/>
          </p:cNvSpPr>
          <p:nvPr/>
        </p:nvSpPr>
        <p:spPr bwMode="auto">
          <a:xfrm>
            <a:off x="8001024" y="6478809"/>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15</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941168"/>
            <a:ext cx="2703244" cy="1368152"/>
          </a:xfrm>
        </p:spPr>
        <p:txBody>
          <a:bodyPr>
            <a:noAutofit/>
          </a:bodyPr>
          <a:lstStyle/>
          <a:p>
            <a:r>
              <a:rPr lang="ro-MO" sz="1700" b="1" dirty="0" smtClean="0">
                <a:solidFill>
                  <a:srgbClr val="002060"/>
                </a:solidFill>
                <a:latin typeface="Times New Roman" panose="02020603050405020304" pitchFamily="18" charset="0"/>
                <a:cs typeface="Times New Roman" panose="02020603050405020304" pitchFamily="18" charset="0"/>
              </a:rPr>
              <a:t> </a:t>
            </a:r>
            <a:r>
              <a:rPr lang="ro-MO" sz="1700" b="1" dirty="0" err="1" smtClean="0">
                <a:solidFill>
                  <a:srgbClr val="002060"/>
                </a:solidFill>
                <a:latin typeface="Times New Roman" panose="02020603050405020304" pitchFamily="18" charset="0"/>
                <a:cs typeface="Times New Roman" panose="02020603050405020304" pitchFamily="18" charset="0"/>
              </a:rPr>
              <a:t>ȘOFRANSKY</a:t>
            </a:r>
            <a:r>
              <a:rPr lang="ro-MO" sz="1700" b="1" dirty="0" smtClean="0">
                <a:solidFill>
                  <a:srgbClr val="002060"/>
                </a:solidFill>
                <a:latin typeface="Times New Roman" panose="02020603050405020304" pitchFamily="18" charset="0"/>
                <a:cs typeface="Times New Roman" panose="02020603050405020304" pitchFamily="18" charset="0"/>
              </a:rPr>
              <a:t> </a:t>
            </a:r>
            <a:r>
              <a:rPr lang="ro-MO" sz="1700" b="1" dirty="0" err="1" smtClean="0">
                <a:solidFill>
                  <a:srgbClr val="002060"/>
                </a:solidFill>
                <a:latin typeface="Times New Roman" panose="02020603050405020304" pitchFamily="18" charset="0"/>
                <a:cs typeface="Times New Roman" panose="02020603050405020304" pitchFamily="18" charset="0"/>
              </a:rPr>
              <a:t>Zina</a:t>
            </a:r>
            <a:r>
              <a:rPr lang="ro-MO" sz="1700" b="1" dirty="0" smtClean="0">
                <a:solidFill>
                  <a:srgbClr val="002060"/>
                </a:solidFill>
                <a:latin typeface="Times New Roman" panose="02020603050405020304" pitchFamily="18" charset="0"/>
                <a:cs typeface="Times New Roman" panose="02020603050405020304" pitchFamily="18" charset="0"/>
              </a:rPr>
              <a:t>,</a:t>
            </a:r>
            <a:br>
              <a:rPr lang="ro-MO" sz="1700" b="1" dirty="0" smtClean="0">
                <a:solidFill>
                  <a:srgbClr val="002060"/>
                </a:solidFill>
                <a:latin typeface="Times New Roman" panose="02020603050405020304" pitchFamily="18" charset="0"/>
                <a:cs typeface="Times New Roman" panose="02020603050405020304" pitchFamily="18" charset="0"/>
              </a:rPr>
            </a:br>
            <a:r>
              <a:rPr lang="ro-MO" sz="1700" b="1" dirty="0" smtClean="0">
                <a:solidFill>
                  <a:srgbClr val="002060"/>
                </a:solidFill>
                <a:latin typeface="Times New Roman" panose="02020603050405020304" pitchFamily="18" charset="0"/>
                <a:cs typeface="Times New Roman" panose="02020603050405020304" pitchFamily="18" charset="0"/>
              </a:rPr>
              <a:t> </a:t>
            </a:r>
            <a:r>
              <a:rPr lang="ro-MO" sz="1700" b="1" dirty="0" err="1" smtClean="0">
                <a:solidFill>
                  <a:srgbClr val="002060"/>
                </a:solidFill>
                <a:latin typeface="Times New Roman" panose="02020603050405020304" pitchFamily="18" charset="0"/>
                <a:cs typeface="Times New Roman" panose="02020603050405020304" pitchFamily="18" charset="0"/>
              </a:rPr>
              <a:t>ȘOFRANSKY</a:t>
            </a:r>
            <a:r>
              <a:rPr lang="ro-MO" sz="1700" b="1" dirty="0" smtClean="0">
                <a:solidFill>
                  <a:srgbClr val="002060"/>
                </a:solidFill>
                <a:latin typeface="Times New Roman" panose="02020603050405020304" pitchFamily="18" charset="0"/>
                <a:cs typeface="Times New Roman" panose="02020603050405020304" pitchFamily="18" charset="0"/>
              </a:rPr>
              <a:t> Valentin.</a:t>
            </a:r>
            <a:r>
              <a:rPr lang="ro-MO" sz="1700" dirty="0" smtClean="0">
                <a:solidFill>
                  <a:srgbClr val="002060"/>
                </a:solidFill>
                <a:latin typeface="Times New Roman" panose="02020603050405020304" pitchFamily="18" charset="0"/>
                <a:cs typeface="Times New Roman" panose="02020603050405020304" pitchFamily="18" charset="0"/>
              </a:rPr>
              <a:t/>
            </a:r>
            <a:br>
              <a:rPr lang="ro-MO" sz="1700" dirty="0" smtClean="0">
                <a:solidFill>
                  <a:srgbClr val="002060"/>
                </a:solidFill>
                <a:latin typeface="Times New Roman" panose="02020603050405020304" pitchFamily="18" charset="0"/>
                <a:cs typeface="Times New Roman" panose="02020603050405020304" pitchFamily="18" charset="0"/>
              </a:rPr>
            </a:br>
            <a:r>
              <a:rPr lang="ro-MO" sz="1700" b="1" i="1" dirty="0" smtClean="0">
                <a:solidFill>
                  <a:srgbClr val="002060"/>
                </a:solidFill>
                <a:latin typeface="Times New Roman" panose="02020603050405020304" pitchFamily="18" charset="0"/>
                <a:cs typeface="Times New Roman" panose="02020603050405020304" pitchFamily="18" charset="0"/>
              </a:rPr>
              <a:t>Cromatica tradițională românească. </a:t>
            </a:r>
            <a:r>
              <a:rPr lang="ro-MO" sz="1700" dirty="0">
                <a:solidFill>
                  <a:srgbClr val="002060"/>
                </a:solidFill>
                <a:latin typeface="Times New Roman" panose="02020603050405020304" pitchFamily="18" charset="0"/>
                <a:cs typeface="Times New Roman" panose="02020603050405020304" pitchFamily="18" charset="0"/>
              </a:rPr>
              <a:t>B</a:t>
            </a:r>
            <a:r>
              <a:rPr lang="ro-MO" sz="1700" dirty="0" smtClean="0">
                <a:solidFill>
                  <a:srgbClr val="002060"/>
                </a:solidFill>
                <a:latin typeface="Times New Roman" panose="02020603050405020304" pitchFamily="18" charset="0"/>
                <a:cs typeface="Times New Roman" panose="02020603050405020304" pitchFamily="18" charset="0"/>
              </a:rPr>
              <a:t>ucurești: Ed. Etnologică, 2012. 454 p. </a:t>
            </a:r>
            <a:endParaRPr lang="ru-RU" sz="1700" dirty="0">
              <a:solidFill>
                <a:srgbClr val="002060"/>
              </a:solidFill>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428596" y="285728"/>
            <a:ext cx="8229600" cy="500066"/>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o-RO" sz="2400" b="1" i="0" u="none" strike="noStrike" kern="1200" cap="none" spc="0" normalizeH="0" baseline="0" noProof="0" dirty="0" smtClean="0">
                <a:ln>
                  <a:noFill/>
                </a:ln>
                <a:solidFill>
                  <a:srgbClr val="002060"/>
                </a:solidFill>
                <a:effectLst/>
                <a:uLnTx/>
                <a:uFillTx/>
                <a:latin typeface="Sylfaen" pitchFamily="18" charset="0"/>
                <a:ea typeface="+mj-ea"/>
                <a:cs typeface="+mj-cs"/>
              </a:rPr>
              <a:t>În domeniul etnologiei</a:t>
            </a:r>
            <a:endParaRPr kumimoji="0" lang="ru-RU" sz="2400" b="1" i="0" u="none" strike="noStrike" kern="1200" cap="none" spc="0" normalizeH="0" baseline="0" noProof="0" dirty="0">
              <a:ln>
                <a:noFill/>
              </a:ln>
              <a:solidFill>
                <a:srgbClr val="002060"/>
              </a:solidFill>
              <a:effectLst/>
              <a:uLnTx/>
              <a:uFillTx/>
              <a:latin typeface="Sylfaen" pitchFamily="18" charset="0"/>
              <a:ea typeface="+mj-ea"/>
              <a:cs typeface="+mj-cs"/>
            </a:endParaRPr>
          </a:p>
        </p:txBody>
      </p:sp>
      <p:sp>
        <p:nvSpPr>
          <p:cNvPr id="1025" name="Rectangle 1"/>
          <p:cNvSpPr>
            <a:spLocks noChangeArrowheads="1"/>
          </p:cNvSpPr>
          <p:nvPr/>
        </p:nvSpPr>
        <p:spPr bwMode="auto">
          <a:xfrm>
            <a:off x="3428992" y="897894"/>
            <a:ext cx="5357850" cy="5032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o-RO" sz="2000" dirty="0" smtClean="0"/>
              <a:t>	</a:t>
            </a:r>
            <a:r>
              <a:rPr lang="ro-RO" sz="2000" dirty="0" smtClean="0">
                <a:latin typeface="Times New Roman" pitchFamily="18" charset="0"/>
                <a:cs typeface="Times New Roman" pitchFamily="18" charset="0"/>
              </a:rPr>
              <a:t>Monografia</a:t>
            </a:r>
            <a:r>
              <a:rPr lang="ro-RO" sz="2000" i="1"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reprezintă o investigaţie etnologică complexă interdisciplinară, întemeiată atât pe sursele etnografice publicate (arheologice, botanice, mineralogice, matematice, fizice, chimice), pe materiale muzeale, cât şi pe investigaţiile de teren, efectuate în toate zonele etnografice ale Moldovei răsăritene şi Bucovinei. Lucrarea realizează o sinteză, însoţită de o clasificare şi o reconstituire a genezei şi evoluţiei cromaticii din preistorie până în prezent.</a:t>
            </a:r>
            <a:endParaRPr lang="ru-RU" sz="2000"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	</a:t>
            </a:r>
            <a:r>
              <a:rPr lang="ro-RO" sz="2000" b="1" dirty="0" smtClean="0">
                <a:latin typeface="Times New Roman" pitchFamily="18" charset="0"/>
                <a:cs typeface="Times New Roman" pitchFamily="18" charset="0"/>
              </a:rPr>
              <a:t>Impactul așteptat în plan științific și economic:</a:t>
            </a:r>
            <a:r>
              <a:rPr lang="ro-RO" sz="2000" dirty="0" smtClean="0">
                <a:latin typeface="Times New Roman" pitchFamily="18" charset="0"/>
                <a:cs typeface="Times New Roman" pitchFamily="18" charset="0"/>
              </a:rPr>
              <a:t> Volumul oferă specialiştilor din industria chimică, textilă, alimentară, o sursă utilă de informare din punct de vedere al implementării unor tehnologii ecologice pure.</a:t>
            </a:r>
            <a:r>
              <a:rPr lang="ro-RO" altLang="ro-RO" sz="2000" b="1" dirty="0" smtClean="0">
                <a:latin typeface="Times New Roman" pitchFamily="18" charset="0"/>
                <a:cs typeface="Times New Roman" pitchFamily="18" charset="0"/>
              </a:rPr>
              <a:t>  </a:t>
            </a:r>
            <a:endParaRPr lang="ro-RO" altLang="ro-RO" sz="2000" b="1" dirty="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ro-MO" sz="2100" dirty="0" smtClean="0">
                <a:latin typeface="Times New Roman" pitchFamily="18" charset="0"/>
                <a:ea typeface="Times New Roman" pitchFamily="18" charset="0"/>
                <a:cs typeface="Times New Roman" pitchFamily="18" charset="0"/>
              </a:rPr>
              <a:t>	</a:t>
            </a:r>
            <a:endParaRPr kumimoji="0" lang="ro-MO" sz="21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Рисунок 5" descr="copert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1196752"/>
            <a:ext cx="2520950" cy="3457575"/>
          </a:xfrm>
          <a:prstGeom prst="rect">
            <a:avLst/>
          </a:prstGeom>
          <a:noFill/>
          <a:ln>
            <a:noFill/>
          </a:ln>
          <a:scene3d>
            <a:camera prst="orthographicFront"/>
            <a:lightRig rig="threePt" dir="t"/>
          </a:scene3d>
          <a:sp3d>
            <a:bevelT prst="angle"/>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16</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43306" y="1928802"/>
            <a:ext cx="5286412" cy="4572032"/>
          </a:xfrm>
        </p:spPr>
        <p:txBody>
          <a:bodyPr>
            <a:noAutofit/>
          </a:bodyPr>
          <a:lstStyle/>
          <a:p>
            <a:r>
              <a:rPr lang="ro-MO" sz="2000" dirty="0" smtClean="0">
                <a:solidFill>
                  <a:schemeClr val="tx1"/>
                </a:solidFill>
                <a:latin typeface="Times New Roman" pitchFamily="18" charset="0"/>
                <a:cs typeface="Times New Roman" pitchFamily="18" charset="0"/>
              </a:rPr>
              <a:t>	Întemeiată pe diverse tipuri de surse, monografia pune în valoare patrimoniul celei de a şaptea arte de la origini până în prezent. Principiul pluralismului metodologic, aplicat în lucrare, a contribuit la dezvăluirea istoriei cinematografiei moldovenești ca o istorie a artei, dar și a destinelor umane, fiind scos în relief aportul filmului național la configurarea unor curente universale exponențiale și la cristalizarea conștiinței istorice a neamului. </a:t>
            </a: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o-RO" sz="2000" dirty="0" smtClean="0">
                <a:solidFill>
                  <a:schemeClr val="tx1"/>
                </a:solidFill>
                <a:latin typeface="Times New Roman" pitchFamily="18" charset="0"/>
                <a:cs typeface="Times New Roman" pitchFamily="18" charset="0"/>
              </a:rPr>
              <a:t>	</a:t>
            </a:r>
            <a:r>
              <a:rPr lang="ro-MO" sz="2000" b="1" dirty="0" smtClean="0">
                <a:solidFill>
                  <a:schemeClr val="tx1"/>
                </a:solidFill>
                <a:latin typeface="Times New Roman" pitchFamily="18" charset="0"/>
                <a:cs typeface="Times New Roman" pitchFamily="18" charset="0"/>
              </a:rPr>
              <a:t>Relevanța științifică și impactul așteptat</a:t>
            </a:r>
            <a:r>
              <a:rPr lang="ro-MO" sz="2000" dirty="0" smtClean="0">
                <a:solidFill>
                  <a:schemeClr val="tx1"/>
                </a:solidFill>
                <a:latin typeface="Times New Roman" pitchFamily="18" charset="0"/>
                <a:cs typeface="Times New Roman" pitchFamily="18" charset="0"/>
              </a:rPr>
              <a:t>: Prin factura sa și setul de argumente, volumul reprezintă o premieră în cultura națională, îmbogățește cunoașterea în domeniul de referință, oferind specialiștilor, cadrelor didactice din învățământul artistic universitar un suport științifico-teoretic util în vederea elaborării și predării cursurilor curriculare. </a:t>
            </a:r>
            <a:endParaRPr lang="ru-RU" sz="2000" dirty="0">
              <a:solidFill>
                <a:schemeClr val="tx1"/>
              </a:solidFill>
              <a:latin typeface="Times New Roman" pitchFamily="18" charset="0"/>
              <a:cs typeface="Times New Roman" pitchFamily="18" charset="0"/>
            </a:endParaRPr>
          </a:p>
        </p:txBody>
      </p:sp>
      <p:sp>
        <p:nvSpPr>
          <p:cNvPr id="4" name="Заголовок 1"/>
          <p:cNvSpPr txBox="1">
            <a:spLocks/>
          </p:cNvSpPr>
          <p:nvPr/>
        </p:nvSpPr>
        <p:spPr>
          <a:xfrm>
            <a:off x="428596" y="285728"/>
            <a:ext cx="8229600" cy="500066"/>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o-RO" sz="2400" b="1" i="0" u="none" strike="noStrike" kern="1200" cap="none" spc="0" normalizeH="0" baseline="0" noProof="0" dirty="0" smtClean="0">
                <a:ln>
                  <a:noFill/>
                </a:ln>
                <a:solidFill>
                  <a:srgbClr val="002060"/>
                </a:solidFill>
                <a:effectLst/>
                <a:uLnTx/>
                <a:uFillTx/>
                <a:latin typeface="Sylfaen" pitchFamily="18" charset="0"/>
                <a:ea typeface="+mj-ea"/>
                <a:cs typeface="+mj-cs"/>
              </a:rPr>
              <a:t>În domeniul studiului artelor</a:t>
            </a:r>
            <a:endParaRPr kumimoji="0" lang="ru-RU" sz="2400" b="1" i="0" u="none" strike="noStrike" kern="1200" cap="none" spc="0" normalizeH="0" baseline="0" noProof="0" dirty="0">
              <a:ln>
                <a:noFill/>
              </a:ln>
              <a:solidFill>
                <a:srgbClr val="002060"/>
              </a:solidFill>
              <a:effectLst/>
              <a:uLnTx/>
              <a:uFillTx/>
              <a:latin typeface="Sylfaen" pitchFamily="18" charset="0"/>
              <a:ea typeface="+mj-ea"/>
              <a:cs typeface="+mj-cs"/>
            </a:endParaRPr>
          </a:p>
        </p:txBody>
      </p:sp>
      <p:sp>
        <p:nvSpPr>
          <p:cNvPr id="5" name="Заголовок 1"/>
          <p:cNvSpPr txBox="1">
            <a:spLocks/>
          </p:cNvSpPr>
          <p:nvPr/>
        </p:nvSpPr>
        <p:spPr>
          <a:xfrm>
            <a:off x="214282" y="5214950"/>
            <a:ext cx="3000396" cy="1285884"/>
          </a:xfrm>
          <a:prstGeom prst="rect">
            <a:avLst/>
          </a:prstGeom>
        </p:spPr>
        <p:txBody>
          <a:bodyPr vert="horz" lIns="0" tIns="45720" rIns="0" bIns="0" anchor="b">
            <a:normAutofit fontScale="77500" lnSpcReduction="20000"/>
            <a:scene3d>
              <a:camera prst="orthographicFront"/>
              <a:lightRig rig="freezing" dir="t">
                <a:rot lat="0" lon="0" rev="5640000"/>
              </a:lightRig>
            </a:scene3d>
            <a:sp3d prstMaterial="flat">
              <a:contourClr>
                <a:schemeClr val="tx2"/>
              </a:contourClr>
            </a:sp3d>
          </a:bodyPr>
          <a:lstStyle/>
          <a:p>
            <a:pPr lvl="0">
              <a:spcBef>
                <a:spcPct val="0"/>
              </a:spcBef>
              <a:defRPr/>
            </a:pPr>
            <a:r>
              <a:rPr kumimoji="0" lang="ro-MO" sz="2000" b="1" i="0" u="none" strike="noStrike" kern="1200" cap="none" spc="0" normalizeH="0" baseline="0" noProof="0" dirty="0" smtClean="0">
                <a:ln>
                  <a:noFill/>
                </a:ln>
                <a:solidFill>
                  <a:srgbClr val="002060"/>
                </a:solidFill>
                <a:effectLst/>
                <a:uLnTx/>
                <a:uFillTx/>
                <a:latin typeface="Sylfaen" pitchFamily="18" charset="0"/>
                <a:ea typeface="+mj-ea"/>
                <a:cs typeface="+mj-cs"/>
              </a:rPr>
              <a:t>PLĂMĂDEALĂ,  </a:t>
            </a:r>
            <a:r>
              <a:rPr lang="ro-MO" sz="2000" b="1" dirty="0" smtClean="0">
                <a:solidFill>
                  <a:srgbClr val="002060"/>
                </a:solidFill>
                <a:latin typeface="Sylfaen" pitchFamily="18" charset="0"/>
              </a:rPr>
              <a:t>Ana-Maria, </a:t>
            </a:r>
          </a:p>
          <a:p>
            <a:pPr lvl="0">
              <a:spcBef>
                <a:spcPct val="0"/>
              </a:spcBef>
              <a:defRPr/>
            </a:pPr>
            <a:r>
              <a:rPr kumimoji="0" lang="ro-MO" sz="2000" b="1" i="0" u="none" strike="noStrike" kern="1200" cap="none" spc="0" normalizeH="0" baseline="0" noProof="0" dirty="0" err="1" smtClean="0">
                <a:ln>
                  <a:noFill/>
                </a:ln>
                <a:solidFill>
                  <a:srgbClr val="002060"/>
                </a:solidFill>
                <a:effectLst/>
                <a:uLnTx/>
                <a:uFillTx/>
                <a:latin typeface="Sylfaen" pitchFamily="18" charset="0"/>
                <a:ea typeface="+mj-ea"/>
                <a:cs typeface="+mj-cs"/>
              </a:rPr>
              <a:t>OLĂRESCU</a:t>
            </a:r>
            <a:r>
              <a:rPr kumimoji="0" lang="ro-MO" sz="2000" b="1" i="0" u="none" strike="noStrike" kern="1200" cap="none" spc="0" normalizeH="0" baseline="0" noProof="0" dirty="0" smtClean="0">
                <a:ln>
                  <a:noFill/>
                </a:ln>
                <a:solidFill>
                  <a:srgbClr val="002060"/>
                </a:solidFill>
                <a:effectLst/>
                <a:uLnTx/>
                <a:uFillTx/>
                <a:latin typeface="Sylfaen" pitchFamily="18" charset="0"/>
                <a:ea typeface="+mj-ea"/>
                <a:cs typeface="+mj-cs"/>
              </a:rPr>
              <a:t>, </a:t>
            </a:r>
            <a:r>
              <a:rPr lang="ro-MO" sz="2000" b="1" dirty="0" smtClean="0">
                <a:solidFill>
                  <a:srgbClr val="002060"/>
                </a:solidFill>
                <a:latin typeface="Sylfaen" pitchFamily="18" charset="0"/>
              </a:rPr>
              <a:t>Dumitru,           </a:t>
            </a:r>
          </a:p>
          <a:p>
            <a:pPr lvl="0">
              <a:spcBef>
                <a:spcPct val="0"/>
              </a:spcBef>
              <a:defRPr/>
            </a:pPr>
            <a:r>
              <a:rPr kumimoji="0" lang="ro-MO" sz="2000" b="1" i="0" u="none" strike="noStrike" kern="1200" cap="none" spc="0" normalizeH="0" baseline="0" noProof="0" dirty="0" smtClean="0">
                <a:ln>
                  <a:noFill/>
                </a:ln>
                <a:solidFill>
                  <a:srgbClr val="002060"/>
                </a:solidFill>
                <a:effectLst/>
                <a:uLnTx/>
                <a:uFillTx/>
                <a:latin typeface="Sylfaen" pitchFamily="18" charset="0"/>
                <a:ea typeface="+mj-ea"/>
                <a:cs typeface="+mj-cs"/>
              </a:rPr>
              <a:t>TIPA, </a:t>
            </a:r>
            <a:r>
              <a:rPr lang="ro-MO" sz="2000" b="1" dirty="0">
                <a:solidFill>
                  <a:srgbClr val="002060"/>
                </a:solidFill>
                <a:latin typeface="Sylfaen" pitchFamily="18" charset="0"/>
              </a:rPr>
              <a:t>Violeta </a:t>
            </a:r>
            <a:r>
              <a:rPr lang="ro-MO" sz="2000" i="1" dirty="0" smtClean="0">
                <a:solidFill>
                  <a:srgbClr val="002060"/>
                </a:solidFill>
                <a:latin typeface="Sylfaen" pitchFamily="18" charset="0"/>
                <a:ea typeface="+mj-ea"/>
                <a:cs typeface="+mj-cs"/>
              </a:rPr>
              <a:t>.</a:t>
            </a:r>
          </a:p>
          <a:p>
            <a:pPr lvl="0">
              <a:spcBef>
                <a:spcPct val="0"/>
              </a:spcBef>
              <a:defRPr/>
            </a:pPr>
            <a:r>
              <a:rPr kumimoji="0" lang="ro-MO" sz="2300" b="1" i="1" u="none" strike="noStrike" kern="1200" cap="none" spc="0" normalizeH="0" baseline="0" noProof="0" dirty="0" smtClean="0">
                <a:ln>
                  <a:noFill/>
                </a:ln>
                <a:solidFill>
                  <a:srgbClr val="002060"/>
                </a:solidFill>
                <a:effectLst/>
                <a:uLnTx/>
                <a:uFillTx/>
                <a:latin typeface="Sylfaen" pitchFamily="18" charset="0"/>
                <a:ea typeface="+mj-ea"/>
                <a:cs typeface="+mj-cs"/>
              </a:rPr>
              <a:t>Arta cinematografică din Republica Moldova</a:t>
            </a:r>
            <a:r>
              <a:rPr kumimoji="0" lang="ro-MO" sz="2300" b="0" i="0" u="none" strike="noStrike" kern="1200" cap="none" spc="0" normalizeH="0" baseline="0" noProof="0" dirty="0" smtClean="0">
                <a:ln>
                  <a:noFill/>
                </a:ln>
                <a:solidFill>
                  <a:srgbClr val="002060"/>
                </a:solidFill>
                <a:effectLst/>
                <a:uLnTx/>
                <a:uFillTx/>
                <a:latin typeface="Sylfaen" pitchFamily="18" charset="0"/>
                <a:ea typeface="+mj-ea"/>
                <a:cs typeface="+mj-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o-MO" sz="2000" b="0" i="0" u="none" strike="noStrike" kern="1200" cap="none" spc="0" normalizeH="0" baseline="0" noProof="0" dirty="0" err="1" smtClean="0">
                <a:ln>
                  <a:noFill/>
                </a:ln>
                <a:solidFill>
                  <a:srgbClr val="002060"/>
                </a:solidFill>
                <a:effectLst/>
                <a:uLnTx/>
                <a:uFillTx/>
                <a:latin typeface="Sylfaen" pitchFamily="18" charset="0"/>
                <a:ea typeface="+mj-ea"/>
                <a:cs typeface="+mj-cs"/>
              </a:rPr>
              <a:t>Ch</a:t>
            </a:r>
            <a:r>
              <a:rPr kumimoji="0" lang="ro-MO" sz="2000" b="0" i="0" u="none" strike="noStrike" kern="1200" cap="none" spc="0" normalizeH="0" baseline="0" noProof="0" dirty="0" smtClean="0">
                <a:ln>
                  <a:noFill/>
                </a:ln>
                <a:solidFill>
                  <a:srgbClr val="002060"/>
                </a:solidFill>
                <a:effectLst/>
                <a:uLnTx/>
                <a:uFillTx/>
                <a:latin typeface="Sylfaen" pitchFamily="18" charset="0"/>
                <a:ea typeface="+mj-ea"/>
                <a:cs typeface="+mj-cs"/>
              </a:rPr>
              <a:t>.: </a:t>
            </a:r>
            <a:r>
              <a:rPr kumimoji="0" lang="ro-MO" sz="2000" b="0" i="0" u="none" strike="noStrike" kern="1200" cap="none" spc="0" normalizeH="0" baseline="0" noProof="0" dirty="0" err="1" smtClean="0">
                <a:ln>
                  <a:noFill/>
                </a:ln>
                <a:solidFill>
                  <a:srgbClr val="002060"/>
                </a:solidFill>
                <a:effectLst/>
                <a:uLnTx/>
                <a:uFillTx/>
                <a:latin typeface="Sylfaen" pitchFamily="18" charset="0"/>
                <a:ea typeface="+mj-ea"/>
                <a:cs typeface="+mj-cs"/>
              </a:rPr>
              <a:t>Grafema</a:t>
            </a:r>
            <a:r>
              <a:rPr kumimoji="0" lang="ro-MO" sz="2000" b="0" i="0" u="none" strike="noStrike" kern="1200" cap="none" spc="0" normalizeH="0" baseline="0" noProof="0" dirty="0" smtClean="0">
                <a:ln>
                  <a:noFill/>
                </a:ln>
                <a:solidFill>
                  <a:srgbClr val="002060"/>
                </a:solidFill>
                <a:effectLst/>
                <a:uLnTx/>
                <a:uFillTx/>
                <a:latin typeface="Sylfaen" pitchFamily="18" charset="0"/>
                <a:ea typeface="+mj-ea"/>
                <a:cs typeface="+mj-cs"/>
              </a:rPr>
              <a:t> Libris, 640 p. </a:t>
            </a:r>
            <a:endParaRPr kumimoji="0" lang="ru-RU" sz="2000" b="0" i="0" u="none" strike="noStrike" kern="1200" cap="none" spc="0" normalizeH="0" baseline="0" noProof="0" dirty="0">
              <a:ln>
                <a:noFill/>
              </a:ln>
              <a:solidFill>
                <a:srgbClr val="002060"/>
              </a:solidFill>
              <a:effectLst/>
              <a:uLnTx/>
              <a:uFillTx/>
              <a:latin typeface="Sylfaen" pitchFamily="18" charset="0"/>
              <a:ea typeface="+mj-ea"/>
              <a:cs typeface="+mj-cs"/>
            </a:endParaRPr>
          </a:p>
        </p:txBody>
      </p:sp>
      <p:pic>
        <p:nvPicPr>
          <p:cNvPr id="2050" name="Picture 2" descr="C:\Users\Liliana\Desktop\Raport_IPC_19 _ianuarie\plamadeala.jpg"/>
          <p:cNvPicPr>
            <a:picLocks noChangeAspect="1" noChangeArrowheads="1"/>
          </p:cNvPicPr>
          <p:nvPr/>
        </p:nvPicPr>
        <p:blipFill>
          <a:blip r:embed="rId3" cstate="print"/>
          <a:srcRect/>
          <a:stretch>
            <a:fillRect/>
          </a:stretch>
        </p:blipFill>
        <p:spPr bwMode="auto">
          <a:xfrm>
            <a:off x="428596" y="1071546"/>
            <a:ext cx="2688127" cy="3857604"/>
          </a:xfrm>
          <a:prstGeom prst="rect">
            <a:avLst/>
          </a:prstGeom>
          <a:noFill/>
          <a:scene3d>
            <a:camera prst="orthographicFront"/>
            <a:lightRig rig="threePt" dir="t"/>
          </a:scene3d>
          <a:sp3d>
            <a:bevelT prst="angle"/>
          </a:sp3d>
        </p:spPr>
      </p:pic>
      <p:sp>
        <p:nvSpPr>
          <p:cNvPr id="6"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17</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71480"/>
            <a:ext cx="8229600" cy="1143000"/>
          </a:xfrm>
        </p:spPr>
        <p:txBody>
          <a:bodyPr>
            <a:noAutofit/>
          </a:bodyPr>
          <a:lstStyle/>
          <a:p>
            <a:pPr algn="ctr"/>
            <a:r>
              <a:rPr lang="ro-RO" sz="2400" b="1" dirty="0" smtClean="0">
                <a:solidFill>
                  <a:srgbClr val="002060"/>
                </a:solidFill>
                <a:latin typeface="Sylfaen" pitchFamily="18" charset="0"/>
              </a:rPr>
              <a:t>Proiectul pentru tineri cercetători </a:t>
            </a:r>
            <a:br>
              <a:rPr lang="ro-RO" sz="2400" b="1" dirty="0" smtClean="0">
                <a:solidFill>
                  <a:srgbClr val="002060"/>
                </a:solidFill>
                <a:latin typeface="Sylfaen" pitchFamily="18" charset="0"/>
              </a:rPr>
            </a:br>
            <a:r>
              <a:rPr lang="ro-RO" sz="2400" b="1" i="1" dirty="0" smtClean="0">
                <a:solidFill>
                  <a:srgbClr val="002060"/>
                </a:solidFill>
                <a:latin typeface="Sylfaen" pitchFamily="18" charset="0"/>
              </a:rPr>
              <a:t>Cercetarea necropolei creştine de la Lozova din perioada constituirii statului medieval moldovenesc</a:t>
            </a:r>
            <a:r>
              <a:rPr lang="ro-RO" sz="2400" b="1" dirty="0" smtClean="0">
                <a:solidFill>
                  <a:srgbClr val="002060"/>
                </a:solidFill>
                <a:latin typeface="Sylfaen" pitchFamily="18" charset="0"/>
              </a:rPr>
              <a:t/>
            </a:r>
            <a:br>
              <a:rPr lang="ro-RO" sz="2400" b="1" dirty="0" smtClean="0">
                <a:solidFill>
                  <a:srgbClr val="002060"/>
                </a:solidFill>
                <a:latin typeface="Sylfaen" pitchFamily="18" charset="0"/>
              </a:rPr>
            </a:br>
            <a:r>
              <a:rPr lang="ro-RO" sz="2400" dirty="0" smtClean="0">
                <a:solidFill>
                  <a:srgbClr val="002060"/>
                </a:solidFill>
                <a:latin typeface="Sylfaen" pitchFamily="18" charset="0"/>
              </a:rPr>
              <a:t>(director de proiect: dr. Ion Ursu)</a:t>
            </a:r>
            <a:endParaRPr lang="ru-RU" sz="2400" dirty="0">
              <a:solidFill>
                <a:srgbClr val="002060"/>
              </a:solidFill>
              <a:latin typeface="Sylfaen" pitchFamily="18" charset="0"/>
            </a:endParaRPr>
          </a:p>
        </p:txBody>
      </p:sp>
      <p:sp>
        <p:nvSpPr>
          <p:cNvPr id="3" name="Содержимое 2"/>
          <p:cNvSpPr>
            <a:spLocks noGrp="1"/>
          </p:cNvSpPr>
          <p:nvPr>
            <p:ph idx="1"/>
          </p:nvPr>
        </p:nvSpPr>
        <p:spPr>
          <a:xfrm>
            <a:off x="500034" y="1857364"/>
            <a:ext cx="4114800" cy="2714644"/>
          </a:xfrm>
        </p:spPr>
        <p:txBody>
          <a:bodyPr>
            <a:noAutofit/>
          </a:bodyPr>
          <a:lstStyle/>
          <a:p>
            <a:pPr marL="0">
              <a:spcBef>
                <a:spcPts val="0"/>
              </a:spcBef>
              <a:buNone/>
            </a:pPr>
            <a:r>
              <a:rPr lang="ro-RO" sz="2200" dirty="0" smtClean="0">
                <a:latin typeface="Times New Roman" pitchFamily="18" charset="0"/>
                <a:cs typeface="Times New Roman" pitchFamily="18" charset="0"/>
              </a:rPr>
              <a:t>	Investigaţiile au contribuit la identificarea şi studierea din punct de vedere arheologic şi antropologic a 29 de complexe funerare, recuperarea unor piese de podoabă şi obţinerea datelor importante privind obiceiurile funerare din trecut. </a:t>
            </a:r>
            <a:endParaRPr lang="ru-RU" sz="2200" dirty="0">
              <a:latin typeface="Times New Roman" pitchFamily="18" charset="0"/>
              <a:cs typeface="Times New Roman" pitchFamily="18" charset="0"/>
            </a:endParaRPr>
          </a:p>
        </p:txBody>
      </p:sp>
      <p:pic>
        <p:nvPicPr>
          <p:cNvPr id="4" name="Picture 4" descr="DSC_0509"/>
          <p:cNvPicPr>
            <a:picLocks noChangeAspect="1" noChangeArrowheads="1"/>
          </p:cNvPicPr>
          <p:nvPr/>
        </p:nvPicPr>
        <p:blipFill>
          <a:blip r:embed="rId2" cstate="print"/>
          <a:srcRect b="19866"/>
          <a:stretch>
            <a:fillRect/>
          </a:stretch>
        </p:blipFill>
        <p:spPr bwMode="auto">
          <a:xfrm>
            <a:off x="536064" y="4786322"/>
            <a:ext cx="3904316" cy="2071678"/>
          </a:xfrm>
          <a:prstGeom prst="rect">
            <a:avLst/>
          </a:prstGeom>
          <a:ln>
            <a:noFill/>
          </a:ln>
          <a:effectLst>
            <a:outerShdw blurRad="292100" dist="139700" dir="2700000" algn="tl" rotWithShape="0">
              <a:srgbClr val="333333">
                <a:alpha val="65000"/>
              </a:srgbClr>
            </a:outerShdw>
          </a:effectLst>
        </p:spPr>
      </p:pic>
      <p:pic>
        <p:nvPicPr>
          <p:cNvPr id="7" name="Picture 6" descr="DSC_0641"/>
          <p:cNvPicPr>
            <a:picLocks noChangeAspect="1" noChangeArrowheads="1"/>
          </p:cNvPicPr>
          <p:nvPr/>
        </p:nvPicPr>
        <p:blipFill>
          <a:blip r:embed="rId3" cstate="print"/>
          <a:srcRect/>
          <a:stretch>
            <a:fillRect/>
          </a:stretch>
        </p:blipFill>
        <p:spPr bwMode="auto">
          <a:xfrm>
            <a:off x="5286379" y="4500570"/>
            <a:ext cx="3451689" cy="2286016"/>
          </a:xfrm>
          <a:prstGeom prst="rect">
            <a:avLst/>
          </a:prstGeom>
          <a:ln>
            <a:noFill/>
          </a:ln>
          <a:effectLst>
            <a:outerShdw blurRad="292100" dist="139700" dir="2700000" algn="tl" rotWithShape="0">
              <a:srgbClr val="333333">
                <a:alpha val="65000"/>
              </a:srgbClr>
            </a:outerShdw>
          </a:effectLst>
        </p:spPr>
      </p:pic>
      <p:pic>
        <p:nvPicPr>
          <p:cNvPr id="8" name="Picture 7" descr="DSC_0549"/>
          <p:cNvPicPr>
            <a:picLocks noChangeAspect="1" noChangeArrowheads="1"/>
          </p:cNvPicPr>
          <p:nvPr/>
        </p:nvPicPr>
        <p:blipFill>
          <a:blip r:embed="rId4" cstate="print"/>
          <a:srcRect/>
          <a:stretch>
            <a:fillRect/>
          </a:stretch>
        </p:blipFill>
        <p:spPr bwMode="auto">
          <a:xfrm>
            <a:off x="5286379" y="2107494"/>
            <a:ext cx="3429025" cy="2271614"/>
          </a:xfrm>
          <a:prstGeom prst="rect">
            <a:avLst/>
          </a:prstGeom>
          <a:ln>
            <a:noFill/>
          </a:ln>
          <a:effectLst>
            <a:outerShdw blurRad="292100" dist="139700" dir="2700000" algn="tl" rotWithShape="0">
              <a:srgbClr val="333333">
                <a:alpha val="65000"/>
              </a:srgbClr>
            </a:outerShdw>
          </a:effectLst>
        </p:spPr>
      </p:pic>
      <p:sp>
        <p:nvSpPr>
          <p:cNvPr id="9" name="Rectangle 1"/>
          <p:cNvSpPr>
            <a:spLocks noChangeArrowheads="1"/>
          </p:cNvSpPr>
          <p:nvPr/>
        </p:nvSpPr>
        <p:spPr bwMode="auto">
          <a:xfrm>
            <a:off x="7715272" y="6286520"/>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IPC 18</a:t>
            </a:r>
            <a:endParaRPr kumimoji="0" lang="ro-RO"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642918"/>
            <a:ext cx="8072494" cy="1143000"/>
          </a:xfrm>
        </p:spPr>
        <p:txBody>
          <a:bodyPr>
            <a:noAutofit/>
          </a:bodyPr>
          <a:lstStyle/>
          <a:p>
            <a:pPr algn="ctr"/>
            <a:r>
              <a:rPr lang="ro-RO" sz="2400" b="1" dirty="0" smtClean="0">
                <a:solidFill>
                  <a:srgbClr val="002060"/>
                </a:solidFill>
                <a:latin typeface="Sylfaen" pitchFamily="18" charset="0"/>
              </a:rPr>
              <a:t>Proiect internaţional </a:t>
            </a:r>
            <a:br>
              <a:rPr lang="ro-RO" sz="2400" b="1" dirty="0" smtClean="0">
                <a:solidFill>
                  <a:srgbClr val="002060"/>
                </a:solidFill>
                <a:latin typeface="Sylfaen" pitchFamily="18" charset="0"/>
              </a:rPr>
            </a:br>
            <a:r>
              <a:rPr lang="ro-RO" sz="2400" b="1" i="1" dirty="0" smtClean="0">
                <a:solidFill>
                  <a:srgbClr val="002060"/>
                </a:solidFill>
                <a:latin typeface="Sylfaen" pitchFamily="18" charset="0"/>
              </a:rPr>
              <a:t>Salvgardarea patrimoniului imaterial al romilor din Republica Moldova, ameninţat de volatilizarea colecţiilor individuale inexplorate</a:t>
            </a:r>
            <a:r>
              <a:rPr lang="ro-RO" sz="2400" i="1" dirty="0" smtClean="0">
                <a:solidFill>
                  <a:srgbClr val="002060"/>
                </a:solidFill>
                <a:latin typeface="Sylfaen" pitchFamily="18" charset="0"/>
              </a:rPr>
              <a:t>  </a:t>
            </a:r>
            <a:r>
              <a:rPr lang="ro-RO" sz="2400" dirty="0" smtClean="0">
                <a:solidFill>
                  <a:srgbClr val="002060"/>
                </a:solidFill>
                <a:latin typeface="Sylfaen" pitchFamily="18" charset="0"/>
              </a:rPr>
              <a:t>(director de proiect: dr. Ion Duminica)</a:t>
            </a:r>
            <a:endParaRPr lang="ru-RU" sz="2400" dirty="0">
              <a:solidFill>
                <a:srgbClr val="002060"/>
              </a:solidFill>
              <a:latin typeface="Sylfaen" pitchFamily="18" charset="0"/>
            </a:endParaRPr>
          </a:p>
        </p:txBody>
      </p:sp>
      <p:sp>
        <p:nvSpPr>
          <p:cNvPr id="3" name="Содержимое 2"/>
          <p:cNvSpPr>
            <a:spLocks noGrp="1"/>
          </p:cNvSpPr>
          <p:nvPr>
            <p:ph idx="1"/>
          </p:nvPr>
        </p:nvSpPr>
        <p:spPr>
          <a:xfrm>
            <a:off x="571472" y="1928802"/>
            <a:ext cx="8072494" cy="2071702"/>
          </a:xfrm>
        </p:spPr>
        <p:txBody>
          <a:bodyPr>
            <a:noAutofit/>
          </a:bodyPr>
          <a:lstStyle/>
          <a:p>
            <a:pPr marL="0">
              <a:spcBef>
                <a:spcPts val="0"/>
              </a:spcBef>
              <a:buNone/>
            </a:pPr>
            <a:r>
              <a:rPr lang="ro-MO" sz="2000" dirty="0" smtClean="0">
                <a:latin typeface="Times New Roman" pitchFamily="18" charset="0"/>
                <a:cs typeface="Times New Roman" pitchFamily="18" charset="0"/>
              </a:rPr>
              <a:t>	Au fost evaluate starea şi localizarea arhivelor personale ale comunităţii rome din raioanele Ocnița şi Soroca; sistematizate cele mai relevante piese, care urmează să fie digitizate.</a:t>
            </a:r>
          </a:p>
          <a:p>
            <a:pPr marL="0">
              <a:spcBef>
                <a:spcPts val="0"/>
              </a:spcBef>
              <a:buNone/>
            </a:pPr>
            <a:r>
              <a:rPr lang="ro-MO" sz="2000" dirty="0" smtClean="0">
                <a:latin typeface="Times New Roman" pitchFamily="18" charset="0"/>
                <a:cs typeface="Times New Roman" pitchFamily="18" charset="0"/>
              </a:rPr>
              <a:t>	Principalele rezultate aprobate în cadrul </a:t>
            </a:r>
            <a:r>
              <a:rPr lang="vi-VN" sz="2000" dirty="0" smtClean="0">
                <a:latin typeface="Times New Roman" pitchFamily="18" charset="0"/>
                <a:ea typeface="Times New Roman"/>
                <a:cs typeface="Times New Roman" pitchFamily="18" charset="0"/>
              </a:rPr>
              <a:t>Conferinţ</a:t>
            </a:r>
            <a:r>
              <a:rPr lang="ro-RO" sz="2000" dirty="0" smtClean="0">
                <a:latin typeface="Times New Roman" pitchFamily="18" charset="0"/>
                <a:ea typeface="Times New Roman"/>
                <a:cs typeface="Times New Roman" pitchFamily="18" charset="0"/>
              </a:rPr>
              <a:t>ei</a:t>
            </a:r>
            <a:r>
              <a:rPr lang="vi-VN" sz="2000" dirty="0" smtClean="0">
                <a:latin typeface="Times New Roman" pitchFamily="18" charset="0"/>
                <a:ea typeface="Times New Roman"/>
                <a:cs typeface="Times New Roman" pitchFamily="18" charset="0"/>
              </a:rPr>
              <a:t> Ştiinţific</a:t>
            </a:r>
            <a:r>
              <a:rPr lang="ro-RO" sz="2000" dirty="0" smtClean="0">
                <a:latin typeface="Times New Roman" pitchFamily="18" charset="0"/>
                <a:ea typeface="Times New Roman"/>
                <a:cs typeface="Times New Roman" pitchFamily="18" charset="0"/>
              </a:rPr>
              <a:t>e</a:t>
            </a:r>
            <a:r>
              <a:rPr lang="vi-VN" sz="2000" dirty="0" smtClean="0">
                <a:latin typeface="Times New Roman" pitchFamily="18" charset="0"/>
                <a:ea typeface="Times New Roman"/>
                <a:cs typeface="Times New Roman" pitchFamily="18" charset="0"/>
              </a:rPr>
              <a:t> Romologic</a:t>
            </a:r>
            <a:r>
              <a:rPr lang="ro-RO" sz="2000" dirty="0" smtClean="0">
                <a:latin typeface="Times New Roman" pitchFamily="18" charset="0"/>
                <a:ea typeface="Times New Roman"/>
                <a:cs typeface="Times New Roman" pitchFamily="18" charset="0"/>
              </a:rPr>
              <a:t>e</a:t>
            </a:r>
            <a:r>
              <a:rPr lang="vi-VN" sz="2000" dirty="0" smtClean="0">
                <a:latin typeface="Times New Roman" pitchFamily="18" charset="0"/>
                <a:ea typeface="Times New Roman"/>
                <a:cs typeface="Times New Roman" pitchFamily="18" charset="0"/>
              </a:rPr>
              <a:t> </a:t>
            </a:r>
            <a:r>
              <a:rPr lang="ro-RO" sz="2000" dirty="0" smtClean="0">
                <a:latin typeface="Times New Roman" pitchFamily="18" charset="0"/>
                <a:ea typeface="Times New Roman"/>
                <a:cs typeface="Times New Roman" pitchFamily="18" charset="0"/>
              </a:rPr>
              <a:t>„</a:t>
            </a:r>
            <a:r>
              <a:rPr lang="vi-VN" sz="2000" dirty="0" smtClean="0">
                <a:latin typeface="Times New Roman" pitchFamily="18" charset="0"/>
                <a:ea typeface="Times New Roman"/>
                <a:cs typeface="Times New Roman" pitchFamily="18" charset="0"/>
              </a:rPr>
              <a:t>Romii/Țiganii din Republica Moldova: comunitate etnosocială, </a:t>
            </a:r>
            <a:endParaRPr lang="ro-RO" sz="2000" dirty="0" smtClean="0">
              <a:latin typeface="Times New Roman" pitchFamily="18" charset="0"/>
              <a:ea typeface="Times New Roman"/>
              <a:cs typeface="Times New Roman" pitchFamily="18" charset="0"/>
            </a:endParaRPr>
          </a:p>
          <a:p>
            <a:pPr marL="0">
              <a:spcBef>
                <a:spcPts val="0"/>
              </a:spcBef>
              <a:buNone/>
            </a:pPr>
            <a:r>
              <a:rPr lang="vi-VN" sz="2000" dirty="0" smtClean="0">
                <a:latin typeface="Times New Roman" pitchFamily="18" charset="0"/>
                <a:ea typeface="Times New Roman"/>
                <a:cs typeface="Times New Roman" pitchFamily="18" charset="0"/>
              </a:rPr>
              <a:t>multiculturală, istorico-tradițională (1414–2014)”</a:t>
            </a:r>
            <a:r>
              <a:rPr lang="ro-RO" sz="2000" dirty="0" smtClean="0">
                <a:latin typeface="Times New Roman" pitchFamily="18" charset="0"/>
                <a:ea typeface="Times New Roman"/>
                <a:cs typeface="Times New Roman" pitchFamily="18" charset="0"/>
              </a:rPr>
              <a:t>.</a:t>
            </a:r>
            <a:endParaRPr lang="ru-RU" sz="20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4348" y="4071942"/>
            <a:ext cx="3857652" cy="25760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29190" y="4050511"/>
            <a:ext cx="3643338" cy="25503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1"/>
          <p:cNvSpPr>
            <a:spLocks noChangeArrowheads="1"/>
          </p:cNvSpPr>
          <p:nvPr/>
        </p:nvSpPr>
        <p:spPr bwMode="auto">
          <a:xfrm>
            <a:off x="8143868"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19</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572560" cy="5000660"/>
          </a:xfrm>
        </p:spPr>
        <p:txBody>
          <a:bodyPr>
            <a:noAutofit/>
          </a:bodyPr>
          <a:lstStyle/>
          <a:p>
            <a:pPr marL="180000">
              <a:spcBef>
                <a:spcPts val="0"/>
              </a:spcBef>
              <a:buNone/>
            </a:pPr>
            <a:r>
              <a:rPr lang="ro-RO" sz="2200" dirty="0" smtClean="0">
                <a:latin typeface="Times New Roman" pitchFamily="18" charset="0"/>
                <a:cs typeface="Times New Roman" pitchFamily="18" charset="0"/>
              </a:rPr>
              <a:t>		Institutul Patrimoniului Cultural (IPC) al </a:t>
            </a:r>
            <a:r>
              <a:rPr lang="ro-RO" sz="2200" dirty="0" err="1" smtClean="0">
                <a:latin typeface="Times New Roman" pitchFamily="18" charset="0"/>
                <a:cs typeface="Times New Roman" pitchFamily="18" charset="0"/>
              </a:rPr>
              <a:t>AŞM</a:t>
            </a:r>
            <a:r>
              <a:rPr lang="ro-RO" sz="2200" dirty="0" smtClean="0">
                <a:latin typeface="Times New Roman" pitchFamily="18" charset="0"/>
                <a:cs typeface="Times New Roman" pitchFamily="18" charset="0"/>
              </a:rPr>
              <a:t> reprezintă o instituție publică din sfera ştiinţei şi inovării, fondată în 2005 prin Hotărârea Guvernului Republicii Moldova.</a:t>
            </a:r>
            <a:endParaRPr lang="ru-RU" sz="2200" dirty="0" smtClean="0">
              <a:latin typeface="Times New Roman" pitchFamily="18" charset="0"/>
              <a:cs typeface="Times New Roman" pitchFamily="18" charset="0"/>
            </a:endParaRPr>
          </a:p>
          <a:p>
            <a:pPr marL="180000">
              <a:spcBef>
                <a:spcPts val="0"/>
              </a:spcBef>
              <a:buNone/>
            </a:pPr>
            <a:r>
              <a:rPr lang="ro-RO" sz="2200" dirty="0" smtClean="0">
                <a:latin typeface="Times New Roman" pitchFamily="18" charset="0"/>
                <a:cs typeface="Times New Roman" pitchFamily="18" charset="0"/>
              </a:rPr>
              <a:t>		Scopul IPC constă în organizarea şi efectuarea cercetărilor ştiinţifice în domeniul patrimoniului arheologic, etnologic şi artistic al Republicii Moldova, </a:t>
            </a:r>
            <a:r>
              <a:rPr lang="en-US" sz="2200" dirty="0" smtClean="0">
                <a:latin typeface="Times New Roman" pitchFamily="18" charset="0"/>
                <a:cs typeface="Times New Roman" pitchFamily="18" charset="0"/>
              </a:rPr>
              <a:t>care </a:t>
            </a:r>
            <a:r>
              <a:rPr lang="en-US" sz="2200" dirty="0" err="1" smtClean="0">
                <a:latin typeface="Times New Roman" pitchFamily="18" charset="0"/>
                <a:cs typeface="Times New Roman" pitchFamily="18" charset="0"/>
              </a:rPr>
              <a:t>ar</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contribui</a:t>
            </a:r>
            <a:r>
              <a:rPr lang="en-US" sz="2200" dirty="0" smtClean="0">
                <a:latin typeface="Times New Roman" pitchFamily="18" charset="0"/>
                <a:cs typeface="Times New Roman" pitchFamily="18" charset="0"/>
              </a:rPr>
              <a:t> </a:t>
            </a:r>
            <a:r>
              <a:rPr lang="ro-RO" sz="2200" dirty="0" smtClean="0">
                <a:latin typeface="Times New Roman" pitchFamily="18" charset="0"/>
                <a:cs typeface="Times New Roman" pitchFamily="18" charset="0"/>
              </a:rPr>
              <a:t>la dezvoltarea durabilă a ţării, promovarea şi implementarea valorilor ştiinţifice şi culturale în plan naţional şi internaţional.</a:t>
            </a:r>
          </a:p>
          <a:p>
            <a:pPr marL="180000" fontAlgn="base">
              <a:spcBef>
                <a:spcPts val="0"/>
              </a:spcBef>
              <a:buNone/>
            </a:pPr>
            <a:r>
              <a:rPr lang="ro-RO" sz="2200" dirty="0" smtClean="0">
                <a:latin typeface="Times New Roman" pitchFamily="18" charset="0"/>
                <a:cs typeface="Times New Roman" pitchFamily="18" charset="0"/>
              </a:rPr>
              <a:t>		Activitatea IPC ţine de tema generală „</a:t>
            </a:r>
            <a:r>
              <a:rPr lang="ro-RO" sz="2200" b="1" dirty="0" smtClean="0">
                <a:latin typeface="Times New Roman" pitchFamily="18" charset="0"/>
                <a:cs typeface="Times New Roman" pitchFamily="18" charset="0"/>
              </a:rPr>
              <a:t>Geneza, evoluţia              şi specificul etno-cultural şi artistic al Moldovei</a:t>
            </a:r>
            <a:r>
              <a:rPr lang="ro-RO" sz="2200" dirty="0" smtClean="0">
                <a:latin typeface="Times New Roman" pitchFamily="18" charset="0"/>
                <a:cs typeface="Times New Roman" pitchFamily="18" charset="0"/>
              </a:rPr>
              <a:t>”, incluzând cercetări fundamentale și cu caracter aplicativ.</a:t>
            </a:r>
          </a:p>
          <a:p>
            <a:pPr marL="180000" fontAlgn="base">
              <a:spcBef>
                <a:spcPts val="0"/>
              </a:spcBef>
              <a:buNone/>
            </a:pPr>
            <a:r>
              <a:rPr lang="ro-RO" sz="2200" dirty="0" smtClean="0">
                <a:latin typeface="Times New Roman" pitchFamily="18" charset="0"/>
                <a:cs typeface="Times New Roman" pitchFamily="18" charset="0"/>
              </a:rPr>
              <a:t>		Institutul a fost acreditat în 2005 şi reacreditat în 2013 pe </a:t>
            </a:r>
          </a:p>
          <a:p>
            <a:pPr marL="180000" fontAlgn="base">
              <a:spcBef>
                <a:spcPts val="0"/>
              </a:spcBef>
              <a:buNone/>
            </a:pPr>
            <a:r>
              <a:rPr lang="ro-RO" sz="2200" dirty="0" smtClean="0">
                <a:latin typeface="Times New Roman" pitchFamily="18" charset="0"/>
                <a:cs typeface="Times New Roman" pitchFamily="18" charset="0"/>
              </a:rPr>
              <a:t> următoarele profiluri:</a:t>
            </a:r>
            <a:endParaRPr lang="ru-RU" sz="2200" dirty="0" smtClean="0">
              <a:latin typeface="Times New Roman" pitchFamily="18" charset="0"/>
              <a:cs typeface="Times New Roman" pitchFamily="18" charset="0"/>
            </a:endParaRPr>
          </a:p>
          <a:p>
            <a:pPr marL="180000" lvl="0" fontAlgn="base">
              <a:spcBef>
                <a:spcPts val="0"/>
              </a:spcBef>
              <a:buNone/>
            </a:pPr>
            <a:r>
              <a:rPr lang="ro-RO" sz="22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ro-RO" sz="2200" b="1" dirty="0" smtClean="0">
                <a:solidFill>
                  <a:srgbClr val="002060"/>
                </a:solidFill>
                <a:latin typeface="Times New Roman" pitchFamily="18" charset="0"/>
                <a:cs typeface="Times New Roman" pitchFamily="18" charset="0"/>
              </a:rPr>
              <a:t>Arheologia spaţiului carpato-nistrean</a:t>
            </a:r>
            <a:endParaRPr lang="ru-RU" sz="2200" b="1" dirty="0" smtClean="0">
              <a:solidFill>
                <a:srgbClr val="002060"/>
              </a:solidFill>
              <a:latin typeface="Times New Roman" pitchFamily="18" charset="0"/>
              <a:cs typeface="Times New Roman" pitchFamily="18" charset="0"/>
            </a:endParaRPr>
          </a:p>
          <a:p>
            <a:pPr marL="180000" lvl="0" fontAlgn="base">
              <a:spcBef>
                <a:spcPts val="0"/>
              </a:spcBef>
              <a:buNone/>
            </a:pPr>
            <a:r>
              <a:rPr lang="ro-RO" sz="22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ro-RO" sz="2200" b="1" dirty="0" smtClean="0">
                <a:solidFill>
                  <a:srgbClr val="002060"/>
                </a:solidFill>
                <a:latin typeface="Times New Roman" pitchFamily="18" charset="0"/>
                <a:cs typeface="Times New Roman" pitchFamily="18" charset="0"/>
              </a:rPr>
              <a:t>Etnii şi relaţii interetnice din Republica Moldova</a:t>
            </a:r>
            <a:endParaRPr lang="ru-RU" sz="2200" b="1" dirty="0" smtClean="0">
              <a:solidFill>
                <a:srgbClr val="002060"/>
              </a:solidFill>
              <a:latin typeface="Times New Roman" pitchFamily="18" charset="0"/>
              <a:cs typeface="Times New Roman" pitchFamily="18" charset="0"/>
            </a:endParaRPr>
          </a:p>
          <a:p>
            <a:pPr marL="180000" lvl="0" fontAlgn="base">
              <a:spcBef>
                <a:spcPts val="0"/>
              </a:spcBef>
              <a:buNone/>
            </a:pPr>
            <a:r>
              <a:rPr lang="ro-RO" sz="2200" dirty="0" smtClean="0">
                <a:effectLst>
                  <a:outerShdw blurRad="38100" dist="38100" dir="2700000" algn="tl">
                    <a:srgbClr val="000000">
                      <a:alpha val="43137"/>
                    </a:srgbClr>
                  </a:outerShdw>
                </a:effectLst>
                <a:latin typeface="Times New Roman" pitchFamily="18" charset="0"/>
                <a:cs typeface="Times New Roman" pitchFamily="18" charset="0"/>
              </a:rPr>
              <a:t>		* </a:t>
            </a:r>
            <a:r>
              <a:rPr lang="ro-RO" sz="2200" b="1" dirty="0" smtClean="0">
                <a:solidFill>
                  <a:srgbClr val="002060"/>
                </a:solidFill>
                <a:latin typeface="Times New Roman" pitchFamily="18" charset="0"/>
                <a:cs typeface="Times New Roman" pitchFamily="18" charset="0"/>
              </a:rPr>
              <a:t>Geneza şi evoluţia artei naţionale</a:t>
            </a:r>
          </a:p>
          <a:p>
            <a:pPr marL="180000" fontAlgn="base">
              <a:spcBef>
                <a:spcPts val="0"/>
              </a:spcBef>
              <a:buNone/>
            </a:pPr>
            <a:endParaRPr lang="ro-RO" sz="2200" dirty="0" smtClean="0">
              <a:latin typeface="Times New Roman" pitchFamily="18" charset="0"/>
              <a:cs typeface="Times New Roman" pitchFamily="18" charset="0"/>
            </a:endParaRPr>
          </a:p>
          <a:p>
            <a:pPr marL="180000">
              <a:spcBef>
                <a:spcPts val="0"/>
              </a:spcBef>
              <a:buNone/>
            </a:pPr>
            <a:endParaRPr lang="ru-RU" sz="2200" dirty="0" smtClean="0">
              <a:latin typeface="Times New Roman" pitchFamily="18" charset="0"/>
              <a:cs typeface="Times New Roman" pitchFamily="18" charset="0"/>
            </a:endParaRPr>
          </a:p>
          <a:p>
            <a:pPr marL="180000">
              <a:spcBef>
                <a:spcPts val="0"/>
              </a:spcBef>
              <a:buNone/>
            </a:pPr>
            <a:endParaRPr lang="ru-RU" sz="2200" dirty="0">
              <a:latin typeface="Times New Roman" pitchFamily="18" charset="0"/>
              <a:cs typeface="Times New Roman" pitchFamily="18" charset="0"/>
            </a:endParaRPr>
          </a:p>
        </p:txBody>
      </p:sp>
      <p:pic>
        <p:nvPicPr>
          <p:cNvPr id="4" name="Picture 2" descr="C:\Users\Liliana\Desktop\rap. 2014, PP\generale\cropped-P_c_001.jpg"/>
          <p:cNvPicPr>
            <a:picLocks noChangeAspect="1" noChangeArrowheads="1"/>
          </p:cNvPicPr>
          <p:nvPr/>
        </p:nvPicPr>
        <p:blipFill>
          <a:blip r:embed="rId2" cstate="print"/>
          <a:srcRect/>
          <a:stretch>
            <a:fillRect/>
          </a:stretch>
        </p:blipFill>
        <p:spPr bwMode="auto">
          <a:xfrm>
            <a:off x="0" y="5715016"/>
            <a:ext cx="9144000" cy="1492687"/>
          </a:xfrm>
          <a:prstGeom prst="rect">
            <a:avLst/>
          </a:prstGeom>
          <a:noFill/>
          <a:scene3d>
            <a:camera prst="orthographicFront"/>
            <a:lightRig rig="threePt" dir="t"/>
          </a:scene3d>
          <a:sp3d>
            <a:bevelT/>
          </a:sp3d>
        </p:spPr>
      </p:pic>
      <p:sp>
        <p:nvSpPr>
          <p:cNvPr id="5" name="Rectangle 1"/>
          <p:cNvSpPr>
            <a:spLocks noChangeArrowheads="1"/>
          </p:cNvSpPr>
          <p:nvPr/>
        </p:nvSpPr>
        <p:spPr bwMode="auto">
          <a:xfrm>
            <a:off x="8001024" y="6429396"/>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IPC </a:t>
            </a:r>
            <a:r>
              <a:rPr kumimoji="0" lang="en-US"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2</a:t>
            </a:r>
            <a:endParaRPr kumimoji="0" lang="ro-RO"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71480"/>
            <a:ext cx="8229600" cy="511156"/>
          </a:xfrm>
        </p:spPr>
        <p:txBody>
          <a:bodyPr>
            <a:normAutofit/>
          </a:bodyPr>
          <a:lstStyle/>
          <a:p>
            <a:pPr algn="ctr"/>
            <a:r>
              <a:rPr lang="ro-RO" sz="2400" b="1" dirty="0" smtClean="0">
                <a:solidFill>
                  <a:srgbClr val="002060"/>
                </a:solidFill>
                <a:latin typeface="Sylfaen" pitchFamily="18" charset="0"/>
              </a:rPr>
              <a:t>Proiecte realizate în perioada 2011</a:t>
            </a:r>
            <a:r>
              <a:rPr lang="ro-RO" sz="2400" dirty="0" smtClean="0">
                <a:solidFill>
                  <a:srgbClr val="002060"/>
                </a:solidFill>
                <a:latin typeface="Sylfaen" pitchFamily="18" charset="0"/>
              </a:rPr>
              <a:t>–</a:t>
            </a:r>
            <a:r>
              <a:rPr lang="ro-RO" sz="2400" b="1" dirty="0" smtClean="0">
                <a:solidFill>
                  <a:srgbClr val="002060"/>
                </a:solidFill>
                <a:latin typeface="Sylfaen" pitchFamily="18" charset="0"/>
              </a:rPr>
              <a:t>2014</a:t>
            </a:r>
            <a:endParaRPr lang="ru-RU" sz="2400" b="1" dirty="0">
              <a:solidFill>
                <a:srgbClr val="002060"/>
              </a:solidFill>
              <a:latin typeface="Sylfaen" pitchFamily="18" charset="0"/>
            </a:endParaRPr>
          </a:p>
        </p:txBody>
      </p:sp>
      <p:sp>
        <p:nvSpPr>
          <p:cNvPr id="3" name="Содержимое 2"/>
          <p:cNvSpPr>
            <a:spLocks noGrp="1"/>
          </p:cNvSpPr>
          <p:nvPr>
            <p:ph idx="1"/>
          </p:nvPr>
        </p:nvSpPr>
        <p:spPr>
          <a:xfrm>
            <a:off x="500034" y="1428736"/>
            <a:ext cx="8229600" cy="4500594"/>
          </a:xfrm>
        </p:spPr>
        <p:txBody>
          <a:bodyPr>
            <a:noAutofit/>
          </a:bodyPr>
          <a:lstStyle/>
          <a:p>
            <a:pPr marL="0" indent="-180000">
              <a:spcBef>
                <a:spcPts val="0"/>
              </a:spcBef>
              <a:buNone/>
            </a:pPr>
            <a:r>
              <a:rPr lang="ro-RO" sz="2000" b="1" dirty="0" smtClean="0">
                <a:latin typeface="Sylfaen" pitchFamily="18" charset="0"/>
              </a:rPr>
              <a:t>	</a:t>
            </a:r>
            <a:r>
              <a:rPr lang="ro-RO" sz="2000" dirty="0" smtClean="0">
                <a:latin typeface="Times New Roman" pitchFamily="18" charset="0"/>
                <a:cs typeface="Times New Roman" pitchFamily="18" charset="0"/>
              </a:rPr>
              <a:t>Școala de vară de arheologie </a:t>
            </a:r>
            <a:r>
              <a:rPr lang="ro-RO" sz="2000" b="1" dirty="0" smtClean="0">
                <a:latin typeface="Times New Roman" pitchFamily="18" charset="0"/>
                <a:cs typeface="Times New Roman" pitchFamily="18" charset="0"/>
              </a:rPr>
              <a:t>,,</a:t>
            </a:r>
            <a:r>
              <a:rPr lang="ro-RO" sz="2000" b="1" dirty="0" err="1" smtClean="0">
                <a:latin typeface="Times New Roman" pitchFamily="18" charset="0"/>
                <a:cs typeface="Times New Roman" pitchFamily="18" charset="0"/>
              </a:rPr>
              <a:t>Исследование</a:t>
            </a:r>
            <a:r>
              <a:rPr lang="ro-RO" sz="2000" b="1" dirty="0" smtClean="0">
                <a:latin typeface="Times New Roman" pitchFamily="18" charset="0"/>
                <a:cs typeface="Times New Roman" pitchFamily="18" charset="0"/>
              </a:rPr>
              <a:t> археологических памятников микрозоны Тринка как пример изучения культурного наследия </a:t>
            </a:r>
            <a:r>
              <a:rPr lang="ro-RO" sz="2000" b="1" dirty="0" err="1" smtClean="0">
                <a:latin typeface="Times New Roman" pitchFamily="18" charset="0"/>
                <a:cs typeface="Times New Roman" pitchFamily="18" charset="0"/>
              </a:rPr>
              <a:t>древних</a:t>
            </a:r>
            <a:r>
              <a:rPr lang="ro-RO" sz="2000" b="1" dirty="0" smtClean="0">
                <a:latin typeface="Times New Roman" pitchFamily="18" charset="0"/>
                <a:cs typeface="Times New Roman" pitchFamily="18" charset="0"/>
              </a:rPr>
              <a:t> </a:t>
            </a:r>
            <a:r>
              <a:rPr lang="ro-RO" sz="2000" b="1" dirty="0" err="1" smtClean="0">
                <a:latin typeface="Times New Roman" pitchFamily="18" charset="0"/>
                <a:cs typeface="Times New Roman" pitchFamily="18" charset="0"/>
              </a:rPr>
              <a:t>обществ</a:t>
            </a:r>
            <a:r>
              <a:rPr lang="ro-RO" sz="2000" b="1"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a:t>
            </a:r>
            <a:r>
              <a:rPr lang="ro-RO" sz="2000" b="1"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Director: 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O. Leviţki.</a:t>
            </a:r>
          </a:p>
          <a:p>
            <a:pPr marL="0" indent="-180000">
              <a:spcBef>
                <a:spcPts val="0"/>
              </a:spcBef>
              <a:buNone/>
            </a:pPr>
            <a:r>
              <a:rPr lang="ro-RO" sz="2000" dirty="0" smtClean="0">
                <a:latin typeface="Times New Roman" pitchFamily="18" charset="0"/>
                <a:cs typeface="Times New Roman" pitchFamily="18" charset="0"/>
              </a:rPr>
              <a:t>	Seria povești ucrainene (Ucraina) și seria povești armenești (Armenia</a:t>
            </a:r>
            <a:r>
              <a:rPr lang="ro-RO" sz="2000" dirty="0">
                <a:latin typeface="Times New Roman" pitchFamily="18" charset="0"/>
                <a:cs typeface="Times New Roman" pitchFamily="18" charset="0"/>
              </a:rPr>
              <a:t>)</a:t>
            </a:r>
            <a:r>
              <a:rPr lang="ro-RO" sz="2000" b="1" dirty="0">
                <a:latin typeface="Times New Roman" pitchFamily="18" charset="0"/>
                <a:cs typeface="Times New Roman" pitchFamily="18" charset="0"/>
              </a:rPr>
              <a:t> ,,</a:t>
            </a:r>
            <a:r>
              <a:rPr lang="ro-RO" sz="2000" b="1" dirty="0" err="1">
                <a:latin typeface="Times New Roman" pitchFamily="18" charset="0"/>
                <a:cs typeface="Times New Roman" pitchFamily="18" charset="0"/>
              </a:rPr>
              <a:t>Сказки</a:t>
            </a:r>
            <a:r>
              <a:rPr lang="ro-RO" sz="2000" b="1" dirty="0">
                <a:latin typeface="Times New Roman" pitchFamily="18" charset="0"/>
                <a:cs typeface="Times New Roman" pitchFamily="18" charset="0"/>
              </a:rPr>
              <a:t> </a:t>
            </a:r>
            <a:r>
              <a:rPr lang="ro-RO" sz="2000" b="1" dirty="0" err="1">
                <a:latin typeface="Times New Roman" pitchFamily="18" charset="0"/>
                <a:cs typeface="Times New Roman" pitchFamily="18" charset="0"/>
              </a:rPr>
              <a:t>народов</a:t>
            </a:r>
            <a:r>
              <a:rPr lang="ro-RO" sz="2000" b="1" dirty="0">
                <a:latin typeface="Times New Roman" pitchFamily="18" charset="0"/>
                <a:cs typeface="Times New Roman" pitchFamily="18" charset="0"/>
              </a:rPr>
              <a:t> СНГ”</a:t>
            </a:r>
            <a:r>
              <a:rPr lang="ro-RO" sz="2000" dirty="0">
                <a:latin typeface="Times New Roman" pitchFamily="18" charset="0"/>
                <a:cs typeface="Times New Roman" pitchFamily="18" charset="0"/>
              </a:rPr>
              <a:t>. Director</a:t>
            </a:r>
            <a:r>
              <a:rPr lang="ro-RO" sz="2000" dirty="0" smtClean="0">
                <a:latin typeface="Times New Roman" pitchFamily="18" charset="0"/>
                <a:cs typeface="Times New Roman" pitchFamily="18" charset="0"/>
              </a:rPr>
              <a:t>: dr. S. </a:t>
            </a:r>
            <a:r>
              <a:rPr lang="ro-RO" sz="2000" dirty="0" err="1" smtClean="0">
                <a:latin typeface="Times New Roman" pitchFamily="18" charset="0"/>
                <a:cs typeface="Times New Roman" pitchFamily="18" charset="0"/>
              </a:rPr>
              <a:t>Procop</a:t>
            </a:r>
            <a:r>
              <a:rPr lang="ro-RO" sz="2000" dirty="0" smtClean="0">
                <a:latin typeface="Times New Roman" pitchFamily="18" charset="0"/>
                <a:cs typeface="Times New Roman" pitchFamily="18" charset="0"/>
              </a:rPr>
              <a:t>. </a:t>
            </a:r>
          </a:p>
          <a:p>
            <a:pPr marL="0" indent="-180000">
              <a:spcBef>
                <a:spcPts val="0"/>
              </a:spcBef>
              <a:buNone/>
            </a:pPr>
            <a:r>
              <a:rPr lang="ro-RO" sz="2000" dirty="0" smtClean="0">
                <a:latin typeface="Times New Roman" pitchFamily="18" charset="0"/>
                <a:cs typeface="Times New Roman" pitchFamily="18" charset="0"/>
              </a:rPr>
              <a:t>	Proiectul pentru tinerii cercetători ,,</a:t>
            </a:r>
            <a:r>
              <a:rPr lang="ro-RO" sz="2000" b="1" dirty="0" smtClean="0">
                <a:latin typeface="Times New Roman" pitchFamily="18" charset="0"/>
                <a:cs typeface="Times New Roman" pitchFamily="18" charset="0"/>
              </a:rPr>
              <a:t>Cercetarea arheologică a aşezării rurale de la Lozova din perioada constituirii statului medieval moldovenesc”</a:t>
            </a:r>
            <a:r>
              <a:rPr lang="ro-RO" sz="2000" dirty="0" smtClean="0">
                <a:latin typeface="Times New Roman" pitchFamily="18" charset="0"/>
                <a:cs typeface="Times New Roman" pitchFamily="18" charset="0"/>
              </a:rPr>
              <a:t>. Director: dr. L. Pîrnău. </a:t>
            </a:r>
          </a:p>
          <a:p>
            <a:pPr marL="0" indent="-180000">
              <a:spcBef>
                <a:spcPts val="0"/>
              </a:spcBef>
              <a:buNone/>
            </a:pPr>
            <a:r>
              <a:rPr lang="ro-RO" sz="2000" dirty="0" smtClean="0">
                <a:latin typeface="Times New Roman" pitchFamily="18" charset="0"/>
                <a:cs typeface="Times New Roman" pitchFamily="18" charset="0"/>
              </a:rPr>
              <a:t>	Proiectul de transfer tehnologic „</a:t>
            </a:r>
            <a:r>
              <a:rPr lang="ro-RO" sz="2000" b="1" dirty="0" smtClean="0">
                <a:latin typeface="Times New Roman" pitchFamily="18" charset="0"/>
                <a:cs typeface="Times New Roman" pitchFamily="18" charset="0"/>
              </a:rPr>
              <a:t>Crearea sistemului informaţional de acces public „Republica Moldova, Patrimonial”. </a:t>
            </a:r>
          </a:p>
          <a:p>
            <a:pPr marL="0" indent="-180000">
              <a:spcBef>
                <a:spcPts val="0"/>
              </a:spcBef>
              <a:buNone/>
            </a:pPr>
            <a:r>
              <a:rPr lang="ro-RO" sz="2000" dirty="0" smtClean="0">
                <a:latin typeface="Times New Roman" pitchFamily="18" charset="0"/>
                <a:cs typeface="Times New Roman" pitchFamily="18" charset="0"/>
              </a:rPr>
              <a:t>Director: dr. T. Nesterova.  </a:t>
            </a:r>
            <a:endParaRPr lang="ru-RU" sz="2000" dirty="0" smtClean="0">
              <a:latin typeface="Times New Roman" pitchFamily="18" charset="0"/>
              <a:cs typeface="Times New Roman" pitchFamily="18" charset="0"/>
            </a:endParaRPr>
          </a:p>
          <a:p>
            <a:pPr marL="0" indent="-180000">
              <a:spcBef>
                <a:spcPts val="0"/>
              </a:spcBef>
              <a:buNone/>
            </a:pPr>
            <a:r>
              <a:rPr lang="ro-RO" sz="2000" dirty="0" smtClean="0">
                <a:solidFill>
                  <a:srgbClr val="FF0000"/>
                </a:solidFill>
                <a:latin typeface="Times New Roman" pitchFamily="18" charset="0"/>
                <a:cs typeface="Times New Roman" pitchFamily="18" charset="0"/>
              </a:rPr>
              <a:t>	</a:t>
            </a:r>
            <a:r>
              <a:rPr lang="ro-RO" sz="2000" dirty="0" smtClean="0">
                <a:latin typeface="Times New Roman" pitchFamily="18" charset="0"/>
                <a:cs typeface="Times New Roman" pitchFamily="18" charset="0"/>
              </a:rPr>
              <a:t>Proiectul bilateral moldo-bielorus ,,</a:t>
            </a:r>
            <a:r>
              <a:rPr lang="ro-MO" sz="2000" b="1" dirty="0" smtClean="0">
                <a:latin typeface="Times New Roman" pitchFamily="18" charset="0"/>
                <a:cs typeface="Times New Roman" pitchFamily="18" charset="0"/>
              </a:rPr>
              <a:t>Moldova – Belarus: analiza comparativă a tendinţelor dezvoltării durabile”</a:t>
            </a:r>
            <a:r>
              <a:rPr lang="ro-MO"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p>
          <a:p>
            <a:pPr marL="0" indent="-180000">
              <a:spcBef>
                <a:spcPts val="0"/>
              </a:spcBef>
              <a:buNone/>
            </a:pPr>
            <a:r>
              <a:rPr lang="ro-RO" sz="2000" dirty="0" smtClean="0">
                <a:latin typeface="Times New Roman" pitchFamily="18" charset="0"/>
                <a:cs typeface="Times New Roman" pitchFamily="18" charset="0"/>
              </a:rPr>
              <a:t>Director  dr. hab.: V. Stepanov. </a:t>
            </a:r>
            <a:endParaRPr lang="ru-RU" sz="2000" dirty="0">
              <a:latin typeface="Times New Roman" pitchFamily="18" charset="0"/>
              <a:cs typeface="Times New Roma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20</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Liliana\Desktop\rap. 2014, PP\generale\30_big.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714348" y="357166"/>
            <a:ext cx="7643866" cy="830997"/>
          </a:xfrm>
          <a:prstGeom prst="rect">
            <a:avLst/>
          </a:prstGeom>
        </p:spPr>
        <p:txBody>
          <a:bodyPr wrap="square">
            <a:spAutoFit/>
          </a:bodyPr>
          <a:lstStyle/>
          <a:p>
            <a:pPr algn="ctr"/>
            <a:r>
              <a:rPr lang="ro-RO" sz="2400" b="1" dirty="0" smtClean="0">
                <a:effectLst>
                  <a:outerShdw blurRad="38100" dist="38100" dir="2700000" algn="tl">
                    <a:srgbClr val="000000">
                      <a:alpha val="43137"/>
                    </a:srgbClr>
                  </a:outerShdw>
                </a:effectLst>
                <a:latin typeface="Sylfaen" pitchFamily="18" charset="0"/>
              </a:rPr>
              <a:t>ACTIVITATEA EDITORIALĂ A IPC </a:t>
            </a:r>
            <a:br>
              <a:rPr lang="ro-RO" sz="2400" b="1" dirty="0" smtClean="0">
                <a:effectLst>
                  <a:outerShdw blurRad="38100" dist="38100" dir="2700000" algn="tl">
                    <a:srgbClr val="000000">
                      <a:alpha val="43137"/>
                    </a:srgbClr>
                  </a:outerShdw>
                </a:effectLst>
                <a:latin typeface="Sylfaen" pitchFamily="18" charset="0"/>
              </a:rPr>
            </a:br>
            <a:r>
              <a:rPr lang="ro-RO" sz="2400" b="1" dirty="0" smtClean="0">
                <a:effectLst>
                  <a:outerShdw blurRad="38100" dist="38100" dir="2700000" algn="tl">
                    <a:srgbClr val="000000">
                      <a:alpha val="43137"/>
                    </a:srgbClr>
                  </a:outerShdw>
                </a:effectLst>
                <a:latin typeface="Sylfaen" pitchFamily="18" charset="0"/>
              </a:rPr>
              <a:t>în anul 2014  și în perioada 2011–2014</a:t>
            </a:r>
            <a:endParaRPr lang="ru-RU" sz="2400" b="1" dirty="0">
              <a:effectLst>
                <a:outerShdw blurRad="38100" dist="38100" dir="2700000" algn="tl">
                  <a:srgbClr val="000000">
                    <a:alpha val="43137"/>
                  </a:srgbClr>
                </a:outerShdw>
              </a:effectLst>
            </a:endParaRPr>
          </a:p>
        </p:txBody>
      </p:sp>
      <p:sp>
        <p:nvSpPr>
          <p:cNvPr id="4" name="Содержимое 2"/>
          <p:cNvSpPr txBox="1">
            <a:spLocks/>
          </p:cNvSpPr>
          <p:nvPr/>
        </p:nvSpPr>
        <p:spPr>
          <a:xfrm>
            <a:off x="428596" y="1428736"/>
            <a:ext cx="8229600" cy="3857652"/>
          </a:xfrm>
          <a:prstGeom prst="rect">
            <a:avLst/>
          </a:prstGeom>
        </p:spPr>
        <p:txBody>
          <a:bodyPr vert="horz" lIns="91440" tIns="45720" rIns="91440" bIns="45720" rtlCol="0">
            <a:normAutofit/>
          </a:bodyPr>
          <a:lstStyle/>
          <a:p>
            <a:pPr marR="0" lvl="0" indent="-342900" algn="l" defTabSz="914400" rtl="0" eaLnBrk="1" fontAlgn="auto" latinLnBrk="0" hangingPunct="1">
              <a:buClrTx/>
              <a:buSzTx/>
              <a:buFont typeface="Arial" pitchFamily="34" charset="0"/>
              <a:buNone/>
              <a:tabLst/>
              <a:defRPr/>
            </a:pPr>
            <a:r>
              <a:rPr kumimoji="0" lang="ro-RO" sz="2400" b="0" i="0" u="none" strike="noStrike" kern="1200" cap="none" spc="0" normalizeH="0" baseline="0" noProof="0" dirty="0" smtClean="0">
                <a:ln>
                  <a:noFill/>
                </a:ln>
                <a:solidFill>
                  <a:schemeClr val="tx1"/>
                </a:solidFill>
                <a:effectLst/>
                <a:uLnTx/>
                <a:uFillTx/>
                <a:latin typeface="Sylfaen" pitchFamily="18" charset="0"/>
                <a:ea typeface="+mn-ea"/>
                <a:cs typeface="+mn-cs"/>
              </a:rPr>
              <a:t>	</a:t>
            </a:r>
            <a:r>
              <a:rPr kumimoji="0" lang="ro-RO"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Institutul este fondator și editează trei reviste ştiinţifice:</a:t>
            </a:r>
          </a:p>
          <a:p>
            <a:pPr marR="0" lvl="0" indent="-342900" algn="l" defTabSz="914400" rtl="0" eaLnBrk="1" fontAlgn="auto" latinLnBrk="0" hangingPunct="1">
              <a:buClrTx/>
              <a:buSzTx/>
              <a:buFont typeface="Arial" pitchFamily="34" charset="0"/>
              <a:buNone/>
              <a:tabLst/>
              <a:defRPr/>
            </a:pPr>
            <a:endParaRPr kumimoji="0" lang="ro-RO"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lvl="0" indent="-342900">
              <a:defRPr/>
            </a:pPr>
            <a:r>
              <a:rPr lang="ro-RO" sz="2400" dirty="0" smtClean="0">
                <a:latin typeface="Times New Roman" pitchFamily="18" charset="0"/>
                <a:cs typeface="Times New Roman" pitchFamily="18" charset="0"/>
              </a:rPr>
              <a:t>1) </a:t>
            </a:r>
            <a:r>
              <a:rPr kumimoji="0" lang="ro-RO"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r>
              <a:rPr kumimoji="0" lang="ro-RO" sz="2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Revista Arheologică</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 </a:t>
            </a:r>
            <a:r>
              <a:rPr lang="ro-RO" sz="2400" dirty="0" smtClean="0">
                <a:latin typeface="Times New Roman" pitchFamily="18" charset="0"/>
                <a:cs typeface="Times New Roman" pitchFamily="18" charset="0"/>
              </a:rPr>
              <a:t>Serie nouă, p</a:t>
            </a:r>
            <a:r>
              <a:rPr kumimoji="0" lang="ro-RO" sz="2400" b="0" i="0" u="none" strike="noStrike" kern="1200" cap="none" spc="0" normalizeH="0" baseline="0" noProof="0" dirty="0" err="1" smtClean="0">
                <a:ln>
                  <a:noFill/>
                </a:ln>
                <a:effectLst/>
                <a:uLnTx/>
                <a:uFillTx/>
                <a:latin typeface="Times New Roman" pitchFamily="18" charset="0"/>
                <a:cs typeface="Times New Roman" pitchFamily="18" charset="0"/>
              </a:rPr>
              <a:t>rofilul</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ro-RO" sz="2400" b="0" i="1" u="none" strike="noStrike" kern="1200" cap="none" spc="0" normalizeH="0" baseline="0" noProof="0" dirty="0" smtClean="0">
                <a:ln>
                  <a:noFill/>
                </a:ln>
                <a:effectLst/>
                <a:uLnTx/>
                <a:uFillTx/>
                <a:latin typeface="Times New Roman" pitchFamily="18" charset="0"/>
                <a:cs typeface="Times New Roman" pitchFamily="18" charset="0"/>
              </a:rPr>
              <a:t>istorie</a:t>
            </a:r>
          </a:p>
          <a:p>
            <a:pPr lvl="0" indent="-514350">
              <a:defRPr/>
            </a:pP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2) „</a:t>
            </a:r>
            <a:r>
              <a:rPr kumimoji="0" lang="ro-RO" sz="2400" b="1" i="0" u="none" strike="noStrike" kern="1200" cap="none" spc="0" normalizeH="0" baseline="0" noProof="0" dirty="0" smtClean="0">
                <a:ln>
                  <a:noFill/>
                </a:ln>
                <a:effectLst/>
                <a:uLnTx/>
                <a:uFillTx/>
                <a:latin typeface="Times New Roman" pitchFamily="18" charset="0"/>
                <a:cs typeface="Times New Roman" pitchFamily="18" charset="0"/>
              </a:rPr>
              <a:t>Revista de Etnologie şi Culturologie</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 </a:t>
            </a:r>
            <a:r>
              <a:rPr lang="ro-RO" sz="2400" dirty="0" smtClean="0">
                <a:latin typeface="Times New Roman" pitchFamily="18" charset="0"/>
                <a:cs typeface="Times New Roman" pitchFamily="18" charset="0"/>
              </a:rPr>
              <a:t>Serie nouă, p</a:t>
            </a:r>
            <a:r>
              <a:rPr kumimoji="0" lang="ro-RO" sz="2400" b="0" i="0" u="none" strike="noStrike" kern="1200" cap="none" spc="0" normalizeH="0" baseline="0" noProof="0" dirty="0" err="1" smtClean="0">
                <a:ln>
                  <a:noFill/>
                </a:ln>
                <a:effectLst/>
                <a:uLnTx/>
                <a:uFillTx/>
                <a:latin typeface="Times New Roman" pitchFamily="18" charset="0"/>
                <a:cs typeface="Times New Roman" pitchFamily="18" charset="0"/>
              </a:rPr>
              <a:t>rofilul</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ro-RO" sz="2400" b="0" i="1" u="none" strike="noStrike" kern="1200" cap="none" spc="0" normalizeH="0" baseline="0" noProof="0" dirty="0" smtClean="0">
                <a:ln>
                  <a:noFill/>
                </a:ln>
                <a:effectLst/>
                <a:uLnTx/>
                <a:uFillTx/>
                <a:latin typeface="Times New Roman" pitchFamily="18" charset="0"/>
                <a:cs typeface="Times New Roman" pitchFamily="18" charset="0"/>
              </a:rPr>
              <a:t>istorie, culturologie</a:t>
            </a:r>
          </a:p>
          <a:p>
            <a:pPr lvl="0" indent="-514350">
              <a:defRPr/>
            </a:pP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3) „</a:t>
            </a:r>
            <a:r>
              <a:rPr kumimoji="0" lang="ro-RO" sz="2400" b="1" i="0" u="none" strike="noStrike" kern="1200" cap="none" spc="0" normalizeH="0" baseline="0" noProof="0" dirty="0" smtClean="0">
                <a:ln>
                  <a:noFill/>
                </a:ln>
                <a:effectLst/>
                <a:uLnTx/>
                <a:uFillTx/>
                <a:latin typeface="Times New Roman" pitchFamily="18" charset="0"/>
                <a:cs typeface="Times New Roman" pitchFamily="18" charset="0"/>
              </a:rPr>
              <a:t>ARTA</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a:t>
            </a:r>
            <a:r>
              <a:rPr lang="ro-RO" sz="2400" dirty="0" smtClean="0">
                <a:latin typeface="Times New Roman" pitchFamily="18" charset="0"/>
                <a:cs typeface="Times New Roman" pitchFamily="18" charset="0"/>
              </a:rPr>
              <a:t>. Serie nouă, p</a:t>
            </a:r>
            <a:r>
              <a:rPr kumimoji="0" lang="ro-RO" sz="2400" b="0" i="0" u="none" strike="noStrike" kern="1200" cap="none" spc="0" normalizeH="0" baseline="0" noProof="0" dirty="0" err="1" smtClean="0">
                <a:ln>
                  <a:noFill/>
                </a:ln>
                <a:effectLst/>
                <a:uLnTx/>
                <a:uFillTx/>
                <a:latin typeface="Times New Roman" pitchFamily="18" charset="0"/>
                <a:cs typeface="Times New Roman" pitchFamily="18" charset="0"/>
              </a:rPr>
              <a:t>rofilul</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 </a:t>
            </a:r>
            <a:r>
              <a:rPr kumimoji="0" lang="ro-RO" sz="2400" b="0" i="1" u="none" strike="noStrike" kern="1200" cap="none" spc="0" normalizeH="0" baseline="0" noProof="0" dirty="0" smtClean="0">
                <a:ln>
                  <a:noFill/>
                </a:ln>
                <a:effectLst/>
                <a:uLnTx/>
                <a:uFillTx/>
                <a:latin typeface="Times New Roman" pitchFamily="18" charset="0"/>
                <a:cs typeface="Times New Roman" pitchFamily="18" charset="0"/>
              </a:rPr>
              <a:t>studiul artelor, culturologie</a:t>
            </a:r>
            <a:r>
              <a:rPr kumimoji="0" lang="ro-RO" sz="2400" b="0" i="0" u="none" strike="noStrike" kern="1200" cap="none" spc="0" normalizeH="0" baseline="0" noProof="0" dirty="0" smtClean="0">
                <a:ln>
                  <a:noFill/>
                </a:ln>
                <a:effectLst/>
                <a:uLnTx/>
                <a:uFillTx/>
                <a:latin typeface="Times New Roman" pitchFamily="18" charset="0"/>
                <a:cs typeface="Times New Roman" pitchFamily="18" charset="0"/>
              </a:rPr>
              <a:t>.</a:t>
            </a:r>
          </a:p>
          <a:p>
            <a:pPr lvl="0" indent="-514350">
              <a:defRPr/>
            </a:pPr>
            <a:endParaRPr kumimoji="0" lang="ro-RO"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R="0" lvl="0" indent="-514350" algn="l" defTabSz="914400" rtl="0" eaLnBrk="1" fontAlgn="auto" latinLnBrk="0" hangingPunct="1">
              <a:buClrTx/>
              <a:buSzTx/>
              <a:buFont typeface="Arial" pitchFamily="34" charset="0"/>
              <a:buNone/>
              <a:tabLst/>
              <a:defRPr/>
            </a:pPr>
            <a:r>
              <a:rPr kumimoji="0" lang="ro-RO"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În 2013 revistele au fost reevaluate și incluse în Registrul naţional al revistelor ştiinţifice editate de organizaţiile din sfera ştiinţei şi inovării, </a:t>
            </a:r>
            <a:r>
              <a:rPr kumimoji="0" lang="ro-RO" sz="24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Categoria B</a:t>
            </a:r>
            <a:r>
              <a:rPr kumimoji="0" lang="ro-RO"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t>
            </a:r>
            <a:endParaRPr kumimoji="0" lang="ru-RU"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6"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21</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28596" y="500042"/>
            <a:ext cx="8229600" cy="868346"/>
          </a:xfrm>
        </p:spPr>
        <p:txBody>
          <a:bodyPr>
            <a:noAutofit/>
          </a:bodyPr>
          <a:lstStyle/>
          <a:p>
            <a:r>
              <a:rPr lang="ro-RO" sz="2400" b="1" dirty="0" smtClean="0">
                <a:solidFill>
                  <a:srgbClr val="002060"/>
                </a:solidFill>
                <a:latin typeface="Sylfaen" pitchFamily="18" charset="0"/>
              </a:rPr>
              <a:t>REVISTA ARHEOLOGICĂ</a:t>
            </a:r>
            <a:r>
              <a:rPr lang="ro-RO" sz="2400" b="1" dirty="0" smtClean="0">
                <a:solidFill>
                  <a:schemeClr val="tx1"/>
                </a:solidFill>
                <a:latin typeface="Sylfaen" pitchFamily="18" charset="0"/>
              </a:rPr>
              <a:t>, </a:t>
            </a:r>
            <a:br>
              <a:rPr lang="ro-RO" sz="2400" b="1" dirty="0" smtClean="0">
                <a:solidFill>
                  <a:schemeClr val="tx1"/>
                </a:solidFill>
                <a:latin typeface="Sylfaen" pitchFamily="18" charset="0"/>
              </a:rPr>
            </a:br>
            <a:r>
              <a:rPr lang="ro-RO" sz="2400" dirty="0" smtClean="0">
                <a:solidFill>
                  <a:schemeClr val="tx1"/>
                </a:solidFill>
                <a:latin typeface="Sylfaen" pitchFamily="18" charset="0"/>
              </a:rPr>
              <a:t>editată de Centrul de Arheologie,</a:t>
            </a:r>
            <a:r>
              <a:rPr lang="ro-MO" sz="2400" dirty="0" smtClean="0">
                <a:solidFill>
                  <a:schemeClr val="tx1"/>
                </a:solidFill>
                <a:latin typeface="Sylfaen" pitchFamily="18" charset="0"/>
              </a:rPr>
              <a:t> ISSN </a:t>
            </a:r>
            <a:r>
              <a:rPr lang="ro-MO" sz="2400" dirty="0" err="1" smtClean="0">
                <a:solidFill>
                  <a:schemeClr val="tx1"/>
                </a:solidFill>
                <a:latin typeface="Sylfaen" pitchFamily="18" charset="0"/>
              </a:rPr>
              <a:t>1857-016X</a:t>
            </a:r>
            <a:r>
              <a:rPr lang="ro-MO" sz="2400" dirty="0" smtClean="0">
                <a:solidFill>
                  <a:schemeClr val="tx1"/>
                </a:solidFill>
                <a:latin typeface="Sylfaen" pitchFamily="18" charset="0"/>
              </a:rPr>
              <a:t/>
            </a:r>
            <a:br>
              <a:rPr lang="ro-MO" sz="2400" dirty="0" smtClean="0">
                <a:solidFill>
                  <a:schemeClr val="tx1"/>
                </a:solidFill>
                <a:latin typeface="Sylfaen" pitchFamily="18" charset="0"/>
              </a:rPr>
            </a:br>
            <a:r>
              <a:rPr lang="ro-RO" sz="2400" b="1" dirty="0" smtClean="0">
                <a:solidFill>
                  <a:schemeClr val="tx1"/>
                </a:solidFill>
                <a:latin typeface="Sylfaen" pitchFamily="18" charset="0"/>
              </a:rPr>
              <a:t>Redactor-șef : </a:t>
            </a:r>
            <a:r>
              <a:rPr lang="ro-RO" sz="2400" dirty="0" smtClean="0">
                <a:solidFill>
                  <a:schemeClr val="tx1"/>
                </a:solidFill>
                <a:latin typeface="Sylfaen" pitchFamily="18" charset="0"/>
              </a:rPr>
              <a:t>dr. </a:t>
            </a:r>
            <a:r>
              <a:rPr lang="ro-RO" sz="2400" dirty="0" err="1" smtClean="0">
                <a:solidFill>
                  <a:schemeClr val="tx1"/>
                </a:solidFill>
                <a:latin typeface="Sylfaen" pitchFamily="18" charset="0"/>
              </a:rPr>
              <a:t>hab</a:t>
            </a:r>
            <a:r>
              <a:rPr lang="ro-RO" sz="2400" dirty="0" smtClean="0">
                <a:solidFill>
                  <a:schemeClr val="tx1"/>
                </a:solidFill>
                <a:latin typeface="Sylfaen" pitchFamily="18" charset="0"/>
              </a:rPr>
              <a:t>. Oleg </a:t>
            </a:r>
            <a:r>
              <a:rPr lang="ro-RO" sz="2400" dirty="0" err="1" smtClean="0">
                <a:solidFill>
                  <a:schemeClr val="tx1"/>
                </a:solidFill>
                <a:latin typeface="Sylfaen" pitchFamily="18" charset="0"/>
              </a:rPr>
              <a:t>LEVIŢKI</a:t>
            </a:r>
            <a:endParaRPr lang="ru-RU" sz="2400" b="1" dirty="0" smtClean="0">
              <a:solidFill>
                <a:schemeClr val="tx1"/>
              </a:solidFill>
              <a:latin typeface="Sylfaen" pitchFamily="18" charset="0"/>
            </a:endParaRPr>
          </a:p>
        </p:txBody>
      </p:sp>
      <p:sp>
        <p:nvSpPr>
          <p:cNvPr id="31747" name="Rectangle 3"/>
          <p:cNvSpPr>
            <a:spLocks noGrp="1" noChangeArrowheads="1"/>
          </p:cNvSpPr>
          <p:nvPr>
            <p:ph idx="1"/>
          </p:nvPr>
        </p:nvSpPr>
        <p:spPr>
          <a:xfrm>
            <a:off x="642910" y="5715016"/>
            <a:ext cx="2786082" cy="785818"/>
          </a:xfrm>
        </p:spPr>
        <p:txBody>
          <a:bodyPr>
            <a:normAutofit/>
          </a:bodyPr>
          <a:lstStyle/>
          <a:p>
            <a:pPr marL="0" eaLnBrk="1" hangingPunct="1">
              <a:spcBef>
                <a:spcPct val="0"/>
              </a:spcBef>
              <a:buFontTx/>
              <a:buNone/>
            </a:pPr>
            <a:r>
              <a:rPr lang="ro-MO" sz="2000" b="1" dirty="0" smtClean="0">
                <a:latin typeface="Times New Roman" pitchFamily="18" charset="0"/>
                <a:cs typeface="Times New Roman" pitchFamily="18" charset="0"/>
              </a:rPr>
              <a:t>Revista</a:t>
            </a:r>
            <a:r>
              <a:rPr lang="ro-RO" sz="2000" b="1" dirty="0" smtClean="0">
                <a:latin typeface="Times New Roman" pitchFamily="18" charset="0"/>
                <a:cs typeface="Times New Roman" pitchFamily="18" charset="0"/>
              </a:rPr>
              <a:t> Arheologică</a:t>
            </a:r>
            <a:r>
              <a:rPr lang="ro-MO" sz="2000" dirty="0" smtClean="0">
                <a:latin typeface="Times New Roman" pitchFamily="18" charset="0"/>
                <a:cs typeface="Times New Roman" pitchFamily="18" charset="0"/>
              </a:rPr>
              <a:t>, vol. X, nr. 1-2, 2014</a:t>
            </a:r>
          </a:p>
          <a:p>
            <a:pPr marL="0" eaLnBrk="1" hangingPunct="1">
              <a:spcBef>
                <a:spcPct val="0"/>
              </a:spcBef>
              <a:buFontTx/>
              <a:buNone/>
            </a:pPr>
            <a:endParaRPr lang="ru-RU" sz="2000" i="1" dirty="0" smtClean="0">
              <a:latin typeface="Sylfaen" pitchFamily="18" charset="0"/>
            </a:endParaRPr>
          </a:p>
        </p:txBody>
      </p:sp>
      <p:pic>
        <p:nvPicPr>
          <p:cNvPr id="31748" name="Picture 6" descr="coperta_RA_2014"/>
          <p:cNvPicPr>
            <a:picLocks noChangeAspect="1" noChangeArrowheads="1"/>
          </p:cNvPicPr>
          <p:nvPr/>
        </p:nvPicPr>
        <p:blipFill>
          <a:blip r:embed="rId2" cstate="print"/>
          <a:srcRect/>
          <a:stretch>
            <a:fillRect/>
          </a:stretch>
        </p:blipFill>
        <p:spPr bwMode="auto">
          <a:xfrm>
            <a:off x="684213" y="1771665"/>
            <a:ext cx="2719387" cy="3800475"/>
          </a:xfrm>
          <a:prstGeom prst="rect">
            <a:avLst/>
          </a:prstGeom>
          <a:noFill/>
          <a:ln w="9525">
            <a:noFill/>
            <a:miter lim="800000"/>
            <a:headEnd/>
            <a:tailEnd/>
          </a:ln>
          <a:scene3d>
            <a:camera prst="orthographicFront"/>
            <a:lightRig rig="threePt" dir="t"/>
          </a:scene3d>
          <a:sp3d>
            <a:bevelT prst="angle"/>
          </a:sp3d>
        </p:spPr>
      </p:pic>
      <p:pic>
        <p:nvPicPr>
          <p:cNvPr id="2050" name="Picture 2" descr="C:\Users\Liliana\Desktop\rap. 2014, PP\Foto_Arheologie\RA_Vol_VII_nr.1_2_001.png"/>
          <p:cNvPicPr>
            <a:picLocks noChangeAspect="1" noChangeArrowheads="1"/>
          </p:cNvPicPr>
          <p:nvPr/>
        </p:nvPicPr>
        <p:blipFill>
          <a:blip r:embed="rId3" cstate="print"/>
          <a:srcRect/>
          <a:stretch>
            <a:fillRect/>
          </a:stretch>
        </p:blipFill>
        <p:spPr bwMode="auto">
          <a:xfrm rot="20205927">
            <a:off x="4136618" y="1987343"/>
            <a:ext cx="1621874" cy="2286016"/>
          </a:xfrm>
          <a:prstGeom prst="rect">
            <a:avLst/>
          </a:prstGeom>
          <a:noFill/>
          <a:ln>
            <a:noFill/>
          </a:ln>
          <a:scene3d>
            <a:camera prst="orthographicFront"/>
            <a:lightRig rig="threePt" dir="t"/>
          </a:scene3d>
          <a:sp3d>
            <a:bevelT prst="angle"/>
          </a:sp3d>
        </p:spPr>
      </p:pic>
      <p:sp>
        <p:nvSpPr>
          <p:cNvPr id="6" name="Rectangle 3"/>
          <p:cNvSpPr txBox="1">
            <a:spLocks noChangeArrowheads="1"/>
          </p:cNvSpPr>
          <p:nvPr/>
        </p:nvSpPr>
        <p:spPr>
          <a:xfrm>
            <a:off x="4357686" y="4572008"/>
            <a:ext cx="1285884" cy="1214446"/>
          </a:xfrm>
          <a:prstGeom prst="rect">
            <a:avLst/>
          </a:prstGeom>
        </p:spPr>
        <p:txBody>
          <a:bodyPr vert="horz" lIns="91440" tIns="45720" rIns="91440" bIns="45720" rtlCol="0">
            <a:normAutofit/>
          </a:bodyPr>
          <a:lstStyle/>
          <a:p>
            <a:pPr indent="-342900">
              <a:lnSpc>
                <a:spcPct val="110000"/>
              </a:lnSpc>
              <a:spcBef>
                <a:spcPct val="0"/>
              </a:spcBef>
            </a:pPr>
            <a:r>
              <a:rPr lang="ro-RO" sz="2000" dirty="0" smtClean="0">
                <a:latin typeface="Times New Roman" pitchFamily="18" charset="0"/>
                <a:cs typeface="Times New Roman" pitchFamily="18" charset="0"/>
              </a:rPr>
              <a:t>2011. </a:t>
            </a:r>
          </a:p>
          <a:p>
            <a:pPr indent="-342900">
              <a:lnSpc>
                <a:spcPct val="110000"/>
              </a:lnSpc>
              <a:spcBef>
                <a:spcPct val="0"/>
              </a:spcBef>
            </a:pPr>
            <a:r>
              <a:rPr lang="fr-FR" sz="2000" dirty="0" smtClean="0">
                <a:latin typeface="Times New Roman" pitchFamily="18" charset="0"/>
                <a:cs typeface="Times New Roman" pitchFamily="18" charset="0"/>
              </a:rPr>
              <a:t>Vol. VII,</a:t>
            </a:r>
            <a:endParaRPr lang="ro-RO" sz="2000" dirty="0" smtClean="0">
              <a:latin typeface="Times New Roman" pitchFamily="18" charset="0"/>
              <a:cs typeface="Times New Roman" pitchFamily="18" charset="0"/>
            </a:endParaRPr>
          </a:p>
          <a:p>
            <a:pPr indent="-342900">
              <a:lnSpc>
                <a:spcPct val="110000"/>
              </a:lnSpc>
              <a:spcBef>
                <a:spcPct val="0"/>
              </a:spcBef>
            </a:pPr>
            <a:r>
              <a:rPr lang="fr-FR" sz="2000" dirty="0" smtClean="0">
                <a:latin typeface="Times New Roman" pitchFamily="18" charset="0"/>
                <a:cs typeface="Times New Roman" pitchFamily="18" charset="0"/>
              </a:rPr>
              <a:t>nr. 1-2</a:t>
            </a:r>
            <a:r>
              <a:rPr lang="ro-RO" sz="2000" dirty="0" smtClean="0">
                <a:latin typeface="Times New Roman" pitchFamily="18" charset="0"/>
                <a:cs typeface="Times New Roman" pitchFamily="18" charset="0"/>
              </a:rPr>
              <a:t>.</a:t>
            </a:r>
            <a:endParaRPr lang="fr-FR" sz="2000" dirty="0" smtClean="0">
              <a:latin typeface="Times New Roman" pitchFamily="18" charset="0"/>
              <a:cs typeface="Times New Roman" pitchFamily="18" charset="0"/>
            </a:endParaRPr>
          </a:p>
          <a:p>
            <a:pPr marR="0" lvl="0" indent="-342900" defTabSz="914400" rtl="0" eaLnBrk="1" fontAlgn="auto" latinLnBrk="0" hangingPunct="1">
              <a:lnSpc>
                <a:spcPct val="110000"/>
              </a:lnSpc>
              <a:spcBef>
                <a:spcPct val="0"/>
              </a:spcBef>
              <a:buClrTx/>
              <a:buSzTx/>
              <a:buFontTx/>
              <a:buNone/>
              <a:tabLst/>
              <a:defRPr/>
            </a:pPr>
            <a:endParaRPr kumimoji="0" lang="ro-MO" sz="2000" b="0" i="0" u="none" strike="noStrike" kern="1200" cap="none" spc="0" normalizeH="0" baseline="0" noProof="0" dirty="0" smtClean="0">
              <a:ln>
                <a:noFill/>
              </a:ln>
              <a:solidFill>
                <a:schemeClr val="tx1"/>
              </a:solidFill>
              <a:effectLst/>
              <a:uLnTx/>
              <a:uFillTx/>
              <a:latin typeface="Sylfaen" pitchFamily="18" charset="0"/>
            </a:endParaRPr>
          </a:p>
          <a:p>
            <a:pPr marR="0" lvl="0" indent="-342900" defTabSz="914400" rtl="0" eaLnBrk="1" fontAlgn="auto" latinLnBrk="0" hangingPunct="1">
              <a:lnSpc>
                <a:spcPct val="110000"/>
              </a:lnSpc>
              <a:spcBef>
                <a:spcPct val="0"/>
              </a:spcBef>
              <a:buClrTx/>
              <a:buSzTx/>
              <a:buFontTx/>
              <a:buNone/>
              <a:tabLst/>
              <a:defRPr/>
            </a:pPr>
            <a:endParaRPr kumimoji="0" lang="ru-RU" sz="2000" b="0" i="1" u="none" strike="noStrike" kern="1200" cap="none" spc="0" normalizeH="0" baseline="0" noProof="0" dirty="0" smtClean="0">
              <a:ln>
                <a:noFill/>
              </a:ln>
              <a:solidFill>
                <a:schemeClr val="tx1"/>
              </a:solidFill>
              <a:effectLst/>
              <a:uLnTx/>
              <a:uFillTx/>
              <a:latin typeface="Sylfaen" pitchFamily="18" charset="0"/>
            </a:endParaRPr>
          </a:p>
        </p:txBody>
      </p:sp>
      <p:pic>
        <p:nvPicPr>
          <p:cNvPr id="2051" name="Picture 3" descr="C:\Users\Liliana\Desktop\rap. 2014, PP\Foto_Arheologie\RA_Vol_VIII_nr.1_2_001.png"/>
          <p:cNvPicPr>
            <a:picLocks noChangeAspect="1" noChangeArrowheads="1"/>
          </p:cNvPicPr>
          <p:nvPr/>
        </p:nvPicPr>
        <p:blipFill>
          <a:blip r:embed="rId4" cstate="print"/>
          <a:srcRect/>
          <a:stretch>
            <a:fillRect/>
          </a:stretch>
        </p:blipFill>
        <p:spPr bwMode="auto">
          <a:xfrm>
            <a:off x="5500694" y="1643050"/>
            <a:ext cx="1647656" cy="2286016"/>
          </a:xfrm>
          <a:prstGeom prst="rect">
            <a:avLst/>
          </a:prstGeom>
          <a:noFill/>
          <a:scene3d>
            <a:camera prst="orthographicFront"/>
            <a:lightRig rig="threePt" dir="t"/>
          </a:scene3d>
          <a:sp3d>
            <a:bevelT prst="angle"/>
          </a:sp3d>
        </p:spPr>
      </p:pic>
      <p:sp>
        <p:nvSpPr>
          <p:cNvPr id="8" name="Rectangle 3"/>
          <p:cNvSpPr txBox="1">
            <a:spLocks noChangeArrowheads="1"/>
          </p:cNvSpPr>
          <p:nvPr/>
        </p:nvSpPr>
        <p:spPr>
          <a:xfrm>
            <a:off x="5857884" y="4572008"/>
            <a:ext cx="1214446" cy="1143008"/>
          </a:xfrm>
          <a:prstGeom prst="rect">
            <a:avLst/>
          </a:prstGeom>
        </p:spPr>
        <p:txBody>
          <a:bodyPr vert="horz" lIns="91440" tIns="45720" rIns="91440" bIns="45720" rtlCol="0">
            <a:normAutofit/>
          </a:bodyPr>
          <a:lstStyle/>
          <a:p>
            <a:pPr indent="-342900">
              <a:lnSpc>
                <a:spcPct val="110000"/>
              </a:lnSpc>
              <a:spcBef>
                <a:spcPct val="0"/>
              </a:spcBef>
            </a:pPr>
            <a:r>
              <a:rPr lang="ro-RO" sz="2000" dirty="0" smtClean="0">
                <a:latin typeface="Times New Roman" pitchFamily="18" charset="0"/>
                <a:cs typeface="Times New Roman" pitchFamily="18" charset="0"/>
              </a:rPr>
              <a:t>2012.</a:t>
            </a:r>
          </a:p>
          <a:p>
            <a:pPr indent="-342900">
              <a:lnSpc>
                <a:spcPct val="110000"/>
              </a:lnSpc>
              <a:spcBef>
                <a:spcPct val="0"/>
              </a:spcBef>
            </a:pPr>
            <a:r>
              <a:rPr lang="fr-FR" sz="2000" dirty="0" smtClean="0">
                <a:latin typeface="Times New Roman" pitchFamily="18" charset="0"/>
                <a:cs typeface="Times New Roman" pitchFamily="18" charset="0"/>
              </a:rPr>
              <a:t>Vol. VII</a:t>
            </a:r>
            <a:r>
              <a:rPr lang="ro-RO" sz="2000" dirty="0" smtClean="0">
                <a:latin typeface="Times New Roman" pitchFamily="18" charset="0"/>
                <a:cs typeface="Times New Roman" pitchFamily="18" charset="0"/>
              </a:rPr>
              <a:t>I</a:t>
            </a:r>
            <a:r>
              <a:rPr lang="fr-FR" sz="2000" dirty="0" smtClean="0">
                <a:latin typeface="Times New Roman" pitchFamily="18" charset="0"/>
                <a:cs typeface="Times New Roman" pitchFamily="18" charset="0"/>
              </a:rPr>
              <a:t>, </a:t>
            </a:r>
            <a:endParaRPr lang="ro-RO" sz="2000" dirty="0" smtClean="0">
              <a:latin typeface="Times New Roman" pitchFamily="18" charset="0"/>
              <a:cs typeface="Times New Roman" pitchFamily="18" charset="0"/>
            </a:endParaRPr>
          </a:p>
          <a:p>
            <a:pPr indent="-342900">
              <a:lnSpc>
                <a:spcPct val="110000"/>
              </a:lnSpc>
              <a:spcBef>
                <a:spcPct val="0"/>
              </a:spcBef>
            </a:pPr>
            <a:r>
              <a:rPr lang="fr-FR" sz="2000" dirty="0" smtClean="0">
                <a:latin typeface="Times New Roman" pitchFamily="18" charset="0"/>
                <a:cs typeface="Times New Roman" pitchFamily="18" charset="0"/>
              </a:rPr>
              <a:t>nr. 1-2</a:t>
            </a:r>
            <a:r>
              <a:rPr lang="ro-RO" sz="2000" dirty="0" smtClean="0">
                <a:latin typeface="Times New Roman" pitchFamily="18" charset="0"/>
                <a:cs typeface="Times New Roman" pitchFamily="18" charset="0"/>
              </a:rPr>
              <a:t>.</a:t>
            </a:r>
            <a:endParaRPr lang="fr-FR" sz="2000" dirty="0" smtClean="0">
              <a:latin typeface="Times New Roman" pitchFamily="18" charset="0"/>
              <a:cs typeface="Times New Roman" pitchFamily="18" charset="0"/>
            </a:endParaRPr>
          </a:p>
          <a:p>
            <a:pPr marR="0" lvl="0" indent="-342900" defTabSz="914400" rtl="0" eaLnBrk="1" fontAlgn="auto" latinLnBrk="0" hangingPunct="1">
              <a:lnSpc>
                <a:spcPct val="110000"/>
              </a:lnSpc>
              <a:spcBef>
                <a:spcPct val="0"/>
              </a:spcBef>
              <a:buClrTx/>
              <a:buSzTx/>
              <a:buFontTx/>
              <a:buNone/>
              <a:tabLst/>
              <a:defRPr/>
            </a:pPr>
            <a:endParaRPr kumimoji="0" lang="ro-MO" sz="2000" b="0" i="0" u="none" strike="noStrike" kern="1200" cap="none" spc="0" normalizeH="0" baseline="0" noProof="0" dirty="0" smtClean="0">
              <a:ln>
                <a:noFill/>
              </a:ln>
              <a:solidFill>
                <a:schemeClr val="tx1"/>
              </a:solidFill>
              <a:effectLst/>
              <a:uLnTx/>
              <a:uFillTx/>
              <a:latin typeface="Sylfaen" pitchFamily="18" charset="0"/>
            </a:endParaRPr>
          </a:p>
          <a:p>
            <a:pPr marR="0" lvl="0" indent="-342900" defTabSz="914400" rtl="0" eaLnBrk="1" fontAlgn="auto" latinLnBrk="0" hangingPunct="1">
              <a:lnSpc>
                <a:spcPct val="110000"/>
              </a:lnSpc>
              <a:spcBef>
                <a:spcPct val="0"/>
              </a:spcBef>
              <a:buClrTx/>
              <a:buSzTx/>
              <a:buFontTx/>
              <a:buNone/>
              <a:tabLst/>
              <a:defRPr/>
            </a:pPr>
            <a:endParaRPr kumimoji="0" lang="ru-RU" sz="2000" b="0" i="1" u="none" strike="noStrike" kern="1200" cap="none" spc="0" normalizeH="0" baseline="0" noProof="0" dirty="0" smtClean="0">
              <a:ln>
                <a:noFill/>
              </a:ln>
              <a:solidFill>
                <a:schemeClr val="tx1"/>
              </a:solidFill>
              <a:effectLst/>
              <a:uLnTx/>
              <a:uFillTx/>
              <a:latin typeface="Sylfaen" pitchFamily="18" charset="0"/>
            </a:endParaRPr>
          </a:p>
        </p:txBody>
      </p:sp>
      <p:pic>
        <p:nvPicPr>
          <p:cNvPr id="9" name="Picture 3" descr="C:\Users\Liliana\Desktop\rap. 2014, PP\Foto_Arheologie\RA_Vol_VIII_nr.1_2_001.png"/>
          <p:cNvPicPr>
            <a:picLocks noChangeAspect="1" noChangeArrowheads="1"/>
          </p:cNvPicPr>
          <p:nvPr/>
        </p:nvPicPr>
        <p:blipFill>
          <a:blip r:embed="rId4" cstate="print"/>
          <a:srcRect/>
          <a:stretch>
            <a:fillRect/>
          </a:stretch>
        </p:blipFill>
        <p:spPr bwMode="auto">
          <a:xfrm rot="1467515">
            <a:off x="6954183" y="1904594"/>
            <a:ext cx="1647656" cy="2286016"/>
          </a:xfrm>
          <a:prstGeom prst="rect">
            <a:avLst/>
          </a:prstGeom>
          <a:noFill/>
          <a:scene3d>
            <a:camera prst="orthographicFront"/>
            <a:lightRig rig="threePt" dir="t"/>
          </a:scene3d>
          <a:sp3d>
            <a:bevelT prst="angle"/>
          </a:sp3d>
        </p:spPr>
      </p:pic>
      <p:sp>
        <p:nvSpPr>
          <p:cNvPr id="10" name="Rectangle 3"/>
          <p:cNvSpPr txBox="1">
            <a:spLocks noChangeArrowheads="1"/>
          </p:cNvSpPr>
          <p:nvPr/>
        </p:nvSpPr>
        <p:spPr>
          <a:xfrm>
            <a:off x="7358050" y="4572008"/>
            <a:ext cx="1643106" cy="1428760"/>
          </a:xfrm>
          <a:prstGeom prst="rect">
            <a:avLst/>
          </a:prstGeom>
        </p:spPr>
        <p:txBody>
          <a:bodyPr vert="horz" lIns="91440" tIns="45720" rIns="91440" bIns="45720" rtlCol="0">
            <a:noAutofit/>
          </a:bodyPr>
          <a:lstStyle/>
          <a:p>
            <a:pPr indent="-342900">
              <a:lnSpc>
                <a:spcPct val="110000"/>
              </a:lnSpc>
              <a:spcBef>
                <a:spcPct val="0"/>
              </a:spcBef>
            </a:pPr>
            <a:r>
              <a:rPr lang="ro-RO" sz="2000" dirty="0" smtClean="0">
                <a:latin typeface="Times New Roman" pitchFamily="18" charset="0"/>
                <a:cs typeface="Times New Roman" pitchFamily="18" charset="0"/>
              </a:rPr>
              <a:t>2013. </a:t>
            </a:r>
          </a:p>
          <a:p>
            <a:pPr indent="-342900">
              <a:lnSpc>
                <a:spcPct val="110000"/>
              </a:lnSpc>
              <a:spcBef>
                <a:spcPct val="0"/>
              </a:spcBef>
            </a:pPr>
            <a:r>
              <a:rPr lang="fr-FR" sz="2000" dirty="0" smtClean="0">
                <a:latin typeface="Times New Roman" pitchFamily="18" charset="0"/>
                <a:cs typeface="Times New Roman" pitchFamily="18" charset="0"/>
              </a:rPr>
              <a:t>Vol. </a:t>
            </a:r>
            <a:r>
              <a:rPr lang="ro-RO" sz="2000" dirty="0" err="1" smtClean="0">
                <a:latin typeface="Times New Roman" pitchFamily="18" charset="0"/>
                <a:cs typeface="Times New Roman" pitchFamily="18" charset="0"/>
              </a:rPr>
              <a:t>IX</a:t>
            </a:r>
            <a:r>
              <a:rPr lang="fr-FR" sz="2000" dirty="0" smtClean="0">
                <a:latin typeface="Times New Roman" pitchFamily="18" charset="0"/>
                <a:cs typeface="Times New Roman" pitchFamily="18" charset="0"/>
              </a:rPr>
              <a:t>, nr.1</a:t>
            </a:r>
            <a:r>
              <a:rPr lang="ro-RO" sz="2000" dirty="0" smtClean="0">
                <a:latin typeface="Times New Roman" pitchFamily="18" charset="0"/>
                <a:cs typeface="Times New Roman" pitchFamily="18" charset="0"/>
              </a:rPr>
              <a:t>. </a:t>
            </a:r>
          </a:p>
          <a:p>
            <a:pPr indent="-342900">
              <a:lnSpc>
                <a:spcPct val="110000"/>
              </a:lnSpc>
              <a:spcBef>
                <a:spcPct val="0"/>
              </a:spcBef>
            </a:pPr>
            <a:r>
              <a:rPr lang="ro-RO" sz="2000" dirty="0" smtClean="0">
                <a:latin typeface="Times New Roman" pitchFamily="18" charset="0"/>
                <a:cs typeface="Times New Roman" pitchFamily="18" charset="0"/>
              </a:rPr>
              <a:t>Vol. </a:t>
            </a:r>
            <a:r>
              <a:rPr lang="ro-RO" sz="2000" dirty="0" err="1" smtClean="0">
                <a:latin typeface="Times New Roman" pitchFamily="18" charset="0"/>
                <a:cs typeface="Times New Roman" pitchFamily="18" charset="0"/>
              </a:rPr>
              <a:t>IX</a:t>
            </a:r>
            <a:r>
              <a:rPr lang="ro-RO" sz="2000" dirty="0" smtClean="0">
                <a:latin typeface="Times New Roman" pitchFamily="18" charset="0"/>
                <a:cs typeface="Times New Roman" pitchFamily="18" charset="0"/>
              </a:rPr>
              <a:t>, nr. 2.</a:t>
            </a:r>
          </a:p>
          <a:p>
            <a:pPr indent="-342900">
              <a:lnSpc>
                <a:spcPct val="110000"/>
              </a:lnSpc>
              <a:spcBef>
                <a:spcPct val="0"/>
              </a:spcBef>
            </a:pPr>
            <a:endParaRPr lang="fr-FR" sz="2000" dirty="0" smtClean="0">
              <a:solidFill>
                <a:srgbClr val="FF0000"/>
              </a:solidFill>
              <a:latin typeface="Sylfaen" pitchFamily="18" charset="0"/>
            </a:endParaRPr>
          </a:p>
          <a:p>
            <a:pPr marR="0" lvl="0" indent="-342900" defTabSz="914400" rtl="0" eaLnBrk="1" fontAlgn="auto" latinLnBrk="0" hangingPunct="1">
              <a:lnSpc>
                <a:spcPct val="110000"/>
              </a:lnSpc>
              <a:spcBef>
                <a:spcPct val="0"/>
              </a:spcBef>
              <a:buClrTx/>
              <a:buSzTx/>
              <a:buFontTx/>
              <a:buNone/>
              <a:tabLst/>
              <a:defRPr/>
            </a:pPr>
            <a:endParaRPr kumimoji="0" lang="ro-MO" sz="2000" b="0" i="0" u="none" strike="noStrike" kern="1200" cap="none" spc="0" normalizeH="0" baseline="0" noProof="0" dirty="0" smtClean="0">
              <a:ln>
                <a:noFill/>
              </a:ln>
              <a:solidFill>
                <a:schemeClr val="tx1"/>
              </a:solidFill>
              <a:effectLst/>
              <a:uLnTx/>
              <a:uFillTx/>
              <a:latin typeface="Sylfaen" pitchFamily="18" charset="0"/>
            </a:endParaRPr>
          </a:p>
          <a:p>
            <a:pPr marR="0" lvl="0" indent="-342900" defTabSz="914400" rtl="0" eaLnBrk="1" fontAlgn="auto" latinLnBrk="0" hangingPunct="1">
              <a:lnSpc>
                <a:spcPct val="110000"/>
              </a:lnSpc>
              <a:spcBef>
                <a:spcPct val="0"/>
              </a:spcBef>
              <a:buClrTx/>
              <a:buSzTx/>
              <a:buFontTx/>
              <a:buNone/>
              <a:tabLst/>
              <a:defRPr/>
            </a:pPr>
            <a:endParaRPr kumimoji="0" lang="ru-RU" sz="2000" b="0" i="1" u="none" strike="noStrike" kern="1200" cap="none" spc="0" normalizeH="0" baseline="0" noProof="0" dirty="0" smtClean="0">
              <a:ln>
                <a:noFill/>
              </a:ln>
              <a:solidFill>
                <a:schemeClr val="tx1"/>
              </a:solidFill>
              <a:effectLst/>
              <a:uLnTx/>
              <a:uFillTx/>
              <a:latin typeface="Sylfaen" pitchFamily="18" charset="0"/>
            </a:endParaRPr>
          </a:p>
        </p:txBody>
      </p:sp>
      <p:sp>
        <p:nvSpPr>
          <p:cNvPr id="11"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22</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214446"/>
          </a:xfrm>
        </p:spPr>
        <p:txBody>
          <a:bodyPr>
            <a:noAutofit/>
          </a:bodyPr>
          <a:lstStyle/>
          <a:p>
            <a:r>
              <a:rPr lang="ro-RO" sz="2400" b="1" dirty="0" smtClean="0">
                <a:solidFill>
                  <a:srgbClr val="002060"/>
                </a:solidFill>
                <a:latin typeface="Sylfaen" pitchFamily="18" charset="0"/>
              </a:rPr>
              <a:t>REVISTA DE ETNOLOGIE ȘI CULTUROLOGIE</a:t>
            </a:r>
            <a:r>
              <a:rPr lang="ro-RO" sz="2400" dirty="0" smtClean="0">
                <a:solidFill>
                  <a:schemeClr val="tx1"/>
                </a:solidFill>
                <a:latin typeface="Sylfaen" pitchFamily="18" charset="0"/>
              </a:rPr>
              <a:t>, </a:t>
            </a:r>
            <a:br>
              <a:rPr lang="ro-RO" sz="2400" dirty="0" smtClean="0">
                <a:solidFill>
                  <a:schemeClr val="tx1"/>
                </a:solidFill>
                <a:latin typeface="Sylfaen" pitchFamily="18" charset="0"/>
              </a:rPr>
            </a:br>
            <a:r>
              <a:rPr lang="ro-RO" sz="2400" dirty="0" smtClean="0">
                <a:solidFill>
                  <a:schemeClr val="tx1"/>
                </a:solidFill>
                <a:latin typeface="Sylfaen" pitchFamily="18" charset="0"/>
              </a:rPr>
              <a:t>editată de Centrul de Etnologie al IPC, ISSN 1857-2049</a:t>
            </a:r>
            <a:br>
              <a:rPr lang="ro-RO" sz="2400" dirty="0" smtClean="0">
                <a:solidFill>
                  <a:schemeClr val="tx1"/>
                </a:solidFill>
                <a:latin typeface="Sylfaen" pitchFamily="18" charset="0"/>
              </a:rPr>
            </a:br>
            <a:r>
              <a:rPr lang="ro-RO" sz="2400" b="1" dirty="0" smtClean="0">
                <a:solidFill>
                  <a:schemeClr val="tx1"/>
                </a:solidFill>
                <a:latin typeface="Sylfaen" pitchFamily="18" charset="0"/>
              </a:rPr>
              <a:t>Redactor-șef</a:t>
            </a:r>
            <a:r>
              <a:rPr lang="ro-RO" sz="2400" dirty="0" smtClean="0">
                <a:solidFill>
                  <a:schemeClr val="tx1"/>
                </a:solidFill>
                <a:latin typeface="Sylfaen" pitchFamily="18" charset="0"/>
              </a:rPr>
              <a:t> </a:t>
            </a:r>
            <a:r>
              <a:rPr lang="ro-RO" sz="2400" b="1" dirty="0" smtClean="0">
                <a:solidFill>
                  <a:schemeClr val="tx1"/>
                </a:solidFill>
                <a:latin typeface="Sylfaen" pitchFamily="18" charset="0"/>
              </a:rPr>
              <a:t>: </a:t>
            </a:r>
            <a:r>
              <a:rPr lang="ro-RO" sz="2400" dirty="0" smtClean="0">
                <a:solidFill>
                  <a:schemeClr val="tx1"/>
                </a:solidFill>
                <a:latin typeface="Sylfaen" pitchFamily="18" charset="0"/>
              </a:rPr>
              <a:t>dr. Svetlana </a:t>
            </a:r>
            <a:r>
              <a:rPr lang="ro-RO" sz="2400" dirty="0" err="1" smtClean="0">
                <a:solidFill>
                  <a:schemeClr val="tx1"/>
                </a:solidFill>
                <a:latin typeface="Sylfaen" pitchFamily="18" charset="0"/>
              </a:rPr>
              <a:t>PROCOP</a:t>
            </a:r>
            <a:endParaRPr lang="ru-RU" sz="2200" dirty="0">
              <a:latin typeface="Sylfaen" pitchFamily="18" charset="0"/>
            </a:endParaRPr>
          </a:p>
        </p:txBody>
      </p:sp>
      <p:pic>
        <p:nvPicPr>
          <p:cNvPr id="3" name="Picture 4" descr="E:\МОИ ДОКУМЕНТЫ II\RAPORT 2014\RAPORT FINAL\PENTRU POWER POINT\REVISTA\Coperta_REVISTA ETNOLOGIE_TIPAR (3).jpg"/>
          <p:cNvPicPr>
            <a:picLocks noChangeAspect="1" noChangeArrowheads="1"/>
          </p:cNvPicPr>
          <p:nvPr/>
        </p:nvPicPr>
        <p:blipFill>
          <a:blip r:embed="rId2" cstate="print"/>
          <a:srcRect/>
          <a:stretch>
            <a:fillRect/>
          </a:stretch>
        </p:blipFill>
        <p:spPr bwMode="auto">
          <a:xfrm>
            <a:off x="357158" y="2071678"/>
            <a:ext cx="2071702" cy="2567236"/>
          </a:xfrm>
          <a:prstGeom prst="rect">
            <a:avLst/>
          </a:prstGeom>
          <a:noFill/>
          <a:ln>
            <a:noFill/>
          </a:ln>
          <a:scene3d>
            <a:camera prst="orthographicFront"/>
            <a:lightRig rig="threePt" dir="t"/>
          </a:scene3d>
          <a:sp3d>
            <a:bevelT prst="angle"/>
          </a:sp3d>
        </p:spPr>
      </p:pic>
      <p:pic>
        <p:nvPicPr>
          <p:cNvPr id="4" name="Picture 3" descr="E:\МОИ ДОКУМЕНТЫ II\RAPORT 2014\RAPORT FINAL\PENTRU POWER POINT\Coperta_2_REVISTA-ETNOLOGIE_TIPAR.jpg"/>
          <p:cNvPicPr>
            <a:picLocks noChangeAspect="1" noChangeArrowheads="1"/>
          </p:cNvPicPr>
          <p:nvPr/>
        </p:nvPicPr>
        <p:blipFill>
          <a:blip r:embed="rId3" cstate="print"/>
          <a:srcRect/>
          <a:stretch>
            <a:fillRect/>
          </a:stretch>
        </p:blipFill>
        <p:spPr bwMode="auto">
          <a:xfrm>
            <a:off x="1540668" y="3786189"/>
            <a:ext cx="1857388" cy="2362755"/>
          </a:xfrm>
          <a:prstGeom prst="rect">
            <a:avLst/>
          </a:prstGeom>
          <a:noFill/>
          <a:ln w="3175">
            <a:noFill/>
          </a:ln>
          <a:scene3d>
            <a:camera prst="orthographicFront"/>
            <a:lightRig rig="threePt" dir="t"/>
          </a:scene3d>
          <a:sp3d>
            <a:bevelT prst="angle"/>
          </a:sp3d>
        </p:spPr>
      </p:pic>
      <p:sp>
        <p:nvSpPr>
          <p:cNvPr id="5" name="Rectangle 3"/>
          <p:cNvSpPr txBox="1">
            <a:spLocks noChangeArrowheads="1"/>
          </p:cNvSpPr>
          <p:nvPr/>
        </p:nvSpPr>
        <p:spPr>
          <a:xfrm>
            <a:off x="357158" y="4857760"/>
            <a:ext cx="1143008" cy="1071570"/>
          </a:xfrm>
          <a:prstGeom prst="rect">
            <a:avLst/>
          </a:prstGeom>
        </p:spPr>
        <p:txBody>
          <a:bodyPr>
            <a:normAutofit/>
          </a:bodyPr>
          <a:lstStyle/>
          <a:p>
            <a:pPr lvl="0" indent="-342900">
              <a:spcBef>
                <a:spcPct val="0"/>
              </a:spcBef>
            </a:pPr>
            <a:r>
              <a:rPr kumimoji="0" lang="ro-MO" sz="2000" i="0" u="none" strike="noStrike" kern="1200" cap="none" spc="0" normalizeH="0" baseline="0" noProof="0" dirty="0" smtClean="0">
                <a:ln>
                  <a:noFill/>
                </a:ln>
                <a:effectLst/>
                <a:uLnTx/>
                <a:uFillTx/>
                <a:latin typeface="Times New Roman" pitchFamily="18" charset="0"/>
                <a:cs typeface="Times New Roman" pitchFamily="18" charset="0"/>
              </a:rPr>
              <a:t>2014,</a:t>
            </a:r>
          </a:p>
          <a:p>
            <a:pPr marL="0" marR="0" lvl="0" indent="-342900" algn="l" defTabSz="914400" rtl="0" eaLnBrk="1" fontAlgn="auto" latinLnBrk="0" hangingPunct="1">
              <a:spcBef>
                <a:spcPct val="0"/>
              </a:spcBef>
              <a:buClrTx/>
              <a:buSzTx/>
              <a:buFontTx/>
              <a:buNone/>
              <a:tabLst/>
              <a:defRPr/>
            </a:pPr>
            <a:r>
              <a:rPr kumimoji="0" lang="ro-MO" sz="2000" b="0" i="0" u="none" strike="noStrike" kern="1200" cap="none" spc="0" normalizeH="0" baseline="0" noProof="0" dirty="0" smtClean="0">
                <a:ln>
                  <a:noFill/>
                </a:ln>
                <a:effectLst/>
                <a:uLnTx/>
                <a:uFillTx/>
                <a:latin typeface="Times New Roman" pitchFamily="18" charset="0"/>
                <a:cs typeface="Times New Roman" pitchFamily="18" charset="0"/>
              </a:rPr>
              <a:t>Vol. </a:t>
            </a:r>
          </a:p>
          <a:p>
            <a:pPr marL="0" marR="0" lvl="0" indent="-342900" algn="l" defTabSz="914400" rtl="0" eaLnBrk="1" fontAlgn="auto" latinLnBrk="0" hangingPunct="1">
              <a:spcBef>
                <a:spcPct val="0"/>
              </a:spcBef>
              <a:buClrTx/>
              <a:buSzTx/>
              <a:buFontTx/>
              <a:buNone/>
              <a:tabLst/>
              <a:defRPr/>
            </a:pPr>
            <a:r>
              <a:rPr kumimoji="0" lang="ro-MO" sz="2000" b="0" i="0" u="none" strike="noStrike" kern="1200" cap="none" spc="0" normalizeH="0" baseline="0" noProof="0" dirty="0" err="1" smtClean="0">
                <a:ln>
                  <a:noFill/>
                </a:ln>
                <a:effectLst/>
                <a:uLnTx/>
                <a:uFillTx/>
                <a:latin typeface="Times New Roman" pitchFamily="18" charset="0"/>
                <a:cs typeface="Times New Roman" pitchFamily="18" charset="0"/>
              </a:rPr>
              <a:t>XV</a:t>
            </a:r>
            <a:r>
              <a:rPr lang="ro-MO" sz="2000" dirty="0" err="1" smtClean="0">
                <a:latin typeface="Times New Roman" pitchFamily="18" charset="0"/>
                <a:cs typeface="Times New Roman" pitchFamily="18" charset="0"/>
              </a:rPr>
              <a:t>-XVI</a:t>
            </a:r>
            <a:r>
              <a:rPr lang="ro-MO" sz="2000" dirty="0" smtClean="0">
                <a:latin typeface="Times New Roman" pitchFamily="18" charset="0"/>
                <a:cs typeface="Times New Roman" pitchFamily="18" charset="0"/>
              </a:rPr>
              <a:t>. </a:t>
            </a:r>
            <a:endParaRPr kumimoji="0" lang="ro-MO" sz="2000" b="0" i="0" u="none" strike="noStrike" kern="1200" cap="none" spc="0" normalizeH="0" baseline="0" noProof="0" dirty="0" smtClean="0">
              <a:ln>
                <a:noFill/>
              </a:ln>
              <a:effectLst/>
              <a:uLnTx/>
              <a:uFillTx/>
              <a:latin typeface="Sylfaen" pitchFamily="18" charset="0"/>
            </a:endParaRPr>
          </a:p>
          <a:p>
            <a:pPr marL="0" marR="0" lvl="0" indent="-342900" algn="l" defTabSz="914400" rtl="0" eaLnBrk="1" fontAlgn="auto" latinLnBrk="0" hangingPunct="1">
              <a:spcBef>
                <a:spcPct val="0"/>
              </a:spcBef>
              <a:buClrTx/>
              <a:buSzTx/>
              <a:buFontTx/>
              <a:buNone/>
              <a:tabLst/>
              <a:defRPr/>
            </a:pPr>
            <a:endParaRPr kumimoji="0" lang="ru-RU" sz="2000" b="0" i="1" u="none" strike="noStrike" kern="1200" cap="none" spc="0" normalizeH="0" baseline="0" noProof="0" dirty="0" smtClean="0">
              <a:ln>
                <a:noFill/>
              </a:ln>
              <a:solidFill>
                <a:schemeClr val="tx1"/>
              </a:solidFill>
              <a:effectLst/>
              <a:uLnTx/>
              <a:uFillTx/>
              <a:latin typeface="Sylfaen" pitchFamily="18" charset="0"/>
              <a:ea typeface="+mn-ea"/>
              <a:cs typeface="+mn-cs"/>
            </a:endParaRPr>
          </a:p>
        </p:txBody>
      </p:sp>
      <p:sp>
        <p:nvSpPr>
          <p:cNvPr id="6" name="Rectangle 3"/>
          <p:cNvSpPr txBox="1">
            <a:spLocks noChangeArrowheads="1"/>
          </p:cNvSpPr>
          <p:nvPr/>
        </p:nvSpPr>
        <p:spPr>
          <a:xfrm>
            <a:off x="5143504" y="5214950"/>
            <a:ext cx="3571900" cy="1357322"/>
          </a:xfrm>
          <a:prstGeom prst="rect">
            <a:avLst/>
          </a:prstGeom>
        </p:spPr>
        <p:txBody>
          <a:bodyPr>
            <a:noAutofit/>
          </a:bodyPr>
          <a:lstStyle/>
          <a:p>
            <a:pPr marL="0" marR="0" lvl="0" indent="-342900" algn="l" defTabSz="914400" rtl="0" eaLnBrk="1" fontAlgn="auto" latinLnBrk="0" hangingPunct="1">
              <a:lnSpc>
                <a:spcPct val="100000"/>
              </a:lnSpc>
              <a:spcBef>
                <a:spcPct val="0"/>
              </a:spcBef>
              <a:spcAft>
                <a:spcPts val="0"/>
              </a:spcAft>
              <a:buClrTx/>
              <a:buSzTx/>
              <a:buFontTx/>
              <a:buNone/>
              <a:tabLst/>
              <a:defRPr/>
            </a:pPr>
            <a:endParaRPr kumimoji="0" lang="ru-RU" sz="2000" b="0" i="1" u="none" strike="noStrike" kern="1200" cap="none" spc="0" normalizeH="0" baseline="0" noProof="0" dirty="0" smtClean="0">
              <a:ln>
                <a:noFill/>
              </a:ln>
              <a:effectLst/>
              <a:uLnTx/>
              <a:uFillTx/>
              <a:latin typeface="Sylfaen" pitchFamily="18" charset="0"/>
            </a:endParaRPr>
          </a:p>
        </p:txBody>
      </p:sp>
      <p:pic>
        <p:nvPicPr>
          <p:cNvPr id="7" name="Picture 2" descr="C:\Users\Liliana\Desktop\rap. 2014, PP\Foto_Etnologie\Revista-9-10.jpg"/>
          <p:cNvPicPr>
            <a:picLocks noChangeAspect="1" noChangeArrowheads="1"/>
          </p:cNvPicPr>
          <p:nvPr/>
        </p:nvPicPr>
        <p:blipFill>
          <a:blip r:embed="rId4" cstate="print"/>
          <a:srcRect/>
          <a:stretch>
            <a:fillRect/>
          </a:stretch>
        </p:blipFill>
        <p:spPr bwMode="auto">
          <a:xfrm rot="20303979">
            <a:off x="4126537" y="2221487"/>
            <a:ext cx="1494046" cy="2071702"/>
          </a:xfrm>
          <a:prstGeom prst="rect">
            <a:avLst/>
          </a:prstGeom>
          <a:noFill/>
          <a:ln>
            <a:noFill/>
          </a:ln>
          <a:scene3d>
            <a:camera prst="orthographicFront"/>
            <a:lightRig rig="threePt" dir="t"/>
          </a:scene3d>
          <a:sp3d>
            <a:bevelT prst="angle"/>
          </a:sp3d>
        </p:spPr>
      </p:pic>
      <p:pic>
        <p:nvPicPr>
          <p:cNvPr id="8" name="Picture 3" descr="C:\Users\Liliana\Desktop\rap. 2014, PP\Foto_Etnologie\Revista-11-12.jpg"/>
          <p:cNvPicPr>
            <a:picLocks noChangeAspect="1" noChangeArrowheads="1"/>
          </p:cNvPicPr>
          <p:nvPr/>
        </p:nvPicPr>
        <p:blipFill>
          <a:blip r:embed="rId5" cstate="print"/>
          <a:srcRect/>
          <a:stretch>
            <a:fillRect/>
          </a:stretch>
        </p:blipFill>
        <p:spPr bwMode="auto">
          <a:xfrm>
            <a:off x="5500694" y="1928802"/>
            <a:ext cx="1512279" cy="2143140"/>
          </a:xfrm>
          <a:prstGeom prst="rect">
            <a:avLst/>
          </a:prstGeom>
          <a:noFill/>
          <a:scene3d>
            <a:camera prst="orthographicFront"/>
            <a:lightRig rig="threePt" dir="t"/>
          </a:scene3d>
          <a:sp3d>
            <a:bevelT prst="angle"/>
          </a:sp3d>
        </p:spPr>
      </p:pic>
      <p:pic>
        <p:nvPicPr>
          <p:cNvPr id="9" name="Picture 4" descr="C:\Users\Liliana\Desktop\rap. 2014, PP\Foto_Etnologie\Revista-13-14.jpg"/>
          <p:cNvPicPr>
            <a:picLocks noChangeAspect="1" noChangeArrowheads="1"/>
          </p:cNvPicPr>
          <p:nvPr/>
        </p:nvPicPr>
        <p:blipFill>
          <a:blip r:embed="rId6" cstate="print"/>
          <a:srcRect/>
          <a:stretch>
            <a:fillRect/>
          </a:stretch>
        </p:blipFill>
        <p:spPr bwMode="auto">
          <a:xfrm rot="1579038">
            <a:off x="6878874" y="2202454"/>
            <a:ext cx="1539132" cy="2214578"/>
          </a:xfrm>
          <a:prstGeom prst="rect">
            <a:avLst/>
          </a:prstGeom>
          <a:noFill/>
          <a:scene3d>
            <a:camera prst="orthographicFront"/>
            <a:lightRig rig="threePt" dir="t"/>
          </a:scene3d>
          <a:sp3d>
            <a:bevelT prst="angle"/>
          </a:sp3d>
        </p:spPr>
      </p:pic>
      <p:sp>
        <p:nvSpPr>
          <p:cNvPr id="10" name="Rectangle 3"/>
          <p:cNvSpPr txBox="1">
            <a:spLocks noChangeArrowheads="1"/>
          </p:cNvSpPr>
          <p:nvPr/>
        </p:nvSpPr>
        <p:spPr>
          <a:xfrm>
            <a:off x="5143504" y="4714884"/>
            <a:ext cx="2357454" cy="1071594"/>
          </a:xfrm>
          <a:prstGeom prst="rect">
            <a:avLst/>
          </a:prstGeom>
        </p:spPr>
        <p:txBody>
          <a:bodyPr>
            <a:normAutofit fontScale="77500" lnSpcReduction="20000"/>
          </a:bodyPr>
          <a:lstStyle/>
          <a:p>
            <a:pPr marL="0" marR="0" lvl="0" indent="-342900" algn="l" defTabSz="914400" rtl="0" eaLnBrk="1" fontAlgn="auto" latinLnBrk="0" hangingPunct="1">
              <a:lnSpc>
                <a:spcPct val="100000"/>
              </a:lnSpc>
              <a:spcBef>
                <a:spcPct val="0"/>
              </a:spcBef>
              <a:spcAft>
                <a:spcPts val="0"/>
              </a:spcAft>
              <a:buClrTx/>
              <a:buSzTx/>
              <a:buFontTx/>
              <a:buNone/>
              <a:tabLst/>
              <a:defRPr/>
            </a:pPr>
            <a:endParaRPr kumimoji="0" lang="ro-MO" sz="2000" b="0" i="0" u="none" strike="noStrike" kern="1200" cap="none" spc="0" normalizeH="0" baseline="0" noProof="0" dirty="0" smtClean="0">
              <a:ln>
                <a:noFill/>
              </a:ln>
              <a:solidFill>
                <a:schemeClr val="tx1"/>
              </a:solidFill>
              <a:effectLst/>
              <a:uLnTx/>
              <a:uFillTx/>
              <a:latin typeface="Sylfaen" pitchFamily="18" charset="0"/>
              <a:ea typeface="+mn-ea"/>
              <a:cs typeface="+mn-cs"/>
            </a:endParaRPr>
          </a:p>
          <a:p>
            <a:pPr marL="0" marR="0" lvl="0" indent="-342900" algn="l" defTabSz="914400" rtl="0" eaLnBrk="1" fontAlgn="auto" latinLnBrk="0" hangingPunct="1">
              <a:lnSpc>
                <a:spcPct val="100000"/>
              </a:lnSpc>
              <a:spcBef>
                <a:spcPct val="0"/>
              </a:spcBef>
              <a:spcAft>
                <a:spcPts val="0"/>
              </a:spcAft>
              <a:buClrTx/>
              <a:buSzTx/>
              <a:buFontTx/>
              <a:buNone/>
              <a:tabLst/>
              <a:defRPr/>
            </a:pPr>
            <a:r>
              <a:rPr kumimoji="0" lang="ro-MO" sz="2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2011, vol. </a:t>
            </a:r>
            <a:r>
              <a:rPr kumimoji="0" lang="ro-MO" sz="26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IX-X</a:t>
            </a:r>
            <a:r>
              <a:rPr kumimoji="0" lang="ro-MO" sz="2600" b="0" i="0" u="none" strike="noStrike" kern="1200" cap="none" spc="0" normalizeH="0" baseline="0" noProof="0" dirty="0" smtClean="0">
                <a:ln>
                  <a:noFill/>
                </a:ln>
                <a:effectLst/>
                <a:uLnTx/>
                <a:uFillTx/>
                <a:latin typeface="Times New Roman" pitchFamily="18" charset="0"/>
                <a:cs typeface="Times New Roman" pitchFamily="18" charset="0"/>
              </a:rPr>
              <a:t>;</a:t>
            </a:r>
          </a:p>
          <a:p>
            <a:pPr lvl="0" indent="-342900">
              <a:spcBef>
                <a:spcPct val="0"/>
              </a:spcBef>
              <a:defRPr/>
            </a:pPr>
            <a:r>
              <a:rPr lang="ro-MO" sz="2600" dirty="0" smtClean="0">
                <a:latin typeface="Times New Roman" pitchFamily="18" charset="0"/>
                <a:cs typeface="Times New Roman" pitchFamily="18" charset="0"/>
              </a:rPr>
              <a:t>2012, vol. </a:t>
            </a:r>
            <a:r>
              <a:rPr lang="ro-MO" sz="2600" dirty="0" err="1" smtClean="0">
                <a:latin typeface="Times New Roman" pitchFamily="18" charset="0"/>
                <a:cs typeface="Times New Roman" pitchFamily="18" charset="0"/>
              </a:rPr>
              <a:t>XI-XII</a:t>
            </a:r>
            <a:r>
              <a:rPr lang="ro-MO" sz="2600" dirty="0" smtClean="0">
                <a:latin typeface="Times New Roman" pitchFamily="18" charset="0"/>
                <a:cs typeface="Times New Roman" pitchFamily="18" charset="0"/>
              </a:rPr>
              <a:t>;</a:t>
            </a:r>
          </a:p>
          <a:p>
            <a:pPr lvl="0" indent="-342900">
              <a:spcBef>
                <a:spcPct val="0"/>
              </a:spcBef>
              <a:defRPr/>
            </a:pPr>
            <a:r>
              <a:rPr lang="ro-MO" sz="2600" dirty="0" smtClean="0">
                <a:latin typeface="Times New Roman" pitchFamily="18" charset="0"/>
                <a:cs typeface="Times New Roman" pitchFamily="18" charset="0"/>
              </a:rPr>
              <a:t>2013, vol. </a:t>
            </a:r>
            <a:r>
              <a:rPr lang="ro-MO" sz="2600" dirty="0" err="1" smtClean="0">
                <a:latin typeface="Times New Roman" pitchFamily="18" charset="0"/>
                <a:cs typeface="Times New Roman" pitchFamily="18" charset="0"/>
              </a:rPr>
              <a:t>XIII-XIV</a:t>
            </a:r>
            <a:r>
              <a:rPr lang="ro-MO" sz="2600" dirty="0" smtClean="0">
                <a:latin typeface="Times New Roman" pitchFamily="18" charset="0"/>
                <a:cs typeface="Times New Roman" pitchFamily="18" charset="0"/>
              </a:rPr>
              <a:t>.</a:t>
            </a:r>
          </a:p>
          <a:p>
            <a:pPr lvl="0" indent="-342900">
              <a:spcBef>
                <a:spcPct val="0"/>
              </a:spcBef>
              <a:defRPr/>
            </a:pPr>
            <a:endParaRPr lang="ro-MO" sz="2000" dirty="0" smtClean="0">
              <a:latin typeface="Sylfaen" pitchFamily="18" charset="0"/>
            </a:endParaRPr>
          </a:p>
          <a:p>
            <a:pPr marL="0" marR="0" lvl="0" indent="-342900" algn="l" defTabSz="914400" rtl="0" eaLnBrk="1" fontAlgn="auto" latinLnBrk="0" hangingPunct="1">
              <a:lnSpc>
                <a:spcPct val="100000"/>
              </a:lnSpc>
              <a:spcBef>
                <a:spcPct val="0"/>
              </a:spcBef>
              <a:spcAft>
                <a:spcPts val="0"/>
              </a:spcAft>
              <a:buClrTx/>
              <a:buSzTx/>
              <a:buFontTx/>
              <a:buNone/>
              <a:tabLst/>
              <a:defRPr/>
            </a:pPr>
            <a:endParaRPr kumimoji="0" lang="ro-MO" sz="2000" b="0" i="0" u="none" strike="noStrike" kern="1200" cap="none" spc="0" normalizeH="0" baseline="0" noProof="0" dirty="0" smtClean="0">
              <a:ln>
                <a:noFill/>
              </a:ln>
              <a:effectLst/>
              <a:uLnTx/>
              <a:uFillTx/>
              <a:latin typeface="Sylfaen" pitchFamily="18" charset="0"/>
              <a:ea typeface="+mn-ea"/>
              <a:cs typeface="+mn-cs"/>
            </a:endParaRPr>
          </a:p>
          <a:p>
            <a:pPr marL="0" marR="0" lvl="0" indent="-342900" algn="l" defTabSz="914400" rtl="0" eaLnBrk="1" fontAlgn="auto" latinLnBrk="0" hangingPunct="1">
              <a:lnSpc>
                <a:spcPct val="100000"/>
              </a:lnSpc>
              <a:spcBef>
                <a:spcPct val="0"/>
              </a:spcBef>
              <a:spcAft>
                <a:spcPts val="0"/>
              </a:spcAft>
              <a:buClrTx/>
              <a:buSzTx/>
              <a:buFontTx/>
              <a:buNone/>
              <a:tabLst/>
              <a:defRPr/>
            </a:pPr>
            <a:endParaRPr kumimoji="0" lang="ru-RU" sz="2000" b="0" i="1" u="none" strike="noStrike" kern="1200" cap="none" spc="0" normalizeH="0" baseline="0" noProof="0" dirty="0" smtClean="0">
              <a:ln>
                <a:noFill/>
              </a:ln>
              <a:solidFill>
                <a:schemeClr val="tx1"/>
              </a:solidFill>
              <a:effectLst/>
              <a:uLnTx/>
              <a:uFillTx/>
              <a:latin typeface="Sylfaen" pitchFamily="18" charset="0"/>
              <a:ea typeface="+mn-ea"/>
              <a:cs typeface="+mn-cs"/>
            </a:endParaRPr>
          </a:p>
        </p:txBody>
      </p:sp>
      <p:sp>
        <p:nvSpPr>
          <p:cNvPr id="11"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23</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428596" y="500042"/>
            <a:ext cx="8472518" cy="939784"/>
          </a:xfrm>
        </p:spPr>
        <p:txBody>
          <a:bodyPr>
            <a:noAutofit/>
          </a:bodyPr>
          <a:lstStyle/>
          <a:p>
            <a:r>
              <a:rPr lang="ro-RO" sz="2400" b="1" dirty="0" smtClean="0">
                <a:solidFill>
                  <a:srgbClr val="002060"/>
                </a:solidFill>
                <a:latin typeface="Sylfaen" pitchFamily="18" charset="0"/>
              </a:rPr>
              <a:t>ARTA</a:t>
            </a:r>
            <a:r>
              <a:rPr lang="ro-RO" sz="2400" b="1" dirty="0" smtClean="0">
                <a:solidFill>
                  <a:schemeClr val="tx1"/>
                </a:solidFill>
                <a:latin typeface="Sylfaen" pitchFamily="18" charset="0"/>
              </a:rPr>
              <a:t> (Arte vizuale, arte audiovizuale)</a:t>
            </a:r>
            <a:r>
              <a:rPr lang="ro-RO" sz="2400" dirty="0" smtClean="0">
                <a:solidFill>
                  <a:schemeClr val="tx1"/>
                </a:solidFill>
                <a:latin typeface="Sylfaen" pitchFamily="18" charset="0"/>
              </a:rPr>
              <a:t>. ISSN 1857-1050,</a:t>
            </a:r>
            <a:br>
              <a:rPr lang="ro-RO" sz="2400" dirty="0" smtClean="0">
                <a:solidFill>
                  <a:schemeClr val="tx1"/>
                </a:solidFill>
                <a:latin typeface="Sylfaen" pitchFamily="18" charset="0"/>
              </a:rPr>
            </a:br>
            <a:r>
              <a:rPr lang="ro-RO" sz="2400" dirty="0" smtClean="0">
                <a:solidFill>
                  <a:schemeClr val="tx1"/>
                </a:solidFill>
                <a:latin typeface="Sylfaen" pitchFamily="18" charset="0"/>
              </a:rPr>
              <a:t>R</a:t>
            </a:r>
            <a:r>
              <a:rPr lang="ro-RO" sz="2400" b="1" dirty="0" smtClean="0">
                <a:solidFill>
                  <a:schemeClr val="tx1"/>
                </a:solidFill>
                <a:latin typeface="Sylfaen" pitchFamily="18" charset="0"/>
              </a:rPr>
              <a:t>edactor-șef : </a:t>
            </a:r>
            <a:r>
              <a:rPr lang="ro-RO" sz="2400" dirty="0" smtClean="0">
                <a:solidFill>
                  <a:schemeClr val="tx1"/>
                </a:solidFill>
                <a:latin typeface="Sylfaen" pitchFamily="18" charset="0"/>
              </a:rPr>
              <a:t>dr. </a:t>
            </a:r>
            <a:r>
              <a:rPr lang="ro-RO" sz="2400" dirty="0" err="1" smtClean="0">
                <a:solidFill>
                  <a:schemeClr val="tx1"/>
                </a:solidFill>
                <a:latin typeface="Sylfaen" pitchFamily="18" charset="0"/>
              </a:rPr>
              <a:t>hab</a:t>
            </a:r>
            <a:r>
              <a:rPr lang="ro-RO" sz="2400" dirty="0" smtClean="0">
                <a:solidFill>
                  <a:schemeClr val="tx1"/>
                </a:solidFill>
                <a:latin typeface="Sylfaen" pitchFamily="18" charset="0"/>
              </a:rPr>
              <a:t>., m. cor. al. AȘM Mariana ŞLAPAC</a:t>
            </a:r>
            <a:br>
              <a:rPr lang="ro-RO" sz="2400" dirty="0" smtClean="0">
                <a:solidFill>
                  <a:schemeClr val="tx1"/>
                </a:solidFill>
                <a:latin typeface="Sylfaen" pitchFamily="18" charset="0"/>
              </a:rPr>
            </a:br>
            <a:r>
              <a:rPr lang="ro-RO" sz="2400" b="1" dirty="0" smtClean="0">
                <a:solidFill>
                  <a:schemeClr val="tx1"/>
                </a:solidFill>
                <a:latin typeface="Sylfaen" pitchFamily="18" charset="0"/>
              </a:rPr>
              <a:t>Redactor-șef</a:t>
            </a:r>
            <a:r>
              <a:rPr lang="ro-RO" sz="2400" dirty="0" smtClean="0">
                <a:solidFill>
                  <a:schemeClr val="tx1"/>
                </a:solidFill>
                <a:latin typeface="Sylfaen" pitchFamily="18" charset="0"/>
              </a:rPr>
              <a:t> </a:t>
            </a:r>
            <a:r>
              <a:rPr lang="ro-RO" sz="2400" b="1" dirty="0" smtClean="0">
                <a:solidFill>
                  <a:schemeClr val="tx1"/>
                </a:solidFill>
                <a:latin typeface="Sylfaen" pitchFamily="18" charset="0"/>
              </a:rPr>
              <a:t>:</a:t>
            </a:r>
            <a:r>
              <a:rPr lang="ro-RO" sz="2400" dirty="0" smtClean="0">
                <a:solidFill>
                  <a:schemeClr val="tx1"/>
                </a:solidFill>
                <a:latin typeface="Sylfaen" pitchFamily="18" charset="0"/>
              </a:rPr>
              <a:t> dr. </a:t>
            </a:r>
            <a:r>
              <a:rPr lang="ro-RO" sz="2400" dirty="0" err="1" smtClean="0">
                <a:solidFill>
                  <a:schemeClr val="tx1"/>
                </a:solidFill>
                <a:latin typeface="Sylfaen" pitchFamily="18" charset="0"/>
              </a:rPr>
              <a:t>hab</a:t>
            </a:r>
            <a:r>
              <a:rPr lang="ro-RO" sz="2400" dirty="0" smtClean="0">
                <a:solidFill>
                  <a:schemeClr val="tx1"/>
                </a:solidFill>
                <a:latin typeface="Sylfaen" pitchFamily="18" charset="0"/>
              </a:rPr>
              <a:t>. Ana-Maria PLĂMĂDEALĂ</a:t>
            </a:r>
            <a:endParaRPr lang="ru-RU" sz="1600" dirty="0">
              <a:solidFill>
                <a:schemeClr val="tx1"/>
              </a:solidFill>
              <a:latin typeface="Sylfaen" pitchFamily="18" charset="0"/>
            </a:endParaRPr>
          </a:p>
        </p:txBody>
      </p:sp>
      <p:pic>
        <p:nvPicPr>
          <p:cNvPr id="4" name="Picture 1" descr="C:\Users\Liliana\Desktop\rap. 2014, PP\Foto_Arte\Coperta_Vizuale_TIPAR_2014 (1).jpg"/>
          <p:cNvPicPr>
            <a:picLocks noChangeAspect="1" noChangeArrowheads="1"/>
          </p:cNvPicPr>
          <p:nvPr/>
        </p:nvPicPr>
        <p:blipFill>
          <a:blip r:embed="rId2" cstate="print"/>
          <a:srcRect/>
          <a:stretch>
            <a:fillRect/>
          </a:stretch>
        </p:blipFill>
        <p:spPr bwMode="auto">
          <a:xfrm>
            <a:off x="500033" y="1714488"/>
            <a:ext cx="2242059" cy="2786082"/>
          </a:xfrm>
          <a:prstGeom prst="rect">
            <a:avLst/>
          </a:prstGeom>
          <a:noFill/>
          <a:ln w="3175">
            <a:noFill/>
          </a:ln>
          <a:scene3d>
            <a:camera prst="orthographicFront"/>
            <a:lightRig rig="threePt" dir="t"/>
          </a:scene3d>
          <a:sp3d>
            <a:bevelT prst="angle"/>
          </a:sp3d>
        </p:spPr>
      </p:pic>
      <p:pic>
        <p:nvPicPr>
          <p:cNvPr id="5" name="Picture 1" descr="C:\Users\Liliana\Desktop\rap. 2014, PP\Foto_Arte\Coperta_AudioVizuale_TIPAR_2014 (1).jpg"/>
          <p:cNvPicPr>
            <a:picLocks noChangeAspect="1" noChangeArrowheads="1"/>
          </p:cNvPicPr>
          <p:nvPr/>
        </p:nvPicPr>
        <p:blipFill>
          <a:blip r:embed="rId3" cstate="print"/>
          <a:srcRect/>
          <a:stretch>
            <a:fillRect/>
          </a:stretch>
        </p:blipFill>
        <p:spPr bwMode="auto">
          <a:xfrm>
            <a:off x="1428728" y="3000372"/>
            <a:ext cx="2311924" cy="2857520"/>
          </a:xfrm>
          <a:prstGeom prst="rect">
            <a:avLst/>
          </a:prstGeom>
          <a:noFill/>
          <a:ln w="3175">
            <a:noFill/>
          </a:ln>
          <a:scene3d>
            <a:camera prst="orthographicFront"/>
            <a:lightRig rig="threePt" dir="t"/>
          </a:scene3d>
          <a:sp3d>
            <a:bevelT prst="angle"/>
          </a:sp3d>
        </p:spPr>
      </p:pic>
      <p:sp>
        <p:nvSpPr>
          <p:cNvPr id="6" name="Rectangle 3"/>
          <p:cNvSpPr txBox="1">
            <a:spLocks noChangeArrowheads="1"/>
          </p:cNvSpPr>
          <p:nvPr/>
        </p:nvSpPr>
        <p:spPr>
          <a:xfrm>
            <a:off x="500034" y="5929330"/>
            <a:ext cx="2571768" cy="785818"/>
          </a:xfrm>
          <a:prstGeom prst="rect">
            <a:avLst/>
          </a:prstGeom>
        </p:spPr>
        <p:txBody>
          <a:bodyPr>
            <a:normAutofit/>
          </a:bodyPr>
          <a:lstStyle/>
          <a:p>
            <a:pPr marL="0" marR="0" lvl="0" indent="-342900" algn="l" defTabSz="914400" rtl="0" eaLnBrk="1" fontAlgn="auto" latinLnBrk="0" hangingPunct="1">
              <a:lnSpc>
                <a:spcPct val="100000"/>
              </a:lnSpc>
              <a:spcBef>
                <a:spcPct val="0"/>
              </a:spcBef>
              <a:spcAft>
                <a:spcPts val="0"/>
              </a:spcAft>
              <a:buClrTx/>
              <a:buSzTx/>
              <a:buFontTx/>
              <a:buNone/>
              <a:tabLst/>
              <a:defRPr/>
            </a:pPr>
            <a:r>
              <a:rPr kumimoji="0" lang="ro-RO"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2014. </a:t>
            </a:r>
            <a:r>
              <a:rPr kumimoji="0" lang="ro-MO"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Vol. </a:t>
            </a:r>
            <a:r>
              <a:rPr kumimoji="0" lang="ro-MO" sz="20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XXIII</a:t>
            </a:r>
            <a:r>
              <a:rPr kumimoji="0" lang="ro-MO"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lang="ro-MO" sz="2000" dirty="0" smtClean="0">
                <a:latin typeface="Times New Roman" pitchFamily="18" charset="0"/>
                <a:cs typeface="Times New Roman" pitchFamily="18" charset="0"/>
              </a:rPr>
              <a:t>nr. 1,</a:t>
            </a:r>
          </a:p>
          <a:p>
            <a:pPr marL="0" marR="0" lvl="0" indent="-342900" algn="l" defTabSz="914400" rtl="0" eaLnBrk="1" fontAlgn="auto" latinLnBrk="0" hangingPunct="1">
              <a:lnSpc>
                <a:spcPct val="100000"/>
              </a:lnSpc>
              <a:spcBef>
                <a:spcPct val="0"/>
              </a:spcBef>
              <a:spcAft>
                <a:spcPts val="0"/>
              </a:spcAft>
              <a:buClrTx/>
              <a:buSzTx/>
              <a:buFontTx/>
              <a:buNone/>
              <a:tabLst/>
              <a:defRPr/>
            </a:pPr>
            <a:r>
              <a:rPr kumimoji="0" lang="ro-MO"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Vol. </a:t>
            </a:r>
            <a:r>
              <a:rPr kumimoji="0" lang="ro-MO" sz="20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XXIII</a:t>
            </a:r>
            <a:r>
              <a:rPr kumimoji="0" lang="ro-MO" sz="2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nr. 2. </a:t>
            </a:r>
            <a:endParaRPr kumimoji="0" lang="ru-RU" sz="20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p:txBody>
      </p:sp>
      <p:pic>
        <p:nvPicPr>
          <p:cNvPr id="7" name="Picture 3" descr="C:\Users\Liliana\Desktop\Raport_IPC_19 _ianuarie\ARTA5.jpg"/>
          <p:cNvPicPr>
            <a:picLocks noChangeAspect="1" noChangeArrowheads="1"/>
          </p:cNvPicPr>
          <p:nvPr/>
        </p:nvPicPr>
        <p:blipFill>
          <a:blip r:embed="rId4" cstate="print"/>
          <a:srcRect/>
          <a:stretch>
            <a:fillRect/>
          </a:stretch>
        </p:blipFill>
        <p:spPr bwMode="auto">
          <a:xfrm rot="20128411">
            <a:off x="4418250" y="2373996"/>
            <a:ext cx="1609262" cy="2286015"/>
          </a:xfrm>
          <a:prstGeom prst="rect">
            <a:avLst/>
          </a:prstGeom>
          <a:noFill/>
          <a:ln w="3175">
            <a:noFill/>
          </a:ln>
          <a:scene3d>
            <a:camera prst="orthographicFront"/>
            <a:lightRig rig="threePt" dir="t"/>
          </a:scene3d>
          <a:sp3d>
            <a:bevelT/>
          </a:sp3d>
        </p:spPr>
      </p:pic>
      <p:pic>
        <p:nvPicPr>
          <p:cNvPr id="11" name="Picture 2" descr="C:\Users\Liliana\Desktop\Raport_IPC_19 _ianuarie\ARTA1.jpg"/>
          <p:cNvPicPr>
            <a:picLocks noChangeAspect="1" noChangeArrowheads="1"/>
          </p:cNvPicPr>
          <p:nvPr/>
        </p:nvPicPr>
        <p:blipFill>
          <a:blip r:embed="rId5" cstate="print"/>
          <a:srcRect/>
          <a:stretch>
            <a:fillRect/>
          </a:stretch>
        </p:blipFill>
        <p:spPr bwMode="auto">
          <a:xfrm rot="21274966">
            <a:off x="5104947" y="2000887"/>
            <a:ext cx="1607837" cy="2286015"/>
          </a:xfrm>
          <a:prstGeom prst="rect">
            <a:avLst/>
          </a:prstGeom>
          <a:noFill/>
          <a:ln w="3175">
            <a:noFill/>
          </a:ln>
          <a:scene3d>
            <a:camera prst="orthographicFront"/>
            <a:lightRig rig="threePt" dir="t"/>
          </a:scene3d>
          <a:sp3d>
            <a:bevelT prst="angle"/>
          </a:sp3d>
        </p:spPr>
      </p:pic>
      <p:pic>
        <p:nvPicPr>
          <p:cNvPr id="13" name="Picture 1" descr="C:\Users\Liliana\Desktop\Raport_IPC_19 _ianuarie\ARTA 2.jpg"/>
          <p:cNvPicPr>
            <a:picLocks noChangeAspect="1" noChangeArrowheads="1"/>
          </p:cNvPicPr>
          <p:nvPr/>
        </p:nvPicPr>
        <p:blipFill>
          <a:blip r:embed="rId6" cstate="print"/>
          <a:srcRect/>
          <a:stretch>
            <a:fillRect/>
          </a:stretch>
        </p:blipFill>
        <p:spPr bwMode="auto">
          <a:xfrm rot="746041">
            <a:off x="6085662" y="2078780"/>
            <a:ext cx="1643073" cy="2294747"/>
          </a:xfrm>
          <a:prstGeom prst="rect">
            <a:avLst/>
          </a:prstGeom>
          <a:noFill/>
          <a:ln w="3175">
            <a:noFill/>
          </a:ln>
          <a:scene3d>
            <a:camera prst="orthographicFront"/>
            <a:lightRig rig="threePt" dir="t"/>
          </a:scene3d>
          <a:sp3d>
            <a:bevelT prst="angle"/>
          </a:sp3d>
        </p:spPr>
      </p:pic>
      <p:pic>
        <p:nvPicPr>
          <p:cNvPr id="14" name="Picture 2" descr="C:\Users\Liliana\Desktop\rap. 2014, PP\Foto_Arte\arta-viz_11_2013.jpg"/>
          <p:cNvPicPr>
            <a:picLocks noChangeAspect="1" noChangeArrowheads="1"/>
          </p:cNvPicPr>
          <p:nvPr/>
        </p:nvPicPr>
        <p:blipFill>
          <a:blip r:embed="rId7" cstate="print"/>
          <a:srcRect/>
          <a:stretch>
            <a:fillRect/>
          </a:stretch>
        </p:blipFill>
        <p:spPr bwMode="auto">
          <a:xfrm rot="1753458">
            <a:off x="7005105" y="2451524"/>
            <a:ext cx="1591899" cy="2286016"/>
          </a:xfrm>
          <a:prstGeom prst="rect">
            <a:avLst/>
          </a:prstGeom>
          <a:noFill/>
          <a:ln w="3175">
            <a:noFill/>
          </a:ln>
          <a:scene3d>
            <a:camera prst="orthographicFront"/>
            <a:lightRig rig="threePt" dir="t"/>
          </a:scene3d>
          <a:sp3d>
            <a:bevelT prst="angle"/>
          </a:sp3d>
        </p:spPr>
      </p:pic>
      <p:sp>
        <p:nvSpPr>
          <p:cNvPr id="10"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24</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descr="C:\Users\Liliana\Desktop\rap. 2014, PP\Foto_Arheologie\Coperta Reabtseva CURBE-1 - копия.JPG"/>
          <p:cNvPicPr>
            <a:picLocks noChangeAspect="1" noChangeArrowheads="1"/>
          </p:cNvPicPr>
          <p:nvPr/>
        </p:nvPicPr>
        <p:blipFill>
          <a:blip r:embed="rId2" cstate="print"/>
          <a:srcRect t="2001" r="4171" b="3966"/>
          <a:stretch>
            <a:fillRect/>
          </a:stretch>
        </p:blipFill>
        <p:spPr bwMode="auto">
          <a:xfrm>
            <a:off x="642909" y="928670"/>
            <a:ext cx="3649417" cy="3500462"/>
          </a:xfrm>
          <a:prstGeom prst="rect">
            <a:avLst/>
          </a:prstGeom>
          <a:noFill/>
          <a:scene3d>
            <a:camera prst="orthographicFront"/>
            <a:lightRig rig="threePt" dir="t"/>
          </a:scene3d>
          <a:sp3d>
            <a:bevelT prst="angle"/>
          </a:sp3d>
        </p:spPr>
      </p:pic>
      <p:sp>
        <p:nvSpPr>
          <p:cNvPr id="4" name="Заголовок 1"/>
          <p:cNvSpPr>
            <a:spLocks noGrp="1"/>
          </p:cNvSpPr>
          <p:nvPr>
            <p:ph type="title"/>
          </p:nvPr>
        </p:nvSpPr>
        <p:spPr>
          <a:xfrm>
            <a:off x="571472" y="5357826"/>
            <a:ext cx="3500462" cy="1143000"/>
          </a:xfrm>
        </p:spPr>
        <p:txBody>
          <a:bodyPr>
            <a:noAutofit/>
          </a:bodyPr>
          <a:lstStyle/>
          <a:p>
            <a:r>
              <a:rPr lang="ro-MO" sz="1800" dirty="0" smtClean="0">
                <a:solidFill>
                  <a:srgbClr val="002060"/>
                </a:solidFill>
                <a:latin typeface="Times New Roman" pitchFamily="18" charset="0"/>
                <a:cs typeface="Times New Roman" pitchFamily="18" charset="0"/>
              </a:rPr>
              <a:t>Svetlana </a:t>
            </a:r>
            <a:r>
              <a:rPr lang="ro-MO" sz="1800" dirty="0" err="1" smtClean="0">
                <a:solidFill>
                  <a:srgbClr val="002060"/>
                </a:solidFill>
                <a:latin typeface="Times New Roman" pitchFamily="18" charset="0"/>
                <a:cs typeface="Times New Roman" pitchFamily="18" charset="0"/>
              </a:rPr>
              <a:t>REABȚEVA</a:t>
            </a:r>
            <a:r>
              <a:rPr lang="ro-MO" sz="1800" dirty="0" smtClean="0">
                <a:solidFill>
                  <a:srgbClr val="002060"/>
                </a:solidFill>
                <a:latin typeface="Times New Roman" pitchFamily="18" charset="0"/>
                <a:cs typeface="Times New Roman" pitchFamily="18" charset="0"/>
              </a:rPr>
              <a:t>. </a:t>
            </a:r>
            <a:r>
              <a:rPr lang="ro-MO" sz="1800" b="1" i="1" dirty="0" smtClean="0">
                <a:solidFill>
                  <a:srgbClr val="002060"/>
                </a:solidFill>
                <a:latin typeface="Times New Roman" pitchFamily="18" charset="0"/>
                <a:cs typeface="Times New Roman" pitchFamily="18" charset="0"/>
              </a:rPr>
              <a:t>Piese de podoabă şi vestimentaţie din Moldova şi Ţara Românească în contextul relaţiilor cultural-istorice (secolele </a:t>
            </a:r>
            <a:r>
              <a:rPr lang="ro-MO" sz="1800" b="1" i="1" dirty="0" err="1" smtClean="0">
                <a:solidFill>
                  <a:srgbClr val="002060"/>
                </a:solidFill>
                <a:latin typeface="Times New Roman" pitchFamily="18" charset="0"/>
                <a:cs typeface="Times New Roman" pitchFamily="18" charset="0"/>
              </a:rPr>
              <a:t>XIV</a:t>
            </a:r>
            <a:r>
              <a:rPr lang="ro-RO" sz="1800" i="1" dirty="0" smtClean="0">
                <a:solidFill>
                  <a:srgbClr val="002060"/>
                </a:solidFill>
                <a:latin typeface="Times New Roman" pitchFamily="18" charset="0"/>
                <a:cs typeface="Times New Roman" pitchFamily="18" charset="0"/>
              </a:rPr>
              <a:t>–</a:t>
            </a:r>
            <a:r>
              <a:rPr lang="ro-MO" sz="1800" b="1" i="1" dirty="0" smtClean="0">
                <a:solidFill>
                  <a:srgbClr val="002060"/>
                </a:solidFill>
                <a:latin typeface="Times New Roman" pitchFamily="18" charset="0"/>
                <a:cs typeface="Times New Roman" pitchFamily="18" charset="0"/>
              </a:rPr>
              <a:t>XVII)</a:t>
            </a:r>
            <a:r>
              <a:rPr lang="ro-MO" sz="1800" b="1" dirty="0" smtClean="0">
                <a:solidFill>
                  <a:srgbClr val="002060"/>
                </a:solidFill>
                <a:latin typeface="Times New Roman" pitchFamily="18" charset="0"/>
                <a:cs typeface="Times New Roman" pitchFamily="18" charset="0"/>
              </a:rPr>
              <a:t>.  </a:t>
            </a:r>
            <a:r>
              <a:rPr lang="ro-MO" sz="1800" dirty="0" smtClean="0">
                <a:solidFill>
                  <a:srgbClr val="002060"/>
                </a:solidFill>
                <a:latin typeface="Times New Roman" pitchFamily="18" charset="0"/>
                <a:cs typeface="Times New Roman" pitchFamily="18" charset="0"/>
              </a:rPr>
              <a:t>Brăila</a:t>
            </a:r>
            <a:r>
              <a:rPr lang="ro-RO" sz="1800" dirty="0">
                <a:solidFill>
                  <a:srgbClr val="002060"/>
                </a:solidFill>
                <a:latin typeface="Times New Roman" pitchFamily="18" charset="0"/>
                <a:cs typeface="Times New Roman" pitchFamily="18" charset="0"/>
              </a:rPr>
              <a:t>:</a:t>
            </a:r>
            <a:r>
              <a:rPr lang="ro-RO" sz="1800" dirty="0" smtClean="0">
                <a:solidFill>
                  <a:srgbClr val="002060"/>
                </a:solidFill>
                <a:latin typeface="Times New Roman" pitchFamily="18" charset="0"/>
                <a:cs typeface="Times New Roman" pitchFamily="18" charset="0"/>
              </a:rPr>
              <a:t> Editura ISTROS, Muzeul Brăilei, 2014.</a:t>
            </a:r>
            <a:br>
              <a:rPr lang="ro-RO" sz="1800" dirty="0" smtClean="0">
                <a:solidFill>
                  <a:srgbClr val="002060"/>
                </a:solidFill>
                <a:latin typeface="Times New Roman" pitchFamily="18" charset="0"/>
                <a:cs typeface="Times New Roman" pitchFamily="18" charset="0"/>
              </a:rPr>
            </a:br>
            <a:r>
              <a:rPr lang="ro-RO" sz="1800" dirty="0" smtClean="0">
                <a:solidFill>
                  <a:srgbClr val="002060"/>
                </a:solidFill>
                <a:latin typeface="Times New Roman" pitchFamily="18" charset="0"/>
                <a:cs typeface="Times New Roman" pitchFamily="18" charset="0"/>
              </a:rPr>
              <a:t>375 p.</a:t>
            </a:r>
            <a:endParaRPr lang="ru-RU" sz="1800" dirty="0">
              <a:solidFill>
                <a:srgbClr val="002060"/>
              </a:solidFill>
              <a:latin typeface="Times New Roman" pitchFamily="18" charset="0"/>
              <a:cs typeface="Times New Roman" pitchFamily="18" charset="0"/>
            </a:endParaRPr>
          </a:p>
        </p:txBody>
      </p:sp>
      <p:pic>
        <p:nvPicPr>
          <p:cNvPr id="5" name="Picture 2" descr="Telnov"/>
          <p:cNvPicPr>
            <a:picLocks noChangeAspect="1" noChangeArrowheads="1"/>
          </p:cNvPicPr>
          <p:nvPr/>
        </p:nvPicPr>
        <p:blipFill>
          <a:blip r:embed="rId3" cstate="print"/>
          <a:srcRect/>
          <a:stretch>
            <a:fillRect/>
          </a:stretch>
        </p:blipFill>
        <p:spPr bwMode="auto">
          <a:xfrm>
            <a:off x="5214942" y="928670"/>
            <a:ext cx="2822099" cy="4071966"/>
          </a:xfrm>
          <a:prstGeom prst="rect">
            <a:avLst/>
          </a:prstGeom>
          <a:noFill/>
          <a:scene3d>
            <a:camera prst="orthographicFront"/>
            <a:lightRig rig="threePt" dir="t"/>
          </a:scene3d>
          <a:sp3d>
            <a:bevelT prst="angle"/>
          </a:sp3d>
        </p:spPr>
      </p:pic>
      <p:sp>
        <p:nvSpPr>
          <p:cNvPr id="6" name="Заголовок 1"/>
          <p:cNvSpPr txBox="1">
            <a:spLocks/>
          </p:cNvSpPr>
          <p:nvPr/>
        </p:nvSpPr>
        <p:spPr>
          <a:xfrm>
            <a:off x="5214942" y="5500702"/>
            <a:ext cx="3571900" cy="1000132"/>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КЕТРАРУ</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Н. А, </a:t>
            </a: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СИНИКА</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В. С., </a:t>
            </a: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РАЗУМОВ</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С</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Н, </a:t>
            </a: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ТЕЛЬНОВ</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Н</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П. </a:t>
            </a:r>
            <a:r>
              <a:rPr kumimoji="0" lang="ru-RU" b="1" i="1"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Дубоссарские</a:t>
            </a:r>
            <a:r>
              <a:rPr kumimoji="0" lang="ru-RU" b="1" i="1"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курганы</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b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br>
            <a:r>
              <a:rPr kumimoji="0" lang="ru-RU"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Тирасполь</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Tipografia centrală.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201</a:t>
            </a:r>
            <a:r>
              <a:rPr kumimoji="0" lang="ru-RU"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4</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2</a:t>
            </a:r>
            <a:r>
              <a:rPr kumimoji="0" lang="fr-FR"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38 </a:t>
            </a:r>
            <a:r>
              <a:rPr kumimoji="0" lang="ru-RU"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с</a:t>
            </a:r>
            <a:r>
              <a:rPr kumimoji="0" lang="fr-FR"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a:t>
            </a:r>
            <a:r>
              <a:rPr kumimoji="0" lang="ro-MO" b="0" i="1"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endParaRPr kumimoji="0" lang="ru-RU" b="0"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sp>
        <p:nvSpPr>
          <p:cNvPr id="7" name="Заголовок 1"/>
          <p:cNvSpPr txBox="1">
            <a:spLocks/>
          </p:cNvSpPr>
          <p:nvPr/>
        </p:nvSpPr>
        <p:spPr>
          <a:xfrm>
            <a:off x="428596" y="357166"/>
            <a:ext cx="8472518" cy="428628"/>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2400" b="1" i="0" u="none" strike="noStrike" kern="1200" cap="none" spc="0" normalizeH="0" baseline="0" noProof="0" dirty="0" smtClean="0">
                <a:ln>
                  <a:noFill/>
                </a:ln>
                <a:solidFill>
                  <a:srgbClr val="002060"/>
                </a:solidFill>
                <a:effectLst/>
                <a:uLnTx/>
                <a:uFillTx/>
                <a:latin typeface="Sylfaen" pitchFamily="18" charset="0"/>
                <a:ea typeface="+mj-ea"/>
                <a:cs typeface="+mj-cs"/>
              </a:rPr>
              <a:t>Publicații relevante ale cercetătorilor IPC, 2014</a:t>
            </a:r>
            <a:endParaRPr kumimoji="0" lang="ru-RU" sz="2400" b="0" i="0" u="none" strike="noStrike" kern="1200" cap="none" spc="0" normalizeH="0" baseline="0" noProof="0" dirty="0">
              <a:ln>
                <a:noFill/>
              </a:ln>
              <a:solidFill>
                <a:schemeClr val="tx1"/>
              </a:solidFill>
              <a:effectLst/>
              <a:uLnTx/>
              <a:uFillTx/>
              <a:latin typeface="Sylfaen" pitchFamily="18" charset="0"/>
              <a:ea typeface="+mj-ea"/>
              <a:cs typeface="+mj-cs"/>
            </a:endParaRPr>
          </a:p>
        </p:txBody>
      </p:sp>
      <p:sp>
        <p:nvSpPr>
          <p:cNvPr id="8"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25</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Kovceg_201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67108" y="571480"/>
            <a:ext cx="2862214" cy="3786214"/>
          </a:xfrm>
          <a:prstGeom prst="rect">
            <a:avLst/>
          </a:prstGeom>
          <a:noFill/>
          <a:ln>
            <a:noFill/>
          </a:ln>
          <a:scene3d>
            <a:camera prst="orthographicFront"/>
            <a:lightRig rig="threePt" dir="t"/>
          </a:scene3d>
          <a:sp3d>
            <a:bevelT prst="angle"/>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Заголовок 1"/>
          <p:cNvSpPr txBox="1">
            <a:spLocks/>
          </p:cNvSpPr>
          <p:nvPr/>
        </p:nvSpPr>
        <p:spPr>
          <a:xfrm>
            <a:off x="3286116" y="4500570"/>
            <a:ext cx="2714644" cy="1643098"/>
          </a:xfrm>
          <a:prstGeom prst="rect">
            <a:avLst/>
          </a:prstGeom>
        </p:spPr>
        <p:txBody>
          <a:bodyPr vert="horz" lIns="91440" tIns="45720" rIns="91440" bIns="45720" rtlCol="0" anchor="ctr">
            <a:noAutofit/>
          </a:bodyPr>
          <a:lstStyle/>
          <a:p>
            <a:pPr>
              <a:spcBef>
                <a:spcPct val="0"/>
              </a:spcBef>
            </a:pP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C</a:t>
            </a:r>
            <a:r>
              <a:rPr kumimoji="0" lang="ru-RU"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ветлана</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ro-M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ПРОКОП</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b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br>
            <a:r>
              <a:rPr lang="ru-RU" b="1" i="1" dirty="0" smtClean="0">
                <a:solidFill>
                  <a:srgbClr val="002060"/>
                </a:solidFill>
                <a:latin typeface="Times New Roman" pitchFamily="18" charset="0"/>
                <a:cs typeface="Times New Roman" pitchFamily="18" charset="0"/>
              </a:rPr>
              <a:t>Ковчег обетованный. Русская поэзия Молдовы начала </a:t>
            </a:r>
            <a:r>
              <a:rPr lang="ru-RU" b="1" i="1" dirty="0" err="1" smtClean="0">
                <a:solidFill>
                  <a:srgbClr val="002060"/>
                </a:solidFill>
                <a:latin typeface="Times New Roman" pitchFamily="18" charset="0"/>
                <a:cs typeface="Times New Roman" pitchFamily="18" charset="0"/>
              </a:rPr>
              <a:t>ХХ</a:t>
            </a:r>
            <a:r>
              <a:rPr lang="ro-RO" b="1" i="1" dirty="0" smtClean="0">
                <a:solidFill>
                  <a:srgbClr val="002060"/>
                </a:solidFill>
                <a:latin typeface="Times New Roman" pitchFamily="18" charset="0"/>
                <a:cs typeface="Times New Roman" pitchFamily="18" charset="0"/>
              </a:rPr>
              <a:t>I</a:t>
            </a:r>
            <a:r>
              <a:rPr lang="ru-RU" b="1" i="1" dirty="0" smtClean="0">
                <a:solidFill>
                  <a:srgbClr val="002060"/>
                </a:solidFill>
                <a:latin typeface="Times New Roman" pitchFamily="18" charset="0"/>
                <a:cs typeface="Times New Roman" pitchFamily="18" charset="0"/>
              </a:rPr>
              <a:t> века</a:t>
            </a:r>
            <a:r>
              <a:rPr lang="ru-RU" i="1" dirty="0" smtClean="0">
                <a:solidFill>
                  <a:srgbClr val="002060"/>
                </a:solidFill>
                <a:latin typeface="Times New Roman" pitchFamily="18" charset="0"/>
                <a:cs typeface="Times New Roman" pitchFamily="18" charset="0"/>
              </a:rPr>
              <a:t>.</a:t>
            </a:r>
            <a:r>
              <a:rPr lang="ru-RU" dirty="0" smtClean="0">
                <a:solidFill>
                  <a:srgbClr val="002060"/>
                </a:solidFill>
                <a:latin typeface="Times New Roman" pitchFamily="18" charset="0"/>
                <a:cs typeface="Times New Roman" pitchFamily="18" charset="0"/>
              </a:rPr>
              <a:t> </a:t>
            </a:r>
            <a:endParaRPr lang="ro-RO" dirty="0" smtClean="0">
              <a:solidFill>
                <a:srgbClr val="002060"/>
              </a:solidFill>
              <a:latin typeface="Times New Roman" pitchFamily="18" charset="0"/>
              <a:cs typeface="Times New Roman" pitchFamily="18" charset="0"/>
            </a:endParaRPr>
          </a:p>
          <a:p>
            <a:pPr>
              <a:spcBef>
                <a:spcPct val="0"/>
              </a:spcBef>
            </a:pPr>
            <a:r>
              <a:rPr lang="ru-RU" dirty="0" smtClean="0">
                <a:solidFill>
                  <a:srgbClr val="002060"/>
                </a:solidFill>
                <a:latin typeface="Times New Roman" pitchFamily="18" charset="0"/>
                <a:cs typeface="Times New Roman" pitchFamily="18" charset="0"/>
              </a:rPr>
              <a:t>Кишинев: 2014, 244 с.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MO"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ru-RU"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8" name="Picture 2" descr="OblojKA_20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6272" y="571481"/>
            <a:ext cx="2640451" cy="3714776"/>
          </a:xfrm>
          <a:prstGeom prst="rect">
            <a:avLst/>
          </a:prstGeom>
          <a:noFill/>
          <a:ln>
            <a:noFill/>
          </a:ln>
          <a:scene3d>
            <a:camera prst="orthographicFront"/>
            <a:lightRig rig="threePt" dir="t"/>
          </a:scene3d>
          <a:sp3d>
            <a:bevelT prst="angle"/>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Заголовок 1"/>
          <p:cNvSpPr txBox="1">
            <a:spLocks/>
          </p:cNvSpPr>
          <p:nvPr/>
        </p:nvSpPr>
        <p:spPr>
          <a:xfrm>
            <a:off x="6215074" y="4786322"/>
            <a:ext cx="2714644" cy="1643074"/>
          </a:xfrm>
          <a:prstGeom prst="rect">
            <a:avLst/>
          </a:prstGeom>
        </p:spPr>
        <p:txBody>
          <a:bodyPr vert="horz" lIns="91440" tIns="45720" rIns="91440" bIns="45720" rtlCol="0" anchor="ctr">
            <a:noAutofit/>
          </a:bodyPr>
          <a:lstStyle/>
          <a:p>
            <a:pPr>
              <a:spcBef>
                <a:spcPct val="0"/>
              </a:spcBef>
            </a:pPr>
            <a:r>
              <a:rPr lang="ro-MO" dirty="0" smtClean="0">
                <a:solidFill>
                  <a:srgbClr val="002060"/>
                </a:solidFill>
                <a:latin typeface="Times New Roman" pitchFamily="18" charset="0"/>
                <a:cs typeface="Times New Roman" pitchFamily="18" charset="0"/>
              </a:rPr>
              <a:t>K</a:t>
            </a:r>
            <a:r>
              <a:rPr lang="ru-RU" dirty="0" err="1" smtClean="0">
                <a:solidFill>
                  <a:srgbClr val="002060"/>
                </a:solidFill>
                <a:latin typeface="Times New Roman" pitchFamily="18" charset="0"/>
                <a:cs typeface="Times New Roman" pitchFamily="18" charset="0"/>
              </a:rPr>
              <a:t>онстантин</a:t>
            </a:r>
            <a:r>
              <a:rPr lang="ro-MO" dirty="0" smtClean="0">
                <a:solidFill>
                  <a:srgbClr val="002060"/>
                </a:solidFill>
                <a:latin typeface="Times New Roman" pitchFamily="18" charset="0"/>
                <a:cs typeface="Times New Roman" pitchFamily="18" charset="0"/>
              </a:rPr>
              <a:t> </a:t>
            </a:r>
            <a:r>
              <a:rPr lang="ro-MO" dirty="0" err="1" smtClean="0">
                <a:solidFill>
                  <a:srgbClr val="002060"/>
                </a:solidFill>
                <a:latin typeface="Times New Roman" pitchFamily="18" charset="0"/>
                <a:cs typeface="Times New Roman" pitchFamily="18" charset="0"/>
              </a:rPr>
              <a:t>ШИШКАН</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b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br>
            <a:r>
              <a:rPr lang="ru-RU" i="1" dirty="0" smtClean="0">
                <a:solidFill>
                  <a:srgbClr val="002060"/>
                </a:solidFill>
                <a:latin typeface="Times New Roman" pitchFamily="18" charset="0"/>
                <a:cs typeface="Times New Roman" pitchFamily="18" charset="0"/>
              </a:rPr>
              <a:t> </a:t>
            </a:r>
            <a:r>
              <a:rPr lang="ru-RU" b="1" i="1" dirty="0" smtClean="0">
                <a:solidFill>
                  <a:srgbClr val="002060"/>
                </a:solidFill>
                <a:latin typeface="Times New Roman" pitchFamily="18" charset="0"/>
                <a:cs typeface="Times New Roman" pitchFamily="18" charset="0"/>
              </a:rPr>
              <a:t>Восхождение к истории и хождения в современность:  Русская проза Молдовы начала </a:t>
            </a:r>
            <a:r>
              <a:rPr lang="ru-RU" b="1" i="1" dirty="0" err="1" smtClean="0">
                <a:solidFill>
                  <a:srgbClr val="002060"/>
                </a:solidFill>
                <a:latin typeface="Times New Roman" pitchFamily="18" charset="0"/>
                <a:cs typeface="Times New Roman" pitchFamily="18" charset="0"/>
              </a:rPr>
              <a:t>XXI</a:t>
            </a:r>
            <a:r>
              <a:rPr lang="ru-RU" b="1" i="1" dirty="0" smtClean="0">
                <a:solidFill>
                  <a:srgbClr val="002060"/>
                </a:solidFill>
                <a:latin typeface="Times New Roman" pitchFamily="18" charset="0"/>
                <a:cs typeface="Times New Roman" pitchFamily="18" charset="0"/>
              </a:rPr>
              <a:t> века</a:t>
            </a:r>
            <a:r>
              <a:rPr lang="ru-RU" i="1" dirty="0" smtClean="0">
                <a:solidFill>
                  <a:srgbClr val="002060"/>
                </a:solidFill>
                <a:latin typeface="Times New Roman" pitchFamily="18" charset="0"/>
                <a:cs typeface="Times New Roman" pitchFamily="18" charset="0"/>
              </a:rPr>
              <a:t>.</a:t>
            </a:r>
            <a:r>
              <a:rPr lang="ru-RU" dirty="0" smtClean="0">
                <a:solidFill>
                  <a:srgbClr val="002060"/>
                </a:solidFill>
                <a:latin typeface="Times New Roman" pitchFamily="18" charset="0"/>
                <a:cs typeface="Times New Roman" pitchFamily="18" charset="0"/>
              </a:rPr>
              <a:t> </a:t>
            </a:r>
            <a:endParaRPr lang="ro-RO" dirty="0" smtClean="0">
              <a:solidFill>
                <a:srgbClr val="002060"/>
              </a:solidFill>
              <a:latin typeface="Times New Roman" pitchFamily="18" charset="0"/>
              <a:cs typeface="Times New Roman" pitchFamily="18" charset="0"/>
            </a:endParaRPr>
          </a:p>
          <a:p>
            <a:pPr>
              <a:spcBef>
                <a:spcPct val="0"/>
              </a:spcBef>
            </a:pPr>
            <a:r>
              <a:rPr lang="ru-RU" dirty="0" smtClean="0">
                <a:solidFill>
                  <a:srgbClr val="002060"/>
                </a:solidFill>
                <a:latin typeface="Times New Roman" pitchFamily="18" charset="0"/>
                <a:cs typeface="Times New Roman" pitchFamily="18" charset="0"/>
              </a:rPr>
              <a:t>Кишинев: 2014,  282 с. </a:t>
            </a:r>
          </a:p>
          <a:p>
            <a:pPr marL="0" marR="0" lvl="0" indent="0" algn="ctr" defTabSz="914400" rtl="0" eaLnBrk="1" fontAlgn="auto" latinLnBrk="0" hangingPunct="1">
              <a:spcBef>
                <a:spcPct val="0"/>
              </a:spcBef>
              <a:spcAft>
                <a:spcPts val="0"/>
              </a:spcAft>
              <a:buClrTx/>
              <a:buSzTx/>
              <a:buFontTx/>
              <a:buNone/>
              <a:tabLst/>
              <a:defRPr/>
            </a:pPr>
            <a:r>
              <a:rPr kumimoji="0" lang="ro-MO"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kumimoji="0" lang="ru-RU"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3074" name="Picture 2" descr="C:\Users\Liliana\Desktop\Raport_IPC_19 _ianuarie\Обложка PROCOP.jpg"/>
          <p:cNvPicPr>
            <a:picLocks noChangeAspect="1" noChangeArrowheads="1"/>
          </p:cNvPicPr>
          <p:nvPr/>
        </p:nvPicPr>
        <p:blipFill>
          <a:blip r:embed="rId4" cstate="print"/>
          <a:srcRect/>
          <a:stretch>
            <a:fillRect/>
          </a:stretch>
        </p:blipFill>
        <p:spPr bwMode="auto">
          <a:xfrm>
            <a:off x="214314" y="561990"/>
            <a:ext cx="2714612" cy="3811327"/>
          </a:xfrm>
          <a:prstGeom prst="rect">
            <a:avLst/>
          </a:prstGeom>
          <a:noFill/>
          <a:scene3d>
            <a:camera prst="orthographicFront"/>
            <a:lightRig rig="threePt" dir="t"/>
          </a:scene3d>
          <a:sp3d>
            <a:bevelT prst="angle"/>
          </a:sp3d>
        </p:spPr>
      </p:pic>
      <p:sp>
        <p:nvSpPr>
          <p:cNvPr id="10" name="Заголовок 1"/>
          <p:cNvSpPr>
            <a:spLocks noGrp="1"/>
          </p:cNvSpPr>
          <p:nvPr>
            <p:ph type="title"/>
          </p:nvPr>
        </p:nvSpPr>
        <p:spPr>
          <a:xfrm>
            <a:off x="214282" y="4786322"/>
            <a:ext cx="3000396" cy="1643074"/>
          </a:xfrm>
        </p:spPr>
        <p:txBody>
          <a:bodyPr>
            <a:noAutofit/>
          </a:bodyPr>
          <a:lstStyle/>
          <a:p>
            <a:pPr algn="l"/>
            <a:r>
              <a:rPr lang="ro-MO" sz="1800" dirty="0" smtClean="0">
                <a:solidFill>
                  <a:srgbClr val="002060"/>
                </a:solidFill>
                <a:latin typeface="Times New Roman" pitchFamily="18" charset="0"/>
                <a:cs typeface="Times New Roman" pitchFamily="18" charset="0"/>
              </a:rPr>
              <a:t>C</a:t>
            </a:r>
            <a:r>
              <a:rPr lang="ru-RU" sz="1800" dirty="0" err="1" smtClean="0">
                <a:solidFill>
                  <a:srgbClr val="002060"/>
                </a:solidFill>
                <a:latin typeface="Times New Roman" pitchFamily="18" charset="0"/>
                <a:cs typeface="Times New Roman" pitchFamily="18" charset="0"/>
              </a:rPr>
              <a:t>ветлана</a:t>
            </a:r>
            <a:r>
              <a:rPr lang="ro-MO" sz="1800" dirty="0" smtClean="0">
                <a:solidFill>
                  <a:srgbClr val="002060"/>
                </a:solidFill>
                <a:latin typeface="Times New Roman" pitchFamily="18" charset="0"/>
                <a:cs typeface="Times New Roman" pitchFamily="18" charset="0"/>
              </a:rPr>
              <a:t> </a:t>
            </a:r>
            <a:r>
              <a:rPr lang="ro-MO" sz="1800" dirty="0" err="1" smtClean="0">
                <a:solidFill>
                  <a:srgbClr val="002060"/>
                </a:solidFill>
                <a:latin typeface="Times New Roman" pitchFamily="18" charset="0"/>
                <a:cs typeface="Times New Roman" pitchFamily="18" charset="0"/>
              </a:rPr>
              <a:t>ПРОКОП</a:t>
            </a:r>
            <a:r>
              <a:rPr lang="ro-MO" sz="1800" dirty="0" smtClean="0">
                <a:solidFill>
                  <a:srgbClr val="002060"/>
                </a:solidFill>
                <a:latin typeface="Times New Roman" pitchFamily="18" charset="0"/>
                <a:cs typeface="Times New Roman" pitchFamily="18" charset="0"/>
              </a:rPr>
              <a:t>. </a:t>
            </a:r>
            <a:br>
              <a:rPr lang="ro-MO" sz="1800" dirty="0" smtClean="0">
                <a:solidFill>
                  <a:srgbClr val="002060"/>
                </a:solidFill>
                <a:latin typeface="Times New Roman" pitchFamily="18" charset="0"/>
                <a:cs typeface="Times New Roman" pitchFamily="18" charset="0"/>
              </a:rPr>
            </a:br>
            <a:r>
              <a:rPr lang="ro-MO" sz="1800" b="1" i="1" dirty="0" err="1" smtClean="0">
                <a:solidFill>
                  <a:srgbClr val="002060"/>
                </a:solidFill>
                <a:latin typeface="Times New Roman" pitchFamily="18" charset="0"/>
                <a:cs typeface="Times New Roman" pitchFamily="18" charset="0"/>
              </a:rPr>
              <a:t>Особенности</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русской</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составляющей</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литературного</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процесса</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Молдовы</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второй</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половины</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ХХ</a:t>
            </a:r>
            <a:r>
              <a:rPr lang="ro-MO" sz="1800" b="1" i="1" dirty="0" smtClean="0">
                <a:solidFill>
                  <a:srgbClr val="002060"/>
                </a:solidFill>
                <a:latin typeface="Times New Roman" pitchFamily="18" charset="0"/>
                <a:cs typeface="Times New Roman" pitchFamily="18" charset="0"/>
              </a:rPr>
              <a:t> </a:t>
            </a:r>
            <a:r>
              <a:rPr lang="ro-MO" sz="1800" b="1" i="1" dirty="0" err="1" smtClean="0">
                <a:solidFill>
                  <a:srgbClr val="002060"/>
                </a:solidFill>
                <a:latin typeface="Times New Roman" pitchFamily="18" charset="0"/>
                <a:cs typeface="Times New Roman" pitchFamily="18" charset="0"/>
              </a:rPr>
              <a:t>века</a:t>
            </a:r>
            <a:r>
              <a:rPr lang="ro-MO" sz="1800" dirty="0" smtClean="0">
                <a:solidFill>
                  <a:srgbClr val="002060"/>
                </a:solidFill>
                <a:latin typeface="Times New Roman" pitchFamily="18" charset="0"/>
                <a:cs typeface="Times New Roman" pitchFamily="18" charset="0"/>
              </a:rPr>
              <a:t>. </a:t>
            </a:r>
            <a:br>
              <a:rPr lang="ro-MO" sz="1800" dirty="0" smtClean="0">
                <a:solidFill>
                  <a:srgbClr val="002060"/>
                </a:solidFill>
                <a:latin typeface="Times New Roman" pitchFamily="18" charset="0"/>
                <a:cs typeface="Times New Roman" pitchFamily="18" charset="0"/>
              </a:rPr>
            </a:br>
            <a:r>
              <a:rPr lang="ro-MO" sz="1800" dirty="0" err="1" smtClean="0">
                <a:solidFill>
                  <a:srgbClr val="002060"/>
                </a:solidFill>
                <a:latin typeface="Times New Roman" pitchFamily="18" charset="0"/>
                <a:cs typeface="Times New Roman" pitchFamily="18" charset="0"/>
              </a:rPr>
              <a:t>Кишинев</a:t>
            </a:r>
            <a:r>
              <a:rPr lang="ro-MO" sz="1800" dirty="0" smtClean="0">
                <a:solidFill>
                  <a:srgbClr val="002060"/>
                </a:solidFill>
                <a:latin typeface="Times New Roman" pitchFamily="18" charset="0"/>
                <a:cs typeface="Times New Roman" pitchFamily="18" charset="0"/>
              </a:rPr>
              <a:t>: </a:t>
            </a:r>
            <a:r>
              <a:rPr lang="ru-RU" sz="1800" dirty="0" smtClean="0">
                <a:solidFill>
                  <a:srgbClr val="002060"/>
                </a:solidFill>
                <a:latin typeface="Times New Roman" pitchFamily="18" charset="0"/>
                <a:cs typeface="Times New Roman" pitchFamily="18" charset="0"/>
              </a:rPr>
              <a:t>2014, </a:t>
            </a:r>
            <a:r>
              <a:rPr lang="ro-MO" sz="1800" dirty="0" smtClean="0">
                <a:solidFill>
                  <a:srgbClr val="002060"/>
                </a:solidFill>
                <a:latin typeface="Times New Roman" pitchFamily="18" charset="0"/>
                <a:cs typeface="Times New Roman" pitchFamily="18" charset="0"/>
              </a:rPr>
              <a:t>208 с. </a:t>
            </a:r>
            <a:endParaRPr lang="ru-RU" sz="1800" dirty="0">
              <a:solidFill>
                <a:srgbClr val="002060"/>
              </a:solidFill>
              <a:latin typeface="Times New Roman" pitchFamily="18" charset="0"/>
              <a:cs typeface="Times New Roman" pitchFamily="18" charset="0"/>
            </a:endParaRPr>
          </a:p>
        </p:txBody>
      </p:sp>
      <p:sp>
        <p:nvSpPr>
          <p:cNvPr id="11" name="Rectangle 1"/>
          <p:cNvSpPr>
            <a:spLocks noChangeArrowheads="1"/>
          </p:cNvSpPr>
          <p:nvPr/>
        </p:nvSpPr>
        <p:spPr bwMode="auto">
          <a:xfrm>
            <a:off x="8215338" y="6478809"/>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6</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spravile lui Guguta"/>
          <p:cNvPicPr>
            <a:picLocks noChangeAspect="1" noChangeArrowheads="1"/>
          </p:cNvPicPr>
          <p:nvPr/>
        </p:nvPicPr>
        <p:blipFill>
          <a:blip r:embed="rId2" cstate="print"/>
          <a:srcRect r="2565" b="1786"/>
          <a:stretch>
            <a:fillRect/>
          </a:stretch>
        </p:blipFill>
        <p:spPr bwMode="auto">
          <a:xfrm>
            <a:off x="714348" y="714356"/>
            <a:ext cx="2643206" cy="3929090"/>
          </a:xfrm>
          <a:prstGeom prst="rect">
            <a:avLst/>
          </a:prstGeom>
          <a:noFill/>
          <a:ln w="9525">
            <a:noFill/>
            <a:miter lim="800000"/>
            <a:headEnd/>
            <a:tailEnd/>
          </a:ln>
          <a:scene3d>
            <a:camera prst="orthographicFront"/>
            <a:lightRig rig="threePt" dir="t"/>
          </a:scene3d>
          <a:sp3d>
            <a:bevelT prst="angle"/>
          </a:sp3d>
        </p:spPr>
      </p:pic>
      <p:sp>
        <p:nvSpPr>
          <p:cNvPr id="4" name="Прямоугольник 3"/>
          <p:cNvSpPr/>
          <p:nvPr/>
        </p:nvSpPr>
        <p:spPr>
          <a:xfrm>
            <a:off x="428596" y="4800439"/>
            <a:ext cx="3357586" cy="1200329"/>
          </a:xfrm>
          <a:prstGeom prst="rect">
            <a:avLst/>
          </a:prstGeom>
        </p:spPr>
        <p:txBody>
          <a:bodyPr wrap="square">
            <a:spAutoFit/>
          </a:bodyPr>
          <a:lstStyle/>
          <a:p>
            <a:r>
              <a:rPr lang="ro-RO" dirty="0" smtClean="0">
                <a:solidFill>
                  <a:srgbClr val="002060"/>
                </a:solidFill>
                <a:latin typeface="Times New Roman" pitchFamily="18" charset="0"/>
                <a:cs typeface="Times New Roman" pitchFamily="18" charset="0"/>
              </a:rPr>
              <a:t>Violeta Tipa. </a:t>
            </a:r>
          </a:p>
          <a:p>
            <a:r>
              <a:rPr lang="ro-RO" b="1" i="1" dirty="0" smtClean="0">
                <a:solidFill>
                  <a:srgbClr val="002060"/>
                </a:solidFill>
                <a:latin typeface="Times New Roman" pitchFamily="18" charset="0"/>
                <a:cs typeface="Times New Roman" pitchFamily="18" charset="0"/>
              </a:rPr>
              <a:t>Isprăvile lui </a:t>
            </a:r>
            <a:r>
              <a:rPr lang="ro-RO" b="1" i="1" dirty="0" err="1" smtClean="0">
                <a:solidFill>
                  <a:srgbClr val="002060"/>
                </a:solidFill>
                <a:latin typeface="Times New Roman" pitchFamily="18" charset="0"/>
                <a:cs typeface="Times New Roman" pitchFamily="18" charset="0"/>
              </a:rPr>
              <a:t>Guguţă</a:t>
            </a:r>
            <a:r>
              <a:rPr lang="ro-RO" b="1" i="1" dirty="0" smtClean="0">
                <a:solidFill>
                  <a:srgbClr val="002060"/>
                </a:solidFill>
                <a:latin typeface="Times New Roman" pitchFamily="18" charset="0"/>
                <a:cs typeface="Times New Roman" pitchFamily="18" charset="0"/>
              </a:rPr>
              <a:t> în dimensiune cinematografică. </a:t>
            </a:r>
            <a:r>
              <a:rPr lang="ro-RO" dirty="0" err="1" smtClean="0">
                <a:solidFill>
                  <a:srgbClr val="002060"/>
                </a:solidFill>
                <a:latin typeface="Times New Roman" pitchFamily="18" charset="0"/>
                <a:cs typeface="Times New Roman" pitchFamily="18" charset="0"/>
              </a:rPr>
              <a:t>Ch</a:t>
            </a:r>
            <a:r>
              <a:rPr lang="ro-RO" dirty="0" smtClean="0">
                <a:solidFill>
                  <a:srgbClr val="002060"/>
                </a:solidFill>
                <a:latin typeface="Times New Roman" pitchFamily="18" charset="0"/>
                <a:cs typeface="Times New Roman" pitchFamily="18" charset="0"/>
              </a:rPr>
              <a:t>.: Epigraf, 2014, 104 p. </a:t>
            </a:r>
            <a:endParaRPr lang="ru-RU" dirty="0">
              <a:solidFill>
                <a:srgbClr val="002060"/>
              </a:solidFill>
              <a:latin typeface="Times New Roman" pitchFamily="18" charset="0"/>
              <a:cs typeface="Times New Roman" pitchFamily="18" charset="0"/>
            </a:endParaRPr>
          </a:p>
        </p:txBody>
      </p:sp>
      <p:pic>
        <p:nvPicPr>
          <p:cNvPr id="5" name="Picture 2" descr="E:\МОИ ДОКУМЕНТЫ II\RAPORT 2014\RAPORT FINAL\PENTRU POWER POINT\REVISTA\coperta Chiselita_.jpg"/>
          <p:cNvPicPr>
            <a:picLocks noChangeAspect="1" noChangeArrowheads="1"/>
          </p:cNvPicPr>
          <p:nvPr/>
        </p:nvPicPr>
        <p:blipFill>
          <a:blip r:embed="rId3" cstate="print"/>
          <a:srcRect t="-1852"/>
          <a:stretch>
            <a:fillRect/>
          </a:stretch>
        </p:blipFill>
        <p:spPr bwMode="auto">
          <a:xfrm>
            <a:off x="5214942" y="714356"/>
            <a:ext cx="2864014" cy="3929090"/>
          </a:xfrm>
          <a:prstGeom prst="rect">
            <a:avLst/>
          </a:prstGeom>
          <a:noFill/>
          <a:ln w="31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angle"/>
          </a:sp3d>
        </p:spPr>
      </p:pic>
      <p:sp>
        <p:nvSpPr>
          <p:cNvPr id="6" name="Прямоугольник 5"/>
          <p:cNvSpPr/>
          <p:nvPr/>
        </p:nvSpPr>
        <p:spPr>
          <a:xfrm>
            <a:off x="4357686" y="4746508"/>
            <a:ext cx="4572000" cy="1754326"/>
          </a:xfrm>
          <a:prstGeom prst="rect">
            <a:avLst/>
          </a:prstGeom>
        </p:spPr>
        <p:txBody>
          <a:bodyPr>
            <a:spAutoFit/>
          </a:bodyPr>
          <a:lstStyle/>
          <a:p>
            <a:r>
              <a:rPr lang="ro-RO" spc="50" dirty="0" smtClean="0">
                <a:ln w="11430"/>
                <a:solidFill>
                  <a:srgbClr val="002060"/>
                </a:solidFill>
                <a:latin typeface="Times New Roman" pitchFamily="18" charset="0"/>
                <a:cs typeface="Times New Roman" pitchFamily="18" charset="0"/>
              </a:rPr>
              <a:t>Vasile </a:t>
            </a:r>
            <a:r>
              <a:rPr lang="vi-VN" spc="50" dirty="0" smtClean="0">
                <a:ln w="11430"/>
                <a:solidFill>
                  <a:srgbClr val="002060"/>
                </a:solidFill>
                <a:latin typeface="Times New Roman" pitchFamily="18" charset="0"/>
                <a:cs typeface="Times New Roman" pitchFamily="18" charset="0"/>
              </a:rPr>
              <a:t>Chiseliţă. </a:t>
            </a:r>
            <a:r>
              <a:rPr lang="vi-VN" b="1" i="1" spc="50" dirty="0" smtClean="0">
                <a:ln w="11430"/>
                <a:solidFill>
                  <a:srgbClr val="002060"/>
                </a:solidFill>
                <a:latin typeface="Times New Roman" pitchFamily="18" charset="0"/>
                <a:cs typeface="Times New Roman" pitchFamily="18" charset="0"/>
              </a:rPr>
              <a:t>Genurile muzicii populare instrumentale de dans din Moldova/</a:t>
            </a:r>
            <a:r>
              <a:rPr lang="ro-RO" b="1" i="1" spc="50" dirty="0" smtClean="0">
                <a:ln w="11430"/>
                <a:solidFill>
                  <a:srgbClr val="002060"/>
                </a:solidFill>
                <a:latin typeface="Times New Roman" pitchFamily="18" charset="0"/>
                <a:cs typeface="Times New Roman" pitchFamily="18" charset="0"/>
              </a:rPr>
              <a:t> </a:t>
            </a:r>
            <a:r>
              <a:rPr lang="vi-VN" b="1" i="1" spc="50" dirty="0" smtClean="0">
                <a:ln w="11430"/>
                <a:solidFill>
                  <a:srgbClr val="002060"/>
                </a:solidFill>
                <a:latin typeface="Times New Roman" pitchFamily="18" charset="0"/>
                <a:cs typeface="Times New Roman" pitchFamily="18" charset="0"/>
              </a:rPr>
              <a:t>Basarabia şi Nordul Bucovinei. </a:t>
            </a:r>
            <a:r>
              <a:rPr lang="en-US" b="1" i="1" spc="50" dirty="0" smtClean="0">
                <a:ln w="11430"/>
                <a:solidFill>
                  <a:srgbClr val="002060"/>
                </a:solidFill>
                <a:latin typeface="Times New Roman" pitchFamily="18" charset="0"/>
                <a:cs typeface="Times New Roman" pitchFamily="18" charset="0"/>
              </a:rPr>
              <a:t>I</a:t>
            </a:r>
            <a:r>
              <a:rPr lang="vi-VN" b="1" i="1" spc="50" dirty="0" smtClean="0">
                <a:ln w="11430"/>
                <a:solidFill>
                  <a:srgbClr val="002060"/>
                </a:solidFill>
                <a:latin typeface="Times New Roman" pitchFamily="18" charset="0"/>
                <a:cs typeface="Times New Roman" pitchFamily="18" charset="0"/>
              </a:rPr>
              <a:t>novaţie şi dialog european în epoca modernă</a:t>
            </a:r>
            <a:r>
              <a:rPr lang="en-US" spc="50" dirty="0" smtClean="0">
                <a:ln w="11430"/>
                <a:solidFill>
                  <a:srgbClr val="002060"/>
                </a:solidFill>
                <a:latin typeface="Times New Roman" pitchFamily="18" charset="0"/>
                <a:cs typeface="Times New Roman" pitchFamily="18" charset="0"/>
              </a:rPr>
              <a:t>.</a:t>
            </a:r>
            <a:r>
              <a:rPr lang="ro-RO" spc="50" dirty="0" smtClean="0">
                <a:ln w="11430"/>
                <a:solidFill>
                  <a:srgbClr val="002060"/>
                </a:solidFill>
                <a:latin typeface="Times New Roman" pitchFamily="18" charset="0"/>
                <a:cs typeface="Times New Roman" pitchFamily="18" charset="0"/>
              </a:rPr>
              <a:t> </a:t>
            </a:r>
          </a:p>
          <a:p>
            <a:r>
              <a:rPr lang="ro-RO" spc="50" dirty="0" err="1" smtClean="0">
                <a:ln w="11430"/>
                <a:solidFill>
                  <a:srgbClr val="002060"/>
                </a:solidFill>
                <a:latin typeface="Times New Roman" pitchFamily="18" charset="0"/>
                <a:cs typeface="Times New Roman" pitchFamily="18" charset="0"/>
              </a:rPr>
              <a:t>Ch</a:t>
            </a:r>
            <a:r>
              <a:rPr lang="ro-RO" spc="50" dirty="0" smtClean="0">
                <a:ln w="11430"/>
                <a:solidFill>
                  <a:srgbClr val="002060"/>
                </a:solidFill>
                <a:latin typeface="Times New Roman" pitchFamily="18" charset="0"/>
                <a:cs typeface="Times New Roman" pitchFamily="18" charset="0"/>
              </a:rPr>
              <a:t>.: 2014. In: Revista de Etnologie și Culturologie. Vol. </a:t>
            </a:r>
            <a:r>
              <a:rPr lang="ro-RO" spc="50" dirty="0" err="1" smtClean="0">
                <a:ln w="11430"/>
                <a:solidFill>
                  <a:srgbClr val="002060"/>
                </a:solidFill>
                <a:latin typeface="Times New Roman" pitchFamily="18" charset="0"/>
                <a:cs typeface="Times New Roman" pitchFamily="18" charset="0"/>
              </a:rPr>
              <a:t>XVI</a:t>
            </a:r>
            <a:r>
              <a:rPr lang="ro-RO" spc="50" dirty="0" smtClean="0">
                <a:ln w="11430"/>
                <a:solidFill>
                  <a:srgbClr val="002060"/>
                </a:solidFill>
                <a:latin typeface="Times New Roman" pitchFamily="18" charset="0"/>
                <a:cs typeface="Times New Roman" pitchFamily="18" charset="0"/>
              </a:rPr>
              <a:t>, p. 141-197.</a:t>
            </a:r>
            <a:endParaRPr lang="ru-RU" dirty="0">
              <a:solidFill>
                <a:srgbClr val="002060"/>
              </a:solidFill>
              <a:latin typeface="Times New Roman" pitchFamily="18" charset="0"/>
              <a:cs typeface="Times New Roman" pitchFamily="18" charset="0"/>
            </a:endParaRPr>
          </a:p>
        </p:txBody>
      </p:sp>
      <p:sp>
        <p:nvSpPr>
          <p:cNvPr id="7"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27</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E:\МОИ ДОКУМЕНТЫ II\RAPORT 2014\POWER POINT\PENTRU POWER POINT\Рисунок2.jpg"/>
          <p:cNvPicPr>
            <a:picLocks noChangeAspect="1" noChangeArrowheads="1"/>
          </p:cNvPicPr>
          <p:nvPr/>
        </p:nvPicPr>
        <p:blipFill>
          <a:blip r:embed="rId2" cstate="print"/>
          <a:srcRect/>
          <a:stretch>
            <a:fillRect/>
          </a:stretch>
        </p:blipFill>
        <p:spPr bwMode="auto">
          <a:xfrm>
            <a:off x="500034" y="603259"/>
            <a:ext cx="3340100" cy="4111625"/>
          </a:xfrm>
          <a:prstGeom prst="rect">
            <a:avLst/>
          </a:prstGeom>
          <a:noFill/>
          <a:scene3d>
            <a:camera prst="orthographicFront"/>
            <a:lightRig rig="threePt" dir="t"/>
          </a:scene3d>
          <a:sp3d>
            <a:bevelT prst="angle"/>
          </a:sp3d>
        </p:spPr>
      </p:pic>
      <p:sp>
        <p:nvSpPr>
          <p:cNvPr id="6" name="Заголовок 1"/>
          <p:cNvSpPr txBox="1">
            <a:spLocks/>
          </p:cNvSpPr>
          <p:nvPr/>
        </p:nvSpPr>
        <p:spPr>
          <a:xfrm>
            <a:off x="428596" y="5143512"/>
            <a:ext cx="3500462" cy="142876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o-RO"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Romii/Ţiganii din Republica Moldova: comunitate </a:t>
            </a:r>
            <a:r>
              <a:rPr kumimoji="0" lang="ro-RO" b="1"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etnosocială</a:t>
            </a:r>
            <a:r>
              <a:rPr kumimoji="0" lang="ro-RO"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multiculturală, </a:t>
            </a:r>
          </a:p>
          <a:p>
            <a:pPr marL="0" marR="0" lvl="0" indent="0" defTabSz="914400" rtl="0" eaLnBrk="1" fontAlgn="auto" latinLnBrk="0" hangingPunct="1">
              <a:lnSpc>
                <a:spcPct val="100000"/>
              </a:lnSpc>
              <a:spcBef>
                <a:spcPct val="0"/>
              </a:spcBef>
              <a:spcAft>
                <a:spcPts val="0"/>
              </a:spcAft>
              <a:buClrTx/>
              <a:buSzTx/>
              <a:buFontTx/>
              <a:buNone/>
              <a:tabLst/>
              <a:defRPr/>
            </a:pPr>
            <a:r>
              <a:rPr kumimoji="0" lang="ro-RO"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istorico-tradiţională (1414-2014).</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r>
            <a:b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b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Red. şt.</a:t>
            </a:r>
            <a:r>
              <a:rPr kumimoji="0" lang="ro-RO" b="0" i="0" u="none" strike="noStrike" kern="1200" cap="none" spc="0" normalizeH="0" noProof="0" dirty="0" smtClean="0">
                <a:ln>
                  <a:noFill/>
                </a:ln>
                <a:solidFill>
                  <a:srgbClr val="002060"/>
                </a:solidFill>
                <a:effectLst/>
                <a:uLnTx/>
                <a:uFillTx/>
                <a:latin typeface="Times New Roman" pitchFamily="18" charset="0"/>
                <a:ea typeface="+mj-ea"/>
                <a:cs typeface="Times New Roman" pitchFamily="18" charset="0"/>
              </a:rPr>
              <a:t> </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Ion Duminica. </a:t>
            </a:r>
            <a:r>
              <a:rPr kumimoji="0" lang="ro-R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Ch</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2014, 440 p.</a:t>
            </a:r>
            <a:r>
              <a:rPr kumimoji="0" lang="ru-RU"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ru-RU"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ru-RU"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7" name="Picture 2" descr="Бессарабские болгары"/>
          <p:cNvPicPr>
            <a:picLocks noGrp="1" noChangeAspect="1" noChangeArrowheads="1"/>
          </p:cNvPicPr>
          <p:nvPr>
            <p:ph sz="half" idx="2"/>
          </p:nvPr>
        </p:nvPicPr>
        <p:blipFill>
          <a:blip r:embed="rId3" cstate="print"/>
          <a:srcRect/>
          <a:stretch>
            <a:fillRect/>
          </a:stretch>
        </p:blipFill>
        <p:spPr bwMode="auto">
          <a:xfrm>
            <a:off x="5357818" y="642918"/>
            <a:ext cx="2810371" cy="4000528"/>
          </a:xfrm>
          <a:prstGeom prst="rect">
            <a:avLst/>
          </a:prstGeom>
          <a:noFill/>
          <a:ln w="9525">
            <a:noFill/>
            <a:miter lim="800000"/>
            <a:headEnd/>
            <a:tailEnd/>
          </a:ln>
          <a:scene3d>
            <a:camera prst="orthographicFront"/>
            <a:lightRig rig="threePt" dir="t"/>
          </a:scene3d>
          <a:sp3d>
            <a:bevelT prst="angle"/>
          </a:sp3d>
        </p:spPr>
      </p:pic>
      <p:sp>
        <p:nvSpPr>
          <p:cNvPr id="8" name="Заголовок 1"/>
          <p:cNvSpPr txBox="1">
            <a:spLocks/>
          </p:cNvSpPr>
          <p:nvPr/>
        </p:nvSpPr>
        <p:spPr>
          <a:xfrm>
            <a:off x="5357818" y="4714884"/>
            <a:ext cx="3214710" cy="142876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bg-BG"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Бесарабските българи: История, култура и език</a:t>
            </a:r>
            <a:r>
              <a:rPr kumimoji="0" lang="bg-BG" b="0" i="1"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bg-BG"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Съставител</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a:t>
            </a:r>
            <a:r>
              <a:rPr kumimoji="0" lang="ru-RU"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Иван </a:t>
            </a:r>
            <a:r>
              <a:rPr kumimoji="0" lang="ru-RU"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Думиника</a:t>
            </a:r>
            <a:r>
              <a:rPr kumimoji="0" lang="bg-BG"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ro-R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Ch</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r>
              <a:rPr kumimoji="0" lang="ro-RO" b="0" i="0" u="none" strike="noStrike" kern="1200" cap="none" spc="0" normalizeH="0" baseline="0" noProof="0" dirty="0" err="1" smtClean="0">
                <a:ln>
                  <a:noFill/>
                </a:ln>
                <a:solidFill>
                  <a:srgbClr val="002060"/>
                </a:solidFill>
                <a:effectLst/>
                <a:uLnTx/>
                <a:uFillTx/>
                <a:latin typeface="Times New Roman" pitchFamily="18" charset="0"/>
                <a:ea typeface="+mj-ea"/>
                <a:cs typeface="Times New Roman" pitchFamily="18" charset="0"/>
              </a:rPr>
              <a:t>Lexon-Plus</a:t>
            </a:r>
            <a:r>
              <a:rPr kumimoji="0" lang="ro-R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2014. 420 p</a:t>
            </a:r>
            <a:r>
              <a:rPr kumimoji="0" lang="ro-MO"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a:t>
            </a:r>
            <a:r>
              <a:rPr kumimoji="0" lang="ru-RU" b="0"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 </a:t>
            </a:r>
            <a:endParaRPr kumimoji="0" lang="ru-RU" b="0" i="0" u="none" strike="noStrike" kern="1200" cap="none" spc="0" normalizeH="0" baseline="0" noProof="0" dirty="0">
              <a:ln>
                <a:noFill/>
              </a:ln>
              <a:solidFill>
                <a:srgbClr val="002060"/>
              </a:solidFill>
              <a:effectLst/>
              <a:uLnTx/>
              <a:uFillTx/>
              <a:latin typeface="Times New Roman" pitchFamily="18" charset="0"/>
              <a:ea typeface="+mj-ea"/>
              <a:cs typeface="Times New Roman" pitchFamily="18" charset="0"/>
            </a:endParaRPr>
          </a:p>
        </p:txBody>
      </p:sp>
      <p:sp>
        <p:nvSpPr>
          <p:cNvPr id="9"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a:t>
            </a: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500034" y="285728"/>
            <a:ext cx="8229600" cy="500066"/>
          </a:xfrm>
        </p:spPr>
        <p:txBody>
          <a:bodyPr>
            <a:normAutofit/>
          </a:bodyPr>
          <a:lstStyle/>
          <a:p>
            <a:pPr algn="ctr"/>
            <a:r>
              <a:rPr lang="ro-RO" sz="2400" b="1" dirty="0" smtClean="0">
                <a:solidFill>
                  <a:srgbClr val="002060"/>
                </a:solidFill>
                <a:latin typeface="Sylfaen" pitchFamily="18" charset="0"/>
              </a:rPr>
              <a:t>Alte publicații ale cercetătorilor IPC în anul 2014</a:t>
            </a:r>
            <a:endParaRPr lang="ru-RU" sz="2400" b="1" dirty="0">
              <a:solidFill>
                <a:srgbClr val="002060"/>
              </a:solidFill>
              <a:latin typeface="Sylfaen" pitchFamily="18" charset="0"/>
            </a:endParaRPr>
          </a:p>
        </p:txBody>
      </p:sp>
      <p:pic>
        <p:nvPicPr>
          <p:cNvPr id="10" name="Picture 4" descr="Kwilinkova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556108">
            <a:off x="3095218" y="1334467"/>
            <a:ext cx="1693850" cy="2327363"/>
          </a:xfrm>
          <a:prstGeom prst="rect">
            <a:avLst/>
          </a:prstGeom>
          <a:noFill/>
          <a:ln>
            <a:noFill/>
          </a:ln>
          <a:scene3d>
            <a:camera prst="orthographicFront"/>
            <a:lightRig rig="threePt" dir="t"/>
          </a:scene3d>
          <a:sp3d>
            <a:bevelT prst="angle"/>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Karl Schmidt copert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208642">
            <a:off x="520956" y="1464694"/>
            <a:ext cx="1704133" cy="2110294"/>
          </a:xfrm>
          <a:prstGeom prst="rect">
            <a:avLst/>
          </a:prstGeom>
          <a:noFill/>
          <a:ln>
            <a:noFill/>
          </a:ln>
          <a:scene3d>
            <a:camera prst="orthographicFront"/>
            <a:lightRig rig="threePt" dir="t"/>
          </a:scene3d>
          <a:sp3d>
            <a:bevelT prst="angle"/>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Тараклия и тараклийцы"/>
          <p:cNvPicPr>
            <a:picLocks noChangeAspect="1" noChangeArrowheads="1"/>
          </p:cNvPicPr>
          <p:nvPr/>
        </p:nvPicPr>
        <p:blipFill>
          <a:blip r:embed="rId4" cstate="print"/>
          <a:srcRect/>
          <a:stretch>
            <a:fillRect/>
          </a:stretch>
        </p:blipFill>
        <p:spPr bwMode="auto">
          <a:xfrm rot="19976335">
            <a:off x="4566192" y="3691441"/>
            <a:ext cx="1891619" cy="2214578"/>
          </a:xfrm>
          <a:prstGeom prst="rect">
            <a:avLst/>
          </a:prstGeom>
          <a:noFill/>
          <a:ln w="9525">
            <a:noFill/>
            <a:miter lim="800000"/>
            <a:headEnd/>
            <a:tailEnd/>
          </a:ln>
          <a:scene3d>
            <a:camera prst="orthographicFront"/>
            <a:lightRig rig="threePt" dir="t"/>
          </a:scene3d>
          <a:sp3d>
            <a:bevelT prst="angle"/>
          </a:sp3d>
        </p:spPr>
      </p:pic>
      <p:pic>
        <p:nvPicPr>
          <p:cNvPr id="18" name="Picture 2" descr="Царэлунгэ"/>
          <p:cNvPicPr>
            <a:picLocks noChangeAspect="1" noChangeArrowheads="1"/>
          </p:cNvPicPr>
          <p:nvPr/>
        </p:nvPicPr>
        <p:blipFill>
          <a:blip r:embed="rId5" cstate="print"/>
          <a:srcRect/>
          <a:stretch>
            <a:fillRect/>
          </a:stretch>
        </p:blipFill>
        <p:spPr bwMode="auto">
          <a:xfrm rot="1318208">
            <a:off x="6999194" y="3824367"/>
            <a:ext cx="1785950" cy="2247071"/>
          </a:xfrm>
          <a:prstGeom prst="rect">
            <a:avLst/>
          </a:prstGeom>
          <a:noFill/>
          <a:ln w="9525">
            <a:noFill/>
            <a:miter lim="800000"/>
            <a:headEnd/>
            <a:tailEnd/>
          </a:ln>
          <a:scene3d>
            <a:camera prst="orthographicFront"/>
            <a:lightRig rig="threePt" dir="t"/>
          </a:scene3d>
          <a:sp3d>
            <a:bevelT prst="angle"/>
          </a:sp3d>
        </p:spPr>
      </p:pic>
      <p:pic>
        <p:nvPicPr>
          <p:cNvPr id="20" name="Picture 2" descr="Старообрядческая Покровка"/>
          <p:cNvPicPr>
            <a:picLocks noChangeAspect="1" noChangeArrowheads="1"/>
          </p:cNvPicPr>
          <p:nvPr/>
        </p:nvPicPr>
        <p:blipFill>
          <a:blip r:embed="rId6" cstate="print"/>
          <a:srcRect/>
          <a:stretch>
            <a:fillRect/>
          </a:stretch>
        </p:blipFill>
        <p:spPr bwMode="auto">
          <a:xfrm>
            <a:off x="5887928" y="3429000"/>
            <a:ext cx="1613030" cy="2286016"/>
          </a:xfrm>
          <a:prstGeom prst="rect">
            <a:avLst/>
          </a:prstGeom>
          <a:noFill/>
          <a:ln w="9525">
            <a:noFill/>
            <a:miter lim="800000"/>
            <a:headEnd/>
            <a:tailEnd/>
          </a:ln>
          <a:scene3d>
            <a:camera prst="orthographicFront"/>
            <a:lightRig rig="threePt" dir="t"/>
          </a:scene3d>
          <a:sp3d>
            <a:bevelT prst="angle"/>
          </a:sp3d>
        </p:spPr>
      </p:pic>
      <p:pic>
        <p:nvPicPr>
          <p:cNvPr id="21" name="Picture 2" descr="Ю"/>
          <p:cNvPicPr>
            <a:picLocks noChangeAspect="1" noChangeArrowheads="1"/>
          </p:cNvPicPr>
          <p:nvPr/>
        </p:nvPicPr>
        <p:blipFill>
          <a:blip r:embed="rId7" cstate="print"/>
          <a:srcRect/>
          <a:stretch>
            <a:fillRect/>
          </a:stretch>
        </p:blipFill>
        <p:spPr bwMode="auto">
          <a:xfrm>
            <a:off x="1928794" y="1000108"/>
            <a:ext cx="1598188" cy="2286016"/>
          </a:xfrm>
          <a:prstGeom prst="rect">
            <a:avLst/>
          </a:prstGeom>
          <a:noFill/>
          <a:ln w="9525">
            <a:noFill/>
            <a:miter lim="800000"/>
            <a:headEnd/>
            <a:tailEnd/>
          </a:ln>
          <a:scene3d>
            <a:camera prst="orthographicFront"/>
            <a:lightRig rig="threePt" dir="t"/>
          </a:scene3d>
          <a:sp3d>
            <a:bevelT prst="angle"/>
          </a:sp3d>
        </p:spPr>
      </p:pic>
      <p:pic>
        <p:nvPicPr>
          <p:cNvPr id="22" name="Picture 2" descr="Patrimoniu(2014)"/>
          <p:cNvPicPr>
            <a:picLocks noChangeAspect="1" noChangeArrowheads="1"/>
          </p:cNvPicPr>
          <p:nvPr/>
        </p:nvPicPr>
        <p:blipFill>
          <a:blip r:embed="rId8" cstate="print"/>
          <a:srcRect/>
          <a:stretch>
            <a:fillRect/>
          </a:stretch>
        </p:blipFill>
        <p:spPr bwMode="auto">
          <a:xfrm>
            <a:off x="928662" y="3929066"/>
            <a:ext cx="2143140" cy="2720790"/>
          </a:xfrm>
          <a:prstGeom prst="rect">
            <a:avLst/>
          </a:prstGeom>
          <a:noFill/>
          <a:ln w="9525">
            <a:noFill/>
            <a:miter lim="800000"/>
            <a:headEnd/>
            <a:tailEnd/>
          </a:ln>
          <a:scene3d>
            <a:camera prst="orthographicFront"/>
            <a:lightRig rig="threePt" dir="t"/>
          </a:scene3d>
          <a:sp3d>
            <a:bevelT prst="angle"/>
          </a:sp3d>
        </p:spPr>
      </p:pic>
      <p:pic>
        <p:nvPicPr>
          <p:cNvPr id="23" name="Picture 2"/>
          <p:cNvPicPr>
            <a:picLocks noChangeAspect="1" noChangeArrowheads="1"/>
          </p:cNvPicPr>
          <p:nvPr/>
        </p:nvPicPr>
        <p:blipFill>
          <a:blip r:embed="rId9" cstate="print"/>
          <a:srcRect/>
          <a:stretch>
            <a:fillRect/>
          </a:stretch>
        </p:blipFill>
        <p:spPr bwMode="auto">
          <a:xfrm>
            <a:off x="7692651" y="1195258"/>
            <a:ext cx="1379943" cy="2019428"/>
          </a:xfrm>
          <a:prstGeom prst="rect">
            <a:avLst/>
          </a:prstGeom>
          <a:noFill/>
          <a:ln w="9525">
            <a:noFill/>
            <a:miter lim="800000"/>
            <a:headEnd/>
            <a:tailEnd/>
          </a:ln>
          <a:scene3d>
            <a:camera prst="orthographicFront"/>
            <a:lightRig rig="threePt" dir="t"/>
          </a:scene3d>
          <a:sp3d>
            <a:bevelT prst="angle"/>
          </a:sp3d>
        </p:spPr>
      </p:pic>
      <p:pic>
        <p:nvPicPr>
          <p:cNvPr id="24" name="Picture 12" descr="coperta_rezumate"/>
          <p:cNvPicPr>
            <a:picLocks noChangeAspect="1" noChangeArrowheads="1"/>
          </p:cNvPicPr>
          <p:nvPr/>
        </p:nvPicPr>
        <p:blipFill>
          <a:blip r:embed="rId10" cstate="print"/>
          <a:srcRect/>
          <a:stretch>
            <a:fillRect/>
          </a:stretch>
        </p:blipFill>
        <p:spPr bwMode="auto">
          <a:xfrm rot="18776024">
            <a:off x="3777504" y="4274214"/>
            <a:ext cx="1428760" cy="2011966"/>
          </a:xfrm>
          <a:prstGeom prst="rect">
            <a:avLst/>
          </a:prstGeom>
          <a:ln>
            <a:noFill/>
            <a:headEnd/>
            <a:tailEnd/>
          </a:ln>
          <a:scene3d>
            <a:camera prst="orthographicFront"/>
            <a:lightRig rig="threePt" dir="t"/>
          </a:scene3d>
          <a:sp3d>
            <a:bevelT prst="angle"/>
          </a:sp3d>
        </p:spPr>
        <p:style>
          <a:lnRef idx="2">
            <a:schemeClr val="accent1"/>
          </a:lnRef>
          <a:fillRef idx="1">
            <a:schemeClr val="lt1"/>
          </a:fillRef>
          <a:effectRef idx="0">
            <a:schemeClr val="accent1"/>
          </a:effectRef>
          <a:fontRef idx="minor">
            <a:schemeClr val="dk1"/>
          </a:fontRef>
        </p:style>
      </p:pic>
      <p:pic>
        <p:nvPicPr>
          <p:cNvPr id="3074" name="Picture 2" descr="buclet_agentie_2014"/>
          <p:cNvPicPr>
            <a:picLocks noChangeAspect="1" noChangeArrowheads="1"/>
          </p:cNvPicPr>
          <p:nvPr/>
        </p:nvPicPr>
        <p:blipFill>
          <a:blip r:embed="rId11" cstate="print"/>
          <a:srcRect/>
          <a:stretch>
            <a:fillRect/>
          </a:stretch>
        </p:blipFill>
        <p:spPr bwMode="auto">
          <a:xfrm>
            <a:off x="5643570" y="1214422"/>
            <a:ext cx="1938061" cy="2000264"/>
          </a:xfrm>
          <a:prstGeom prst="rect">
            <a:avLst/>
          </a:prstGeom>
          <a:noFill/>
          <a:scene3d>
            <a:camera prst="orthographicFront"/>
            <a:lightRig rig="threePt" dir="t"/>
          </a:scene3d>
          <a:sp3d>
            <a:bevelT prst="angle"/>
          </a:sp3d>
        </p:spPr>
      </p:pic>
      <p:sp>
        <p:nvSpPr>
          <p:cNvPr id="13" name="Rectangle 1"/>
          <p:cNvSpPr>
            <a:spLocks noChangeArrowheads="1"/>
          </p:cNvSpPr>
          <p:nvPr/>
        </p:nvSpPr>
        <p:spPr bwMode="auto">
          <a:xfrm>
            <a:off x="8143900" y="6407371"/>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29</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500066"/>
          </a:xfrm>
        </p:spPr>
        <p:txBody>
          <a:bodyPr>
            <a:normAutofit/>
          </a:bodyPr>
          <a:lstStyle/>
          <a:p>
            <a:pPr algn="ctr"/>
            <a:r>
              <a:rPr lang="ro-RO" sz="2400" b="1" dirty="0" smtClean="0">
                <a:solidFill>
                  <a:srgbClr val="002060"/>
                </a:solidFill>
                <a:latin typeface="Sylfaen" pitchFamily="18" charset="0"/>
              </a:rPr>
              <a:t>Organigrama Institutului Patrimoniului Cultural</a:t>
            </a:r>
            <a:endParaRPr lang="ru-RU" sz="2400" b="1" dirty="0">
              <a:solidFill>
                <a:srgbClr val="002060"/>
              </a:solidFill>
              <a:latin typeface="Sylfaen" pitchFamily="18" charset="0"/>
            </a:endParaRPr>
          </a:p>
        </p:txBody>
      </p:sp>
      <p:graphicFrame>
        <p:nvGraphicFramePr>
          <p:cNvPr id="5" name="Таблица 4"/>
          <p:cNvGraphicFramePr>
            <a:graphicFrameLocks noGrp="1"/>
          </p:cNvGraphicFramePr>
          <p:nvPr/>
        </p:nvGraphicFramePr>
        <p:xfrm>
          <a:off x="6000760" y="1188730"/>
          <a:ext cx="2883218" cy="4883476"/>
        </p:xfrm>
        <a:graphic>
          <a:graphicData uri="http://schemas.openxmlformats.org/drawingml/2006/table">
            <a:tbl>
              <a:tblPr/>
              <a:tblGrid>
                <a:gridCol w="1977831"/>
                <a:gridCol w="905387"/>
              </a:tblGrid>
              <a:tr h="306469">
                <a:tc>
                  <a:txBody>
                    <a:bodyPr/>
                    <a:lstStyle/>
                    <a:p>
                      <a:pPr>
                        <a:spcAft>
                          <a:spcPts val="0"/>
                        </a:spcAft>
                      </a:pPr>
                      <a:endParaRPr lang="ro-RO" sz="1600" dirty="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dirty="0">
                          <a:latin typeface="Times New Roman"/>
                          <a:ea typeface="Times New Roman"/>
                          <a:cs typeface="Times New Roman"/>
                        </a:rPr>
                        <a:t>2014</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330">
                <a:tc>
                  <a:txBody>
                    <a:bodyPr/>
                    <a:lstStyle/>
                    <a:p>
                      <a:pPr>
                        <a:spcAft>
                          <a:spcPts val="0"/>
                        </a:spcAft>
                      </a:pPr>
                      <a:r>
                        <a:rPr lang="ro-RO" sz="1600" dirty="0">
                          <a:latin typeface="Sylfaen" pitchFamily="18" charset="0"/>
                          <a:ea typeface="Times New Roman"/>
                          <a:cs typeface="Times New Roman"/>
                        </a:rPr>
                        <a:t>Personal total (persoane fizice</a:t>
                      </a:r>
                      <a:r>
                        <a:rPr lang="ro-RO" sz="1600" dirty="0" smtClean="0">
                          <a:latin typeface="Sylfaen" pitchFamily="18" charset="0"/>
                          <a:ea typeface="Times New Roman"/>
                          <a:cs typeface="Times New Roman"/>
                        </a:rPr>
                        <a:t>)</a:t>
                      </a:r>
                    </a:p>
                    <a:p>
                      <a:pPr marL="0" marR="0" indent="0" algn="l" defTabSz="914400" rtl="0" eaLnBrk="1" fontAlgn="auto" latinLnBrk="0" hangingPunct="1">
                        <a:lnSpc>
                          <a:spcPct val="100000"/>
                        </a:lnSpc>
                        <a:spcBef>
                          <a:spcPts val="0"/>
                        </a:spcBef>
                        <a:spcAft>
                          <a:spcPts val="0"/>
                        </a:spcAft>
                        <a:buClrTx/>
                        <a:buSzTx/>
                        <a:buFontTx/>
                        <a:buNone/>
                        <a:tabLst/>
                        <a:defRPr/>
                      </a:pPr>
                      <a:r>
                        <a:rPr lang="ro-RO" sz="1600" dirty="0" smtClean="0">
                          <a:latin typeface="Sylfaen" pitchFamily="18" charset="0"/>
                          <a:ea typeface="Times New Roman"/>
                          <a:cs typeface="Times New Roman"/>
                        </a:rPr>
                        <a:t>Dintre care de bază</a:t>
                      </a:r>
                    </a:p>
                    <a:p>
                      <a:pPr marL="0" marR="0" indent="0" algn="l" defTabSz="914400" rtl="0" eaLnBrk="1" fontAlgn="auto" latinLnBrk="0" hangingPunct="1">
                        <a:lnSpc>
                          <a:spcPct val="100000"/>
                        </a:lnSpc>
                        <a:spcBef>
                          <a:spcPts val="0"/>
                        </a:spcBef>
                        <a:spcAft>
                          <a:spcPts val="0"/>
                        </a:spcAft>
                        <a:buClrTx/>
                        <a:buSzTx/>
                        <a:buFontTx/>
                        <a:buNone/>
                        <a:tabLst/>
                        <a:defRPr/>
                      </a:pPr>
                      <a:r>
                        <a:rPr lang="ro-RO" sz="1600" dirty="0" smtClean="0">
                          <a:latin typeface="Sylfaen" pitchFamily="18" charset="0"/>
                          <a:ea typeface="Times New Roman"/>
                          <a:cs typeface="Times New Roman"/>
                        </a:rPr>
                        <a:t>Inclusiv femei</a:t>
                      </a:r>
                      <a:endParaRPr lang="ru-RU" sz="1600" dirty="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smtClean="0">
                          <a:latin typeface="Times New Roman"/>
                          <a:ea typeface="Times New Roman"/>
                          <a:cs typeface="Times New Roman"/>
                        </a:rPr>
                        <a:t>123</a:t>
                      </a:r>
                    </a:p>
                    <a:p>
                      <a:pPr algn="ctr">
                        <a:spcAft>
                          <a:spcPts val="0"/>
                        </a:spcAft>
                      </a:pPr>
                      <a:endParaRPr lang="ro-RO" sz="1600" dirty="0" smtClean="0">
                        <a:latin typeface="Times New Roman"/>
                        <a:ea typeface="Times New Roman"/>
                        <a:cs typeface="Times New Roman"/>
                      </a:endParaRPr>
                    </a:p>
                    <a:p>
                      <a:pPr algn="ctr">
                        <a:spcAft>
                          <a:spcPts val="0"/>
                        </a:spcAft>
                      </a:pPr>
                      <a:r>
                        <a:rPr lang="ro-RO" sz="1600" dirty="0" smtClean="0">
                          <a:latin typeface="Times New Roman"/>
                          <a:ea typeface="Times New Roman"/>
                          <a:cs typeface="Times New Roman"/>
                        </a:rPr>
                        <a:t>91</a:t>
                      </a:r>
                    </a:p>
                    <a:p>
                      <a:pPr algn="ctr">
                        <a:spcAft>
                          <a:spcPts val="0"/>
                        </a:spcAft>
                      </a:pPr>
                      <a:r>
                        <a:rPr lang="ro-RO" sz="1600" dirty="0" smtClean="0">
                          <a:latin typeface="Times New Roman"/>
                          <a:ea typeface="Times New Roman"/>
                          <a:cs typeface="Times New Roman"/>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lgn="r">
                        <a:spcAft>
                          <a:spcPts val="0"/>
                        </a:spcAft>
                      </a:pPr>
                      <a:r>
                        <a:rPr lang="ro-RO" sz="1600" dirty="0">
                          <a:latin typeface="Sylfaen" pitchFamily="18" charset="0"/>
                          <a:ea typeface="Times New Roman"/>
                          <a:cs typeface="Times New Roman"/>
                        </a:rPr>
                        <a:t>inclusiv:</a:t>
                      </a:r>
                      <a:endParaRPr lang="ru-RU" sz="1600" dirty="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o-RO"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spcAft>
                          <a:spcPts val="0"/>
                        </a:spcAft>
                      </a:pPr>
                      <a:r>
                        <a:rPr lang="ro-RO" sz="1600" dirty="0">
                          <a:latin typeface="Sylfaen" pitchFamily="18" charset="0"/>
                          <a:ea typeface="Times New Roman"/>
                          <a:cs typeface="Times New Roman"/>
                        </a:rPr>
                        <a:t>cercetători ştiinţifici</a:t>
                      </a:r>
                      <a:endParaRPr lang="ru-RU" sz="1600" dirty="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smtClean="0">
                          <a:latin typeface="Times New Roman"/>
                          <a:ea typeface="Times New Roman"/>
                          <a:cs typeface="Times New Roman"/>
                        </a:rPr>
                        <a:t>104 (65% cu grad șt.)</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spcAft>
                          <a:spcPts val="0"/>
                        </a:spcAft>
                      </a:pPr>
                      <a:r>
                        <a:rPr lang="ro-RO" sz="1600">
                          <a:latin typeface="Sylfaen" pitchFamily="18" charset="0"/>
                          <a:ea typeface="Times New Roman"/>
                          <a:cs typeface="Times New Roman"/>
                        </a:rPr>
                        <a:t>doctori în ştiinţe</a:t>
                      </a:r>
                      <a:endParaRPr lang="ru-RU" sz="160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smtClean="0">
                          <a:latin typeface="Times New Roman"/>
                          <a:ea typeface="Times New Roman"/>
                          <a:cs typeface="Times New Roman"/>
                        </a:rPr>
                        <a:t>56 -</a:t>
                      </a:r>
                      <a:r>
                        <a:rPr lang="ro-RO" sz="1600" baseline="0" dirty="0" smtClean="0">
                          <a:latin typeface="Times New Roman"/>
                          <a:ea typeface="Times New Roman"/>
                          <a:cs typeface="Times New Roman"/>
                        </a:rPr>
                        <a:t> </a:t>
                      </a:r>
                      <a:r>
                        <a:rPr lang="ro-RO" sz="1600" dirty="0" smtClean="0">
                          <a:latin typeface="Times New Roman"/>
                          <a:ea typeface="Times New Roman"/>
                          <a:cs typeface="Times New Roman"/>
                        </a:rPr>
                        <a:t>7 prin cumul</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spcAft>
                          <a:spcPts val="0"/>
                        </a:spcAft>
                      </a:pPr>
                      <a:r>
                        <a:rPr lang="ro-RO" sz="1600">
                          <a:latin typeface="Sylfaen" pitchFamily="18" charset="0"/>
                          <a:ea typeface="Times New Roman"/>
                          <a:cs typeface="Times New Roman"/>
                        </a:rPr>
                        <a:t>doctori habilitaţi</a:t>
                      </a:r>
                      <a:endParaRPr lang="ru-RU" sz="160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smtClean="0">
                          <a:latin typeface="Times New Roman"/>
                          <a:ea typeface="Times New Roman"/>
                          <a:cs typeface="Times New Roman"/>
                        </a:rPr>
                        <a:t>11 -</a:t>
                      </a:r>
                      <a:r>
                        <a:rPr lang="ro-RO" sz="1600" baseline="0" dirty="0" smtClean="0">
                          <a:latin typeface="Times New Roman"/>
                          <a:ea typeface="Times New Roman"/>
                          <a:cs typeface="Times New Roman"/>
                        </a:rPr>
                        <a:t> </a:t>
                      </a:r>
                      <a:r>
                        <a:rPr lang="ro-RO" sz="1600" dirty="0" smtClean="0">
                          <a:latin typeface="Times New Roman"/>
                          <a:ea typeface="Times New Roman"/>
                          <a:cs typeface="Times New Roman"/>
                        </a:rPr>
                        <a:t>1 prin cumul</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spcAft>
                          <a:spcPts val="0"/>
                        </a:spcAft>
                      </a:pPr>
                      <a:r>
                        <a:rPr lang="ro-RO" sz="1600" dirty="0">
                          <a:latin typeface="Sylfaen" pitchFamily="18" charset="0"/>
                          <a:ea typeface="Times New Roman"/>
                          <a:cs typeface="Times New Roman"/>
                        </a:rPr>
                        <a:t>cercetători ştiinţifici </a:t>
                      </a:r>
                      <a:r>
                        <a:rPr lang="ro-RO" sz="1600" dirty="0" smtClean="0">
                          <a:latin typeface="Sylfaen" pitchFamily="18" charset="0"/>
                          <a:ea typeface="Times New Roman"/>
                          <a:cs typeface="Times New Roman"/>
                        </a:rPr>
                        <a:t>până </a:t>
                      </a:r>
                      <a:r>
                        <a:rPr lang="ro-RO" sz="1600" dirty="0">
                          <a:latin typeface="Sylfaen" pitchFamily="18" charset="0"/>
                          <a:ea typeface="Times New Roman"/>
                          <a:cs typeface="Times New Roman"/>
                        </a:rPr>
                        <a:t>la 35 ani</a:t>
                      </a:r>
                      <a:endParaRPr lang="ru-RU" sz="1600" dirty="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smtClean="0">
                          <a:latin typeface="Times New Roman"/>
                          <a:ea typeface="Times New Roman"/>
                          <a:cs typeface="Times New Roman"/>
                        </a:rPr>
                        <a:t>20</a:t>
                      </a:r>
                    </a:p>
                    <a:p>
                      <a:pPr algn="ctr">
                        <a:spcAft>
                          <a:spcPts val="0"/>
                        </a:spcAft>
                      </a:pPr>
                      <a:r>
                        <a:rPr lang="ro-RO" sz="1600" dirty="0" smtClean="0">
                          <a:latin typeface="Times New Roman"/>
                          <a:ea typeface="Times New Roman"/>
                          <a:cs typeface="Times New Roman"/>
                        </a:rPr>
                        <a:t> (22%)</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spcAft>
                          <a:spcPts val="0"/>
                        </a:spcAft>
                      </a:pPr>
                      <a:r>
                        <a:rPr lang="ro-RO" sz="1600">
                          <a:latin typeface="Sylfaen" pitchFamily="18" charset="0"/>
                          <a:ea typeface="Times New Roman"/>
                          <a:cs typeface="Times New Roman"/>
                        </a:rPr>
                        <a:t>doctoranzi</a:t>
                      </a:r>
                      <a:endParaRPr lang="ru-RU" sz="160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a:latin typeface="Times New Roman"/>
                          <a:ea typeface="Times New Roman"/>
                          <a:cs typeface="Times New Roman"/>
                        </a:rPr>
                        <a:t>26</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69">
                <a:tc>
                  <a:txBody>
                    <a:bodyPr/>
                    <a:lstStyle/>
                    <a:p>
                      <a:pPr>
                        <a:spcAft>
                          <a:spcPts val="0"/>
                        </a:spcAft>
                      </a:pPr>
                      <a:r>
                        <a:rPr lang="ro-RO" sz="1600" dirty="0" err="1">
                          <a:latin typeface="Sylfaen" pitchFamily="18" charset="0"/>
                          <a:ea typeface="Times New Roman"/>
                          <a:cs typeface="Times New Roman"/>
                        </a:rPr>
                        <a:t>postdoctoranzi</a:t>
                      </a:r>
                      <a:endParaRPr lang="ru-RU" sz="1600" dirty="0">
                        <a:latin typeface="Sylfaen" pitchFamily="18"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dirty="0">
                          <a:latin typeface="Times New Roman"/>
                          <a:ea typeface="Times New Roman"/>
                          <a:cs typeface="Times New Roman"/>
                        </a:rPr>
                        <a:t>1</a:t>
                      </a:r>
                      <a:endParaRPr lang="ru-RU" sz="16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6" name="Picture 2" descr="C:\Users\Liliana\Desktop\Raport_IPC_19 _ianuarie\p_4.jpg"/>
          <p:cNvPicPr>
            <a:picLocks noChangeAspect="1" noChangeArrowheads="1"/>
          </p:cNvPicPr>
          <p:nvPr/>
        </p:nvPicPr>
        <p:blipFill>
          <a:blip r:embed="rId2" cstate="print"/>
          <a:srcRect/>
          <a:stretch>
            <a:fillRect/>
          </a:stretch>
        </p:blipFill>
        <p:spPr bwMode="auto">
          <a:xfrm>
            <a:off x="201147" y="1071546"/>
            <a:ext cx="5656737" cy="5535602"/>
          </a:xfrm>
          <a:prstGeom prst="rect">
            <a:avLst/>
          </a:prstGeom>
          <a:noFill/>
        </p:spPr>
      </p:pic>
      <p:sp>
        <p:nvSpPr>
          <p:cNvPr id="7" name="Rectangle 1"/>
          <p:cNvSpPr>
            <a:spLocks noChangeArrowheads="1"/>
          </p:cNvSpPr>
          <p:nvPr/>
        </p:nvSpPr>
        <p:spPr bwMode="auto">
          <a:xfrm>
            <a:off x="8001024" y="6429396"/>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a:bodyPr>
          <a:lstStyle/>
          <a:p>
            <a:pPr algn="ctr"/>
            <a:r>
              <a:rPr lang="ro-RO" sz="2400" b="1" dirty="0" smtClean="0">
                <a:solidFill>
                  <a:srgbClr val="002060"/>
                </a:solidFill>
                <a:latin typeface="Sylfaen" pitchFamily="18" charset="0"/>
              </a:rPr>
              <a:t>INDICATORI DE PRODUS în 2014 și în perioada 2011-2014:</a:t>
            </a:r>
            <a:endParaRPr lang="ru-RU" sz="2400" b="1" dirty="0">
              <a:solidFill>
                <a:srgbClr val="002060"/>
              </a:solidFill>
              <a:latin typeface="Sylfaen" pitchFamily="18" charset="0"/>
            </a:endParaRPr>
          </a:p>
        </p:txBody>
      </p:sp>
      <p:pic>
        <p:nvPicPr>
          <p:cNvPr id="4100" name="Picture 4" descr="C:\Users\Liliana\Desktop\Raport_IPC_19 _ianuarie\conferinta_IPC_2015\tabel_ind.jpg"/>
          <p:cNvPicPr>
            <a:picLocks noChangeAspect="1" noChangeArrowheads="1"/>
          </p:cNvPicPr>
          <p:nvPr/>
        </p:nvPicPr>
        <p:blipFill>
          <a:blip r:embed="rId2" cstate="print"/>
          <a:srcRect/>
          <a:stretch>
            <a:fillRect/>
          </a:stretch>
        </p:blipFill>
        <p:spPr bwMode="auto">
          <a:xfrm>
            <a:off x="285720" y="1214422"/>
            <a:ext cx="8640763" cy="4786346"/>
          </a:xfrm>
          <a:prstGeom prst="rect">
            <a:avLst/>
          </a:prstGeom>
          <a:noFill/>
        </p:spPr>
      </p:pic>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30</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274638"/>
            <a:ext cx="8229600" cy="368280"/>
          </a:xfrm>
        </p:spPr>
        <p:txBody>
          <a:bodyPr>
            <a:normAutofit fontScale="90000"/>
          </a:bodyPr>
          <a:lstStyle/>
          <a:p>
            <a:pPr algn="ctr"/>
            <a:r>
              <a:rPr lang="ro-RO" sz="2400" b="1" dirty="0" smtClean="0">
                <a:solidFill>
                  <a:srgbClr val="002060"/>
                </a:solidFill>
                <a:latin typeface="Sylfaen" pitchFamily="18" charset="0"/>
              </a:rPr>
              <a:t>INDICATORI DE PRODUS în 2014 și în perioada 2011-2014</a:t>
            </a:r>
            <a:endParaRPr lang="ru-RU" sz="2400" b="1" dirty="0">
              <a:solidFill>
                <a:srgbClr val="002060"/>
              </a:solidFill>
              <a:latin typeface="Sylfaen" pitchFamily="18" charset="0"/>
            </a:endParaRPr>
          </a:p>
        </p:txBody>
      </p:sp>
      <p:pic>
        <p:nvPicPr>
          <p:cNvPr id="5123" name="Picture 3" descr="C:\Users\Liliana\Desktop\Raport_IPC_19 _ianuarie\diagrama.jpg"/>
          <p:cNvPicPr>
            <a:picLocks noChangeAspect="1" noChangeArrowheads="1"/>
          </p:cNvPicPr>
          <p:nvPr/>
        </p:nvPicPr>
        <p:blipFill>
          <a:blip r:embed="rId2" cstate="print"/>
          <a:srcRect/>
          <a:stretch>
            <a:fillRect/>
          </a:stretch>
        </p:blipFill>
        <p:spPr bwMode="auto">
          <a:xfrm>
            <a:off x="139701" y="733425"/>
            <a:ext cx="8718579" cy="4481525"/>
          </a:xfrm>
          <a:prstGeom prst="rect">
            <a:avLst/>
          </a:prstGeom>
          <a:noFill/>
        </p:spPr>
      </p:pic>
      <p:sp>
        <p:nvSpPr>
          <p:cNvPr id="7" name="Прямоугольник 6"/>
          <p:cNvSpPr/>
          <p:nvPr/>
        </p:nvSpPr>
        <p:spPr>
          <a:xfrm>
            <a:off x="357158" y="5357826"/>
            <a:ext cx="8501122" cy="1231106"/>
          </a:xfrm>
          <a:prstGeom prst="rect">
            <a:avLst/>
          </a:prstGeom>
        </p:spPr>
        <p:txBody>
          <a:bodyPr wrap="square">
            <a:spAutoFit/>
          </a:bodyPr>
          <a:lstStyle/>
          <a:p>
            <a:r>
              <a:rPr lang="ro-RO" dirty="0" smtClean="0">
                <a:solidFill>
                  <a:srgbClr val="002060"/>
                </a:solidFill>
                <a:latin typeface="Times New Roman" pitchFamily="18" charset="0"/>
                <a:cs typeface="Times New Roman" pitchFamily="18" charset="0"/>
              </a:rPr>
              <a:t>1) Monografii;  		2) Articole în reviste din străinătate;</a:t>
            </a:r>
          </a:p>
          <a:p>
            <a:r>
              <a:rPr lang="ro-RO" dirty="0" smtClean="0">
                <a:solidFill>
                  <a:srgbClr val="002060"/>
                </a:solidFill>
                <a:latin typeface="Times New Roman" pitchFamily="18" charset="0"/>
                <a:cs typeface="Times New Roman" pitchFamily="18" charset="0"/>
              </a:rPr>
              <a:t> 3) Capitole în monografii, culegeri, materiale ale conferințelor;</a:t>
            </a:r>
          </a:p>
          <a:p>
            <a:r>
              <a:rPr lang="ro-RO" dirty="0" smtClean="0">
                <a:solidFill>
                  <a:srgbClr val="002060"/>
                </a:solidFill>
                <a:latin typeface="Times New Roman" pitchFamily="18" charset="0"/>
                <a:cs typeface="Times New Roman" pitchFamily="18" charset="0"/>
              </a:rPr>
              <a:t> 4) Articole în reviste naționale </a:t>
            </a:r>
            <a:r>
              <a:rPr lang="ro-RO" i="1" dirty="0" smtClean="0">
                <a:solidFill>
                  <a:srgbClr val="002060"/>
                </a:solidFill>
                <a:latin typeface="Times New Roman" pitchFamily="18" charset="0"/>
                <a:cs typeface="Times New Roman" pitchFamily="18" charset="0"/>
              </a:rPr>
              <a:t>Cat. B</a:t>
            </a:r>
            <a:r>
              <a:rPr lang="ro-RO" dirty="0" smtClean="0">
                <a:solidFill>
                  <a:srgbClr val="002060"/>
                </a:solidFill>
                <a:latin typeface="Times New Roman" pitchFamily="18" charset="0"/>
                <a:cs typeface="Times New Roman" pitchFamily="18" charset="0"/>
              </a:rPr>
              <a:t>;          5) Articole în reviste naționale </a:t>
            </a:r>
            <a:r>
              <a:rPr lang="ro-RO" i="1" dirty="0" smtClean="0">
                <a:solidFill>
                  <a:srgbClr val="002060"/>
                </a:solidFill>
                <a:latin typeface="Times New Roman" pitchFamily="18" charset="0"/>
                <a:cs typeface="Times New Roman" pitchFamily="18" charset="0"/>
              </a:rPr>
              <a:t>Cat. C</a:t>
            </a:r>
            <a:r>
              <a:rPr lang="ro-RO" dirty="0" smtClean="0">
                <a:solidFill>
                  <a:srgbClr val="002060"/>
                </a:solidFill>
                <a:latin typeface="Times New Roman" pitchFamily="18" charset="0"/>
                <a:cs typeface="Times New Roman" pitchFamily="18" charset="0"/>
              </a:rPr>
              <a:t>; </a:t>
            </a:r>
          </a:p>
          <a:p>
            <a:r>
              <a:rPr lang="ro-RO" dirty="0" smtClean="0">
                <a:solidFill>
                  <a:srgbClr val="002060"/>
                </a:solidFill>
                <a:latin typeface="Times New Roman" pitchFamily="18" charset="0"/>
                <a:cs typeface="Times New Roman" pitchFamily="18" charset="0"/>
              </a:rPr>
              <a:t> 6) Alte publicații;                 7) Participări la conferințe științifice.</a:t>
            </a:r>
            <a:r>
              <a:rPr lang="ro-RO" sz="2000" dirty="0" smtClean="0">
                <a:solidFill>
                  <a:srgbClr val="002060"/>
                </a:solidFill>
                <a:latin typeface="Times New Roman" pitchFamily="18" charset="0"/>
                <a:cs typeface="Times New Roman" pitchFamily="18" charset="0"/>
              </a:rPr>
              <a:t> </a:t>
            </a:r>
            <a:endParaRPr lang="ru-RU" sz="2000" dirty="0">
              <a:solidFill>
                <a:srgbClr val="002060"/>
              </a:solidFill>
              <a:latin typeface="Times New Roman" pitchFamily="18" charset="0"/>
              <a:cs typeface="Times New Roman" pitchFamily="18" charset="0"/>
            </a:endParaRPr>
          </a:p>
        </p:txBody>
      </p:sp>
      <p:graphicFrame>
        <p:nvGraphicFramePr>
          <p:cNvPr id="9" name="Таблица 8"/>
          <p:cNvGraphicFramePr>
            <a:graphicFrameLocks noGrp="1"/>
          </p:cNvGraphicFramePr>
          <p:nvPr/>
        </p:nvGraphicFramePr>
        <p:xfrm>
          <a:off x="928662" y="928670"/>
          <a:ext cx="2679064" cy="340360"/>
        </p:xfrm>
        <a:graphic>
          <a:graphicData uri="http://schemas.openxmlformats.org/drawingml/2006/table">
            <a:tbl>
              <a:tblPr/>
              <a:tblGrid>
                <a:gridCol w="698142"/>
                <a:gridCol w="629025"/>
                <a:gridCol w="629025"/>
                <a:gridCol w="722872"/>
              </a:tblGrid>
              <a:tr h="340360">
                <a:tc>
                  <a:txBody>
                    <a:bodyPr/>
                    <a:lstStyle/>
                    <a:p>
                      <a:pPr algn="just">
                        <a:spcAft>
                          <a:spcPts val="0"/>
                        </a:spcAft>
                      </a:pPr>
                      <a:r>
                        <a:rPr lang="ro-RO" sz="1400" b="1">
                          <a:latin typeface="Times New Roman"/>
                          <a:ea typeface="Times New Roman"/>
                        </a:rPr>
                        <a:t>2011</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just">
                        <a:spcAft>
                          <a:spcPts val="0"/>
                        </a:spcAft>
                      </a:pPr>
                      <a:r>
                        <a:rPr lang="ro-RO" sz="1400" b="1">
                          <a:latin typeface="Times New Roman"/>
                          <a:ea typeface="Times New Roman"/>
                        </a:rPr>
                        <a:t>2012</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20000"/>
                    </a:solidFill>
                  </a:tcPr>
                </a:tc>
                <a:tc>
                  <a:txBody>
                    <a:bodyPr/>
                    <a:lstStyle/>
                    <a:p>
                      <a:pPr algn="just">
                        <a:spcAft>
                          <a:spcPts val="0"/>
                        </a:spcAft>
                      </a:pPr>
                      <a:r>
                        <a:rPr lang="ro-RO" sz="1400" b="1">
                          <a:latin typeface="Times New Roman"/>
                          <a:ea typeface="Times New Roman"/>
                        </a:rPr>
                        <a:t>2013</a:t>
                      </a:r>
                      <a:endParaRPr lang="ru-RU"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spcAft>
                          <a:spcPts val="0"/>
                        </a:spcAft>
                      </a:pPr>
                      <a:r>
                        <a:rPr lang="ro-RO" sz="1400" b="1" dirty="0">
                          <a:latin typeface="Times New Roman"/>
                          <a:ea typeface="Times New Roman"/>
                        </a:rPr>
                        <a:t>2014</a:t>
                      </a:r>
                      <a:endParaRPr lang="ru-RU"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r>
            </a:tbl>
          </a:graphicData>
        </a:graphic>
      </p:graphicFrame>
      <p:sp>
        <p:nvSpPr>
          <p:cNvPr id="6"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31</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Liliana\Desktop\rap. 2014, PP\generale\30_big.jpg"/>
          <p:cNvPicPr>
            <a:picLocks noChangeAspect="1" noChangeArrowheads="1"/>
          </p:cNvPicPr>
          <p:nvPr/>
        </p:nvPicPr>
        <p:blipFill>
          <a:blip r:embed="rId2" cstate="print"/>
          <a:srcRect/>
          <a:stretch>
            <a:fillRect/>
          </a:stretch>
        </p:blipFill>
        <p:spPr bwMode="auto">
          <a:xfrm>
            <a:off x="0" y="-24"/>
            <a:ext cx="9144000" cy="6858000"/>
          </a:xfrm>
          <a:prstGeom prst="rect">
            <a:avLst/>
          </a:prstGeom>
          <a:noFill/>
        </p:spPr>
      </p:pic>
      <p:sp>
        <p:nvSpPr>
          <p:cNvPr id="4" name="Прямоугольник 3"/>
          <p:cNvSpPr/>
          <p:nvPr/>
        </p:nvSpPr>
        <p:spPr>
          <a:xfrm>
            <a:off x="428596" y="428604"/>
            <a:ext cx="3643338" cy="5201424"/>
          </a:xfrm>
          <a:prstGeom prst="rect">
            <a:avLst/>
          </a:prstGeom>
        </p:spPr>
        <p:txBody>
          <a:bodyPr wrap="square">
            <a:spAutoFit/>
          </a:bodyPr>
          <a:lstStyle/>
          <a:p>
            <a:pPr algn="ctr"/>
            <a:r>
              <a:rPr lang="ro-RO" sz="2200" b="1" dirty="0" smtClean="0">
                <a:solidFill>
                  <a:srgbClr val="002060"/>
                </a:solidFill>
                <a:latin typeface="Times New Roman" pitchFamily="18" charset="0"/>
                <a:ea typeface="Times New Roman" pitchFamily="18" charset="0"/>
                <a:cs typeface="Times New Roman" pitchFamily="18" charset="0"/>
              </a:rPr>
              <a:t>Pregătirea cadrelor și susținerea </a:t>
            </a:r>
            <a:r>
              <a:rPr lang="ro-MO" sz="2200" b="1" dirty="0" smtClean="0">
                <a:solidFill>
                  <a:srgbClr val="002060"/>
                </a:solidFill>
                <a:latin typeface="Times New Roman" pitchFamily="18" charset="0"/>
                <a:ea typeface="Times New Roman" pitchFamily="18" charset="0"/>
                <a:cs typeface="Times New Roman" pitchFamily="18" charset="0"/>
              </a:rPr>
              <a:t>tezelor  de  doctor/</a:t>
            </a:r>
            <a:r>
              <a:rPr lang="ro-MO" sz="2200" b="1" dirty="0" err="1" smtClean="0">
                <a:solidFill>
                  <a:srgbClr val="002060"/>
                </a:solidFill>
                <a:latin typeface="Times New Roman" pitchFamily="18" charset="0"/>
                <a:ea typeface="Times New Roman" pitchFamily="18" charset="0"/>
                <a:cs typeface="Times New Roman" pitchFamily="18" charset="0"/>
              </a:rPr>
              <a:t>doctor</a:t>
            </a:r>
            <a:r>
              <a:rPr lang="ro-MO" sz="2200" b="1" dirty="0" smtClean="0">
                <a:solidFill>
                  <a:srgbClr val="002060"/>
                </a:solidFill>
                <a:latin typeface="Times New Roman" pitchFamily="18" charset="0"/>
                <a:ea typeface="Times New Roman" pitchFamily="18" charset="0"/>
                <a:cs typeface="Times New Roman" pitchFamily="18" charset="0"/>
              </a:rPr>
              <a:t> </a:t>
            </a:r>
            <a:r>
              <a:rPr lang="ro-MO" sz="2200" b="1" dirty="0" err="1" smtClean="0">
                <a:solidFill>
                  <a:srgbClr val="002060"/>
                </a:solidFill>
                <a:latin typeface="Times New Roman" pitchFamily="18" charset="0"/>
                <a:ea typeface="Times New Roman" pitchFamily="18" charset="0"/>
                <a:cs typeface="Times New Roman" pitchFamily="18" charset="0"/>
              </a:rPr>
              <a:t>habilitat</a:t>
            </a:r>
            <a:r>
              <a:rPr lang="ro-MO" sz="2200" b="1" dirty="0" smtClean="0">
                <a:solidFill>
                  <a:srgbClr val="002060"/>
                </a:solidFill>
                <a:latin typeface="Times New Roman" pitchFamily="18" charset="0"/>
                <a:ea typeface="Times New Roman" pitchFamily="18" charset="0"/>
                <a:cs typeface="Times New Roman" pitchFamily="18" charset="0"/>
              </a:rPr>
              <a:t> în 2014 și în 2011</a:t>
            </a:r>
            <a:r>
              <a:rPr lang="ro-RO" sz="2200" dirty="0" smtClean="0">
                <a:solidFill>
                  <a:srgbClr val="002060"/>
                </a:solidFill>
                <a:latin typeface="Times New Roman" pitchFamily="18" charset="0"/>
                <a:cs typeface="Times New Roman" pitchFamily="18" charset="0"/>
              </a:rPr>
              <a:t>–</a:t>
            </a:r>
            <a:r>
              <a:rPr lang="ro-MO" sz="2200" b="1" dirty="0" smtClean="0">
                <a:solidFill>
                  <a:srgbClr val="002060"/>
                </a:solidFill>
                <a:latin typeface="Times New Roman" pitchFamily="18" charset="0"/>
                <a:ea typeface="Times New Roman" pitchFamily="18" charset="0"/>
                <a:cs typeface="Times New Roman" pitchFamily="18" charset="0"/>
              </a:rPr>
              <a:t>2014  </a:t>
            </a:r>
          </a:p>
          <a:p>
            <a:pPr algn="ctr"/>
            <a:endParaRPr lang="ro-MO" sz="3200" b="1" dirty="0" smtClean="0">
              <a:latin typeface="Sylfaen" pitchFamily="18" charset="0"/>
              <a:ea typeface="Times New Roman" pitchFamily="18" charset="0"/>
            </a:endParaRPr>
          </a:p>
          <a:p>
            <a:r>
              <a:rPr lang="ro-RO" sz="2000" dirty="0" smtClean="0">
                <a:latin typeface="Times New Roman" pitchFamily="18" charset="0"/>
                <a:cs typeface="Times New Roman" pitchFamily="18" charset="0"/>
              </a:rPr>
              <a:t>	26 de doctoranzi, dintre care 8 angajaţi ai institutului, fac studii doctorale în cadrul IPC.</a:t>
            </a:r>
          </a:p>
          <a:p>
            <a:r>
              <a:rPr lang="ro-RO" sz="2000" dirty="0" smtClean="0">
                <a:latin typeface="Times New Roman" pitchFamily="18" charset="0"/>
                <a:cs typeface="Times New Roman" pitchFamily="18" charset="0"/>
              </a:rPr>
              <a:t>	Un cercetător (Centrul de Etnologie) a fost admis la studii postdoctorale</a:t>
            </a:r>
            <a:r>
              <a:rPr lang="en-US" sz="2000" dirty="0" smtClean="0">
                <a:latin typeface="Times New Roman" pitchFamily="18" charset="0"/>
                <a:cs typeface="Times New Roman" pitchFamily="18" charset="0"/>
              </a:rPr>
              <a:t>.</a:t>
            </a:r>
            <a:endParaRPr lang="ro-RO" sz="2000" dirty="0" smtClean="0">
              <a:latin typeface="Times New Roman" pitchFamily="18" charset="0"/>
              <a:cs typeface="Times New Roman" pitchFamily="18" charset="0"/>
            </a:endParaRPr>
          </a:p>
          <a:p>
            <a:endParaRPr lang="ro-RO" sz="2000"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	Total susțineri de teze de doctor/</a:t>
            </a:r>
            <a:r>
              <a:rPr lang="ro-RO" sz="2000" dirty="0" err="1" smtClean="0">
                <a:latin typeface="Times New Roman" pitchFamily="18" charset="0"/>
                <a:cs typeface="Times New Roman" pitchFamily="18" charset="0"/>
              </a:rPr>
              <a:t>doctor</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habilitat</a:t>
            </a:r>
            <a:r>
              <a:rPr lang="ro-RO" sz="2000" dirty="0" smtClean="0">
                <a:latin typeface="Times New Roman" pitchFamily="18" charset="0"/>
                <a:cs typeface="Times New Roman" pitchFamily="18" charset="0"/>
              </a:rPr>
              <a:t> – 10 (9/1)</a:t>
            </a:r>
          </a:p>
          <a:p>
            <a:pPr algn="ctr"/>
            <a:r>
              <a:rPr lang="ro-RO" sz="2400" dirty="0" smtClean="0">
                <a:latin typeface="Sylfaen" pitchFamily="18" charset="0"/>
              </a:rPr>
              <a:t> </a:t>
            </a:r>
            <a:endParaRPr lang="ru-RU" sz="2400" dirty="0">
              <a:latin typeface="Sylfaen" pitchFamily="18" charset="0"/>
            </a:endParaRPr>
          </a:p>
        </p:txBody>
      </p:sp>
      <p:graphicFrame>
        <p:nvGraphicFramePr>
          <p:cNvPr id="6" name="Диаграмма 5"/>
          <p:cNvGraphicFramePr/>
          <p:nvPr/>
        </p:nvGraphicFramePr>
        <p:xfrm>
          <a:off x="4357686" y="428604"/>
          <a:ext cx="4572032" cy="53578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32</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357158" y="500042"/>
            <a:ext cx="8358246" cy="1143008"/>
          </a:xfrm>
        </p:spPr>
        <p:txBody>
          <a:bodyPr>
            <a:noAutofit/>
          </a:bodyPr>
          <a:lstStyle/>
          <a:p>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ro-RO" sz="1800" b="1" dirty="0" smtClean="0">
                <a:solidFill>
                  <a:srgbClr val="002060"/>
                </a:solidFill>
                <a:latin typeface="Times New Roman" pitchFamily="18" charset="0"/>
                <a:cs typeface="Times New Roman" pitchFamily="18" charset="0"/>
              </a:rPr>
              <a:t>SUSȚINERI DE TEZE ȘTIINȚIFICE ÎN 2014</a:t>
            </a:r>
            <a:r>
              <a:rPr lang="en-US" sz="1800" b="1" dirty="0" smtClean="0">
                <a:solidFill>
                  <a:srgbClr val="002060"/>
                </a:solidFill>
                <a:latin typeface="Times New Roman" pitchFamily="18" charset="0"/>
                <a:cs typeface="Times New Roman" pitchFamily="18" charset="0"/>
              </a:rPr>
              <a:t> </a:t>
            </a:r>
            <a:r>
              <a:rPr lang="ro-RO" sz="1800" dirty="0" smtClean="0">
                <a:solidFill>
                  <a:srgbClr val="002060"/>
                </a:solidFill>
                <a:latin typeface="Times New Roman" pitchFamily="18" charset="0"/>
                <a:cs typeface="Times New Roman" pitchFamily="18" charset="0"/>
              </a:rPr>
              <a:t> </a:t>
            </a:r>
            <a:br>
              <a:rPr lang="ro-RO" sz="1800" dirty="0" smtClean="0">
                <a:solidFill>
                  <a:srgbClr val="002060"/>
                </a:solidFill>
                <a:latin typeface="Times New Roman" pitchFamily="18" charset="0"/>
                <a:cs typeface="Times New Roman" pitchFamily="18" charset="0"/>
              </a:rPr>
            </a:br>
            <a:r>
              <a:rPr lang="ro-RO" sz="1800" b="1" dirty="0" smtClean="0">
                <a:solidFill>
                  <a:srgbClr val="002060"/>
                </a:solidFill>
                <a:latin typeface="Times New Roman" pitchFamily="18" charset="0"/>
                <a:cs typeface="Times New Roman" pitchFamily="18" charset="0"/>
              </a:rPr>
              <a:t>ÎN ARHEOLOGIE</a:t>
            </a:r>
            <a:r>
              <a:rPr lang="ro-RO" sz="1800" dirty="0" smtClean="0">
                <a:solidFill>
                  <a:schemeClr val="tx1"/>
                </a:solidFill>
                <a:latin typeface="Times New Roman" pitchFamily="18" charset="0"/>
                <a:cs typeface="Times New Roman" pitchFamily="18" charset="0"/>
              </a:rPr>
              <a:t>:</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Vasile IARMULSCHI </a:t>
            </a:r>
            <a:r>
              <a:rPr lang="ro-RO" sz="1800" dirty="0" smtClean="0">
                <a:latin typeface="Times New Roman" pitchFamily="18" charset="0"/>
                <a:cs typeface="Times New Roman" pitchFamily="18" charset="0"/>
              </a:rPr>
              <a:t>− </a:t>
            </a:r>
            <a:r>
              <a:rPr lang="ro-MO" sz="1800" dirty="0" smtClean="0">
                <a:solidFill>
                  <a:schemeClr val="tx1"/>
                </a:solidFill>
                <a:latin typeface="Times New Roman" pitchFamily="18" charset="0"/>
                <a:cs typeface="Times New Roman" pitchFamily="18" charset="0"/>
              </a:rPr>
              <a:t>teza de doctor</a:t>
            </a:r>
            <a:r>
              <a:rPr lang="ro-RO"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Migraţia</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bastarnilor</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în</a:t>
            </a:r>
            <a:r>
              <a:rPr lang="fr-FR" sz="1800" dirty="0" smtClean="0">
                <a:solidFill>
                  <a:schemeClr val="tx1"/>
                </a:solidFill>
                <a:latin typeface="Times New Roman" pitchFamily="18" charset="0"/>
                <a:cs typeface="Times New Roman" pitchFamily="18" charset="0"/>
              </a:rPr>
              <a:t> spa</a:t>
            </a:r>
            <a:r>
              <a:rPr lang="ro-RO" sz="1800" dirty="0" smtClean="0">
                <a:solidFill>
                  <a:schemeClr val="tx1"/>
                </a:solidFill>
                <a:latin typeface="Times New Roman" pitchFamily="18" charset="0"/>
                <a:cs typeface="Times New Roman" pitchFamily="18" charset="0"/>
              </a:rPr>
              <a:t>ț</a:t>
            </a:r>
            <a:r>
              <a:rPr lang="fr-FR" sz="1800" dirty="0" err="1" smtClean="0">
                <a:solidFill>
                  <a:schemeClr val="tx1"/>
                </a:solidFill>
                <a:latin typeface="Times New Roman" pitchFamily="18" charset="0"/>
                <a:cs typeface="Times New Roman" pitchFamily="18" charset="0"/>
              </a:rPr>
              <a:t>iul</a:t>
            </a:r>
            <a:r>
              <a:rPr lang="fr-FR" sz="1800" dirty="0" smtClean="0">
                <a:solidFill>
                  <a:schemeClr val="tx1"/>
                </a:solidFill>
                <a:latin typeface="Times New Roman" pitchFamily="18" charset="0"/>
                <a:cs typeface="Times New Roman" pitchFamily="18" charset="0"/>
              </a:rPr>
              <a:t> carpato-</a:t>
            </a:r>
            <a:r>
              <a:rPr lang="fr-FR" sz="1800" dirty="0" err="1" smtClean="0">
                <a:solidFill>
                  <a:schemeClr val="tx1"/>
                </a:solidFill>
                <a:latin typeface="Times New Roman" pitchFamily="18" charset="0"/>
                <a:cs typeface="Times New Roman" pitchFamily="18" charset="0"/>
              </a:rPr>
              <a:t>nistrean</a:t>
            </a:r>
            <a:r>
              <a:rPr lang="fr-FR" sz="1800" dirty="0" smtClean="0">
                <a:solidFill>
                  <a:schemeClr val="tx1"/>
                </a:solidFill>
                <a:latin typeface="Times New Roman" pitchFamily="18" charset="0"/>
                <a:cs typeface="Times New Roman" pitchFamily="18" charset="0"/>
              </a:rPr>
              <a:t> </a:t>
            </a: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fr-FR" sz="1800" dirty="0" smtClean="0">
                <a:solidFill>
                  <a:schemeClr val="tx1"/>
                </a:solidFill>
                <a:latin typeface="Times New Roman" pitchFamily="18" charset="0"/>
                <a:cs typeface="Times New Roman" pitchFamily="18" charset="0"/>
              </a:rPr>
              <a:t>(</a:t>
            </a:r>
            <a:r>
              <a:rPr lang="fr-FR" sz="1800" dirty="0" err="1" smtClean="0">
                <a:solidFill>
                  <a:schemeClr val="tx1"/>
                </a:solidFill>
                <a:latin typeface="Times New Roman" pitchFamily="18" charset="0"/>
                <a:cs typeface="Times New Roman" pitchFamily="18" charset="0"/>
              </a:rPr>
              <a:t>în</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baza</a:t>
            </a:r>
            <a:r>
              <a:rPr lang="fr-FR" sz="1800" dirty="0" smtClean="0">
                <a:solidFill>
                  <a:schemeClr val="tx1"/>
                </a:solidFill>
                <a:latin typeface="Times New Roman" pitchFamily="18" charset="0"/>
                <a:cs typeface="Times New Roman" pitchFamily="18" charset="0"/>
              </a:rPr>
              <a:t> </a:t>
            </a:r>
            <a:r>
              <a:rPr lang="fr-FR" sz="1800" dirty="0" err="1" smtClean="0">
                <a:solidFill>
                  <a:schemeClr val="tx1"/>
                </a:solidFill>
                <a:latin typeface="Times New Roman" pitchFamily="18" charset="0"/>
                <a:cs typeface="Times New Roman" pitchFamily="18" charset="0"/>
              </a:rPr>
              <a:t>necropolei</a:t>
            </a:r>
            <a:r>
              <a:rPr lang="fr-FR" sz="1800" dirty="0" smtClean="0">
                <a:solidFill>
                  <a:schemeClr val="tx1"/>
                </a:solidFill>
                <a:latin typeface="Times New Roman" pitchFamily="18" charset="0"/>
                <a:cs typeface="Times New Roman" pitchFamily="18" charset="0"/>
              </a:rPr>
              <a:t> de la </a:t>
            </a:r>
            <a:r>
              <a:rPr lang="fr-FR" sz="1800" dirty="0" err="1" smtClean="0">
                <a:solidFill>
                  <a:schemeClr val="tx1"/>
                </a:solidFill>
                <a:latin typeface="Times New Roman" pitchFamily="18" charset="0"/>
                <a:cs typeface="Times New Roman" pitchFamily="18" charset="0"/>
              </a:rPr>
              <a:t>Boroseşti</a:t>
            </a:r>
            <a:r>
              <a:rPr lang="fr-FR" sz="1800" dirty="0" smtClean="0">
                <a:solidFill>
                  <a:schemeClr val="tx1"/>
                </a:solidFill>
                <a:latin typeface="Times New Roman" pitchFamily="18" charset="0"/>
                <a:cs typeface="Times New Roman" pitchFamily="18" charset="0"/>
              </a:rPr>
              <a:t>)</a:t>
            </a:r>
            <a:r>
              <a:rPr lang="ro-RO" sz="1800" dirty="0" smtClean="0">
                <a:solidFill>
                  <a:schemeClr val="tx1"/>
                </a:solidFill>
                <a:latin typeface="Times New Roman" pitchFamily="18" charset="0"/>
                <a:cs typeface="Times New Roman" pitchFamily="18" charset="0"/>
              </a:rPr>
              <a:t>”, a obţinut bursa „Alexander vom Humboldt”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a Institutului de Arheologie al Universităţii Libere din Berlin. </a:t>
            </a:r>
            <a:endParaRPr lang="ru-RU" sz="1800" dirty="0">
              <a:solidFill>
                <a:schemeClr val="tx1"/>
              </a:solidFill>
              <a:latin typeface="Times New Roman" pitchFamily="18" charset="0"/>
              <a:cs typeface="Times New Roman" pitchFamily="18" charset="0"/>
            </a:endParaRPr>
          </a:p>
        </p:txBody>
      </p:sp>
      <p:sp>
        <p:nvSpPr>
          <p:cNvPr id="4" name="Rectangle 1"/>
          <p:cNvSpPr>
            <a:spLocks noChangeArrowheads="1"/>
          </p:cNvSpPr>
          <p:nvPr/>
        </p:nvSpPr>
        <p:spPr bwMode="auto">
          <a:xfrm>
            <a:off x="285720" y="2174740"/>
            <a:ext cx="478634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o-RO" b="1" dirty="0" smtClean="0">
                <a:solidFill>
                  <a:srgbClr val="002060"/>
                </a:solidFill>
                <a:latin typeface="Times New Roman" pitchFamily="18" charset="0"/>
                <a:cs typeface="Times New Roman" pitchFamily="18" charset="0"/>
              </a:rPr>
              <a:t>ÎN ETNOLOGIE</a:t>
            </a:r>
            <a:r>
              <a:rPr lang="ro-RO" dirty="0" smtClean="0">
                <a:latin typeface="Times New Roman" pitchFamily="18" charset="0"/>
                <a:cs typeface="Times New Roman" pitchFamily="18" charset="0"/>
              </a:rPr>
              <a:t>:</a:t>
            </a:r>
          </a:p>
          <a:p>
            <a:r>
              <a:rPr lang="ro-RO" dirty="0" smtClean="0">
                <a:latin typeface="Times New Roman" pitchFamily="18" charset="0"/>
                <a:cs typeface="Times New Roman" pitchFamily="18" charset="0"/>
              </a:rPr>
              <a:t>Ivan DUMINICA − teza de doctor  „Emigranţii bulgari din Basarabia la sfârşitul sec. </a:t>
            </a:r>
          </a:p>
          <a:p>
            <a:r>
              <a:rPr lang="ro-RO" dirty="0" smtClean="0">
                <a:latin typeface="Times New Roman" pitchFamily="18" charset="0"/>
                <a:cs typeface="Times New Roman" pitchFamily="18" charset="0"/>
              </a:rPr>
              <a:t>al </a:t>
            </a:r>
            <a:r>
              <a:rPr lang="ro-RO" dirty="0" err="1" smtClean="0">
                <a:latin typeface="Times New Roman" pitchFamily="18" charset="0"/>
                <a:cs typeface="Times New Roman" pitchFamily="18" charset="0"/>
              </a:rPr>
              <a:t>XVIII</a:t>
            </a:r>
            <a:r>
              <a:rPr lang="ro-RO" dirty="0" smtClean="0">
                <a:latin typeface="Times New Roman" pitchFamily="18" charset="0"/>
                <a:cs typeface="Times New Roman" pitchFamily="18" charset="0"/>
              </a:rPr>
              <a:t> − începutul sec. XIX în istoriografie”, Universitatea din </a:t>
            </a:r>
            <a:r>
              <a:rPr lang="ro-RO" dirty="0" err="1" smtClean="0">
                <a:latin typeface="Times New Roman" pitchFamily="18" charset="0"/>
                <a:cs typeface="Times New Roman" pitchFamily="18" charset="0"/>
              </a:rPr>
              <a:t>Veliko</a:t>
            </a:r>
            <a:r>
              <a:rPr lang="ro-RO" dirty="0" smtClean="0">
                <a:latin typeface="Times New Roman" pitchFamily="18" charset="0"/>
                <a:cs typeface="Times New Roman" pitchFamily="18" charset="0"/>
              </a:rPr>
              <a:t> Târnovo „Sf. Chiril şi Metodiu”, Bulgaria. </a:t>
            </a:r>
            <a:endParaRPr lang="ru-RU" dirty="0">
              <a:latin typeface="Times New Roman" pitchFamily="18" charset="0"/>
              <a:cs typeface="Times New Roman" pitchFamily="18" charset="0"/>
            </a:endParaRPr>
          </a:p>
        </p:txBody>
      </p:sp>
      <p:pic>
        <p:nvPicPr>
          <p:cNvPr id="5" name="Picture 2" descr="E:\МОИ ДОКУМЕНТЫ II\RAPORT 2014\POWER POINT\PENTRU POWER POINT\premiile\2 doctorandul anului Universităţii din Veliko Târnovo 5.12.2014.jpg"/>
          <p:cNvPicPr>
            <a:picLocks noChangeAspect="1" noChangeArrowheads="1"/>
          </p:cNvPicPr>
          <p:nvPr/>
        </p:nvPicPr>
        <p:blipFill>
          <a:blip r:embed="rId2" cstate="print">
            <a:lum bright="10000"/>
          </a:blip>
          <a:srcRect/>
          <a:stretch>
            <a:fillRect/>
          </a:stretch>
        </p:blipFill>
        <p:spPr bwMode="auto">
          <a:xfrm>
            <a:off x="5072065" y="1785926"/>
            <a:ext cx="3505305" cy="2428892"/>
          </a:xfrm>
          <a:prstGeom prst="rect">
            <a:avLst/>
          </a:prstGeom>
          <a:noFill/>
        </p:spPr>
      </p:pic>
      <p:sp>
        <p:nvSpPr>
          <p:cNvPr id="6" name="Заголовок 1"/>
          <p:cNvSpPr txBox="1">
            <a:spLocks/>
          </p:cNvSpPr>
          <p:nvPr/>
        </p:nvSpPr>
        <p:spPr>
          <a:xfrm>
            <a:off x="428596" y="4643446"/>
            <a:ext cx="4286280" cy="1143008"/>
          </a:xfrm>
          <a:prstGeom prst="rect">
            <a:avLst/>
          </a:prstGeom>
        </p:spPr>
        <p:txBody>
          <a:bodyPr vert="horz" lIns="0" tIns="45720" rIns="0" bIns="0" anchor="b">
            <a:normAutofit fontScale="97500"/>
            <a:scene3d>
              <a:camera prst="orthographicFront"/>
              <a:lightRig rig="freezing" dir="t">
                <a:rot lat="0" lon="0" rev="5640000"/>
              </a:lightRig>
            </a:scene3d>
            <a:sp3d prstMaterial="flat">
              <a:contourClr>
                <a:schemeClr val="tx2"/>
              </a:contourClr>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o-RO"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ÎN STUDIUL ARTELOR</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a:t>
            </a:r>
          </a:p>
          <a:p>
            <a:pPr lvl="0">
              <a:spcBef>
                <a:spcPct val="0"/>
              </a:spcBef>
              <a:defRPr/>
            </a:pP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Natalia </a:t>
            </a:r>
            <a:r>
              <a:rPr kumimoji="0" lang="ro-RO" b="0" i="0" u="none" strike="noStrike" kern="1200" cap="none" spc="0" normalizeH="0" baseline="0" noProof="0" dirty="0" err="1" smtClean="0">
                <a:ln>
                  <a:noFill/>
                </a:ln>
                <a:effectLst/>
                <a:uLnTx/>
                <a:uFillTx/>
                <a:latin typeface="Times New Roman" pitchFamily="18" charset="0"/>
                <a:ea typeface="+mj-ea"/>
                <a:cs typeface="Times New Roman" pitchFamily="18" charset="0"/>
              </a:rPr>
              <a:t>PROCOP</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  </a:t>
            </a:r>
            <a:r>
              <a:rPr lang="ro-RO" dirty="0" smtClean="0">
                <a:latin typeface="Times New Roman" pitchFamily="18" charset="0"/>
                <a:cs typeface="Times New Roman" pitchFamily="18" charset="0"/>
              </a:rPr>
              <a:t>− </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teza de doctor </a:t>
            </a:r>
            <a:b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b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a:t>
            </a:r>
            <a:r>
              <a:rPr kumimoji="0" lang="ro-RO" b="0" i="0" u="none" strike="noStrike" kern="1200" cap="none" spc="0" normalizeH="0" baseline="0" noProof="0" dirty="0" err="1" smtClean="0">
                <a:ln>
                  <a:noFill/>
                </a:ln>
                <a:effectLst/>
                <a:uLnTx/>
                <a:uFillTx/>
                <a:latin typeface="Times New Roman" pitchFamily="18" charset="0"/>
                <a:ea typeface="+mj-ea"/>
                <a:cs typeface="Times New Roman" pitchFamily="18" charset="0"/>
              </a:rPr>
              <a:t>Batik-ul</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 în artele decorative din Republica Moldova”.</a:t>
            </a:r>
            <a:endParaRPr kumimoji="0" lang="ru-RU"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pic>
        <p:nvPicPr>
          <p:cNvPr id="7" name="Picture 3" descr="C:\Users\Liliana\Desktop\rap. 2014, PP\Foto_Arte\10708674_766220503452537_7085003425920227981_o.jpg"/>
          <p:cNvPicPr>
            <a:picLocks noChangeAspect="1" noChangeArrowheads="1"/>
          </p:cNvPicPr>
          <p:nvPr/>
        </p:nvPicPr>
        <p:blipFill>
          <a:blip r:embed="rId3" cstate="print"/>
          <a:srcRect/>
          <a:stretch>
            <a:fillRect/>
          </a:stretch>
        </p:blipFill>
        <p:spPr bwMode="auto">
          <a:xfrm>
            <a:off x="5072066" y="4380367"/>
            <a:ext cx="3500462" cy="2334781"/>
          </a:xfrm>
          <a:prstGeom prst="rect">
            <a:avLst/>
          </a:prstGeom>
          <a:noFill/>
        </p:spPr>
      </p:pic>
      <p:sp>
        <p:nvSpPr>
          <p:cNvPr id="8" name="Rectangle 1"/>
          <p:cNvSpPr>
            <a:spLocks noChangeArrowheads="1"/>
          </p:cNvSpPr>
          <p:nvPr/>
        </p:nvSpPr>
        <p:spPr bwMode="auto">
          <a:xfrm>
            <a:off x="8143868"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33</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496"/>
            <a:ext cx="8429684" cy="3429048"/>
          </a:xfrm>
        </p:spPr>
        <p:txBody>
          <a:bodyPr>
            <a:noAutofit/>
          </a:bodyPr>
          <a:lstStyle/>
          <a:p>
            <a:pPr>
              <a:spcBef>
                <a:spcPts val="0"/>
              </a:spcBef>
            </a:pPr>
            <a:r>
              <a:rPr lang="ro-RO" sz="2400" b="1" dirty="0" smtClean="0">
                <a:solidFill>
                  <a:schemeClr val="tx1"/>
                </a:solidFill>
                <a:latin typeface="Times New Roman" pitchFamily="18" charset="0"/>
                <a:cs typeface="Times New Roman" pitchFamily="18" charset="0"/>
              </a:rPr>
              <a:t/>
            </a:r>
            <a:br>
              <a:rPr lang="ro-RO" sz="2400" b="1" dirty="0" smtClean="0">
                <a:solidFill>
                  <a:schemeClr val="tx1"/>
                </a:solidFill>
                <a:latin typeface="Times New Roman" pitchFamily="18" charset="0"/>
                <a:cs typeface="Times New Roman" pitchFamily="18" charset="0"/>
              </a:rPr>
            </a:br>
            <a:r>
              <a:rPr lang="ro-RO" sz="2400" b="1" dirty="0" smtClean="0">
                <a:solidFill>
                  <a:schemeClr val="tx1"/>
                </a:solidFill>
                <a:latin typeface="Times New Roman" pitchFamily="18" charset="0"/>
                <a:cs typeface="Times New Roman" pitchFamily="18" charset="0"/>
              </a:rPr>
              <a:t/>
            </a:r>
            <a:br>
              <a:rPr lang="ro-RO" sz="2400" b="1" dirty="0" smtClean="0">
                <a:solidFill>
                  <a:schemeClr val="tx1"/>
                </a:solidFill>
                <a:latin typeface="Times New Roman" pitchFamily="18" charset="0"/>
                <a:cs typeface="Times New Roman" pitchFamily="18" charset="0"/>
              </a:rPr>
            </a:br>
            <a:r>
              <a:rPr lang="ro-RO" sz="1800" b="1"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Lilia</a:t>
            </a:r>
            <a:r>
              <a:rPr lang="ro-RO" sz="1800" dirty="0" smtClean="0">
                <a:solidFill>
                  <a:schemeClr val="tx1"/>
                </a:solidFill>
                <a:latin typeface="Times New Roman" pitchFamily="18" charset="0"/>
                <a:cs typeface="Times New Roman" pitchFamily="18" charset="0"/>
              </a:rPr>
              <a:t> DERGACIOVA  – „</a:t>
            </a:r>
            <a:r>
              <a:rPr lang="ro-RO" sz="1800" dirty="0" err="1" smtClean="0">
                <a:solidFill>
                  <a:schemeClr val="tx1"/>
                </a:solidFill>
                <a:latin typeface="Times New Roman" pitchFamily="18" charset="0"/>
                <a:cs typeface="Times New Roman" pitchFamily="18" charset="0"/>
              </a:rPr>
              <a:t>Монеты</a:t>
            </a:r>
            <a:r>
              <a:rPr lang="ro-RO" sz="1800" dirty="0" smtClean="0">
                <a:solidFill>
                  <a:schemeClr val="tx1"/>
                </a:solidFill>
                <a:latin typeface="Times New Roman" pitchFamily="18" charset="0"/>
                <a:cs typeface="Times New Roman" pitchFamily="18" charset="0"/>
              </a:rPr>
              <a:t> и </a:t>
            </a:r>
            <a:r>
              <a:rPr lang="ro-RO" sz="1800" dirty="0" err="1" smtClean="0">
                <a:solidFill>
                  <a:schemeClr val="tx1"/>
                </a:solidFill>
                <a:latin typeface="Times New Roman" pitchFamily="18" charset="0"/>
                <a:cs typeface="Times New Roman" pitchFamily="18" charset="0"/>
              </a:rPr>
              <a:t>денежное</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обращение</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на</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территории</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Молдова</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середина</a:t>
            </a:r>
            <a:r>
              <a:rPr lang="ro-RO" sz="1800" dirty="0" smtClean="0">
                <a:solidFill>
                  <a:schemeClr val="tx1"/>
                </a:solidFill>
                <a:latin typeface="Times New Roman" pitchFamily="18" charset="0"/>
                <a:cs typeface="Times New Roman" pitchFamily="18" charset="0"/>
              </a:rPr>
              <a:t> XIV– </a:t>
            </a:r>
            <a:r>
              <a:rPr lang="ro-RO" sz="1800" dirty="0" err="1" smtClean="0">
                <a:solidFill>
                  <a:schemeClr val="tx1"/>
                </a:solidFill>
                <a:latin typeface="Times New Roman" pitchFamily="18" charset="0"/>
                <a:cs typeface="Times New Roman" pitchFamily="18" charset="0"/>
              </a:rPr>
              <a:t>первая</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четверть</a:t>
            </a:r>
            <a:r>
              <a:rPr lang="ro-RO" sz="1800" dirty="0" smtClean="0">
                <a:solidFill>
                  <a:schemeClr val="tx1"/>
                </a:solidFill>
                <a:latin typeface="Times New Roman" pitchFamily="18" charset="0"/>
                <a:cs typeface="Times New Roman" pitchFamily="18" charset="0"/>
              </a:rPr>
              <a:t> XVI </a:t>
            </a:r>
            <a:r>
              <a:rPr lang="ro-RO" sz="1800" dirty="0" err="1" smtClean="0">
                <a:solidFill>
                  <a:schemeClr val="tx1"/>
                </a:solidFill>
                <a:latin typeface="Times New Roman" pitchFamily="18" charset="0"/>
                <a:cs typeface="Times New Roman" pitchFamily="18" charset="0"/>
              </a:rPr>
              <a:t>вв</a:t>
            </a:r>
            <a:r>
              <a:rPr lang="ro-RO" sz="1800" dirty="0" smtClean="0">
                <a:solidFill>
                  <a:schemeClr val="tx1"/>
                </a:solidFill>
                <a:latin typeface="Times New Roman" pitchFamily="18" charset="0"/>
                <a:cs typeface="Times New Roman" pitchFamily="18" charset="0"/>
              </a:rPr>
              <a:t>.)”, Chişinău (2011), apreciată cu Diploma de Excelență a CNAA; „Tipologia emisiunilor monetare moldoveneşti de la sfârşitul secolului XIV – începutul secolului XVI”, Institutul de Arheologie</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„V. Pârvan”, București, România (2013)</a:t>
            </a:r>
            <a:r>
              <a:rPr lang="en-US" sz="1800" dirty="0" smtClean="0">
                <a:solidFill>
                  <a:schemeClr val="tx1"/>
                </a:solidFill>
                <a:latin typeface="Times New Roman" pitchFamily="18" charset="0"/>
                <a:cs typeface="Times New Roman" pitchFamily="18" charset="0"/>
              </a:rPr>
              <a:t>.</a:t>
            </a: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Ion URSU – „Populaţiile turanice în spaţiul est-carpatic în sec. X–</a:t>
            </a:r>
            <a:r>
              <a:rPr lang="ro-RO" sz="1800" dirty="0" err="1" smtClean="0">
                <a:solidFill>
                  <a:schemeClr val="tx1"/>
                </a:solidFill>
                <a:latin typeface="Times New Roman" pitchFamily="18" charset="0"/>
                <a:cs typeface="Times New Roman" pitchFamily="18" charset="0"/>
              </a:rPr>
              <a:t>IV</a:t>
            </a:r>
            <a:r>
              <a:rPr lang="ro-RO" sz="1800" dirty="0" smtClean="0">
                <a:solidFill>
                  <a:schemeClr val="tx1"/>
                </a:solidFill>
                <a:latin typeface="Times New Roman" pitchFamily="18" charset="0"/>
                <a:cs typeface="Times New Roman" pitchFamily="18" charset="0"/>
              </a:rPr>
              <a:t>”,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Institutul de Arheologie, Iaşi, România (2012)</a:t>
            </a:r>
            <a:r>
              <a:rPr lang="en-US" sz="1800" dirty="0" smtClean="0">
                <a:solidFill>
                  <a:schemeClr val="tx1"/>
                </a:solidFill>
                <a:latin typeface="Times New Roman" pitchFamily="18" charset="0"/>
                <a:cs typeface="Times New Roman" pitchFamily="18" charset="0"/>
              </a:rPr>
              <a:t>.</a:t>
            </a:r>
            <a:r>
              <a:rPr lang="ro-RO" sz="1800" dirty="0" smtClean="0">
                <a:solidFill>
                  <a:schemeClr val="tx1"/>
                </a:solidFill>
                <a:latin typeface="Times New Roman" pitchFamily="18" charset="0"/>
                <a:cs typeface="Times New Roman" pitchFamily="18" charset="0"/>
              </a:rPr>
              <a:t>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Nina </a:t>
            </a:r>
            <a:r>
              <a:rPr lang="ro-RO" sz="1800" dirty="0" err="1" smtClean="0">
                <a:solidFill>
                  <a:schemeClr val="tx1"/>
                </a:solidFill>
                <a:latin typeface="Times New Roman" pitchFamily="18" charset="0"/>
                <a:cs typeface="Times New Roman" pitchFamily="18" charset="0"/>
              </a:rPr>
              <a:t>IVANOVA</a:t>
            </a:r>
            <a:r>
              <a:rPr lang="ro-RO" sz="1800" dirty="0" smtClean="0">
                <a:solidFill>
                  <a:schemeClr val="tx1"/>
                </a:solidFill>
                <a:latin typeface="Times New Roman" pitchFamily="18" charset="0"/>
                <a:cs typeface="Times New Roman" pitchFamily="18" charset="0"/>
              </a:rPr>
              <a:t> – „</a:t>
            </a:r>
            <a:r>
              <a:rPr lang="ru-RU" sz="1800" dirty="0" smtClean="0">
                <a:solidFill>
                  <a:schemeClr val="tx1"/>
                </a:solidFill>
                <a:latin typeface="Times New Roman" pitchFamily="18" charset="0"/>
                <a:cs typeface="Times New Roman" pitchFamily="18" charset="0"/>
              </a:rPr>
              <a:t>Этническая идентичность и ее формирование у детей и подростков школ муниципия Кишинева с русским языком обучения</a:t>
            </a:r>
            <a:r>
              <a:rPr lang="ro-RO" sz="1800" dirty="0" smtClean="0">
                <a:solidFill>
                  <a:schemeClr val="tx1"/>
                </a:solidFill>
                <a:latin typeface="Times New Roman" pitchFamily="18" charset="0"/>
                <a:cs typeface="Times New Roman" pitchFamily="18" charset="0"/>
              </a:rPr>
              <a:t>”</a:t>
            </a:r>
            <a:r>
              <a:rPr lang="ru-RU" sz="1800" dirty="0" smtClean="0">
                <a:solidFill>
                  <a:schemeClr val="tx1"/>
                </a:solidFill>
                <a:latin typeface="Times New Roman" pitchFamily="18" charset="0"/>
                <a:cs typeface="Times New Roman" pitchFamily="18" charset="0"/>
              </a:rPr>
              <a:t>. </a:t>
            </a:r>
            <a:r>
              <a:rPr lang="ro-RO" sz="1800" dirty="0" smtClean="0">
                <a:solidFill>
                  <a:schemeClr val="tx1"/>
                </a:solidFill>
                <a:latin typeface="Times New Roman" pitchFamily="18" charset="0"/>
                <a:cs typeface="Times New Roman" pitchFamily="18" charset="0"/>
              </a:rPr>
              <a:t>Chişinău (2012).</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Natalia </a:t>
            </a:r>
            <a:r>
              <a:rPr lang="ro-RO" sz="1800" dirty="0" err="1" smtClean="0">
                <a:solidFill>
                  <a:schemeClr val="tx1"/>
                </a:solidFill>
                <a:latin typeface="Times New Roman" pitchFamily="18" charset="0"/>
                <a:cs typeface="Times New Roman" pitchFamily="18" charset="0"/>
              </a:rPr>
              <a:t>DUȘACOVA</a:t>
            </a:r>
            <a:r>
              <a:rPr lang="ro-RO" sz="1800" dirty="0" smtClean="0">
                <a:solidFill>
                  <a:schemeClr val="tx1"/>
                </a:solidFill>
                <a:latin typeface="Times New Roman" pitchFamily="18" charset="0"/>
                <a:cs typeface="Times New Roman" pitchFamily="18" charset="0"/>
              </a:rPr>
              <a:t>  – „</a:t>
            </a:r>
            <a:r>
              <a:rPr lang="ru-RU" sz="1800" dirty="0" smtClean="0">
                <a:solidFill>
                  <a:schemeClr val="tx1"/>
                </a:solidFill>
                <a:latin typeface="Times New Roman" pitchFamily="18" charset="0"/>
                <a:cs typeface="Times New Roman" pitchFamily="18" charset="0"/>
              </a:rPr>
              <a:t>Традиционное старообрядческое жилище </a:t>
            </a:r>
            <a:r>
              <a:rPr lang="ru-RU" sz="1800" dirty="0" err="1" smtClean="0">
                <a:solidFill>
                  <a:schemeClr val="tx1"/>
                </a:solidFill>
                <a:latin typeface="Times New Roman" pitchFamily="18" charset="0"/>
                <a:cs typeface="Times New Roman" pitchFamily="18" charset="0"/>
              </a:rPr>
              <a:t>Пруто-Днестровского</a:t>
            </a:r>
            <a:r>
              <a:rPr lang="ru-RU" sz="1800" dirty="0" smtClean="0">
                <a:solidFill>
                  <a:schemeClr val="tx1"/>
                </a:solidFill>
                <a:latin typeface="Times New Roman" pitchFamily="18" charset="0"/>
                <a:cs typeface="Times New Roman" pitchFamily="18" charset="0"/>
              </a:rPr>
              <a:t> междуречья и Левобережного </a:t>
            </a:r>
            <a:r>
              <a:rPr lang="ru-RU" sz="1800" dirty="0" err="1" smtClean="0">
                <a:solidFill>
                  <a:schemeClr val="tx1"/>
                </a:solidFill>
                <a:latin typeface="Times New Roman" pitchFamily="18" charset="0"/>
                <a:cs typeface="Times New Roman" pitchFamily="18" charset="0"/>
              </a:rPr>
              <a:t>Поднестровья</a:t>
            </a:r>
            <a:r>
              <a:rPr lang="ru-RU"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XIX</a:t>
            </a:r>
            <a:r>
              <a:rPr lang="ro-RO" sz="1800" dirty="0" smtClean="0">
                <a:solidFill>
                  <a:schemeClr val="tx1"/>
                </a:solidFill>
                <a:latin typeface="Times New Roman" pitchFamily="18" charset="0"/>
                <a:cs typeface="Times New Roman" pitchFamily="18" charset="0"/>
              </a:rPr>
              <a:t> – </a:t>
            </a:r>
            <a:r>
              <a:rPr lang="ru-RU" sz="1800" dirty="0" err="1" smtClean="0">
                <a:solidFill>
                  <a:schemeClr val="tx1"/>
                </a:solidFill>
                <a:latin typeface="Times New Roman" pitchFamily="18" charset="0"/>
                <a:cs typeface="Times New Roman" pitchFamily="18" charset="0"/>
              </a:rPr>
              <a:t>нач</a:t>
            </a:r>
            <a:r>
              <a:rPr lang="ru-RU" sz="1800" dirty="0" smtClean="0">
                <a:solidFill>
                  <a:schemeClr val="tx1"/>
                </a:solidFill>
                <a:latin typeface="Times New Roman" pitchFamily="18" charset="0"/>
                <a:cs typeface="Times New Roman" pitchFamily="18" charset="0"/>
              </a:rPr>
              <a:t>.</a:t>
            </a:r>
            <a:r>
              <a:rPr lang="ro-RO" sz="1800" dirty="0" smtClean="0">
                <a:solidFill>
                  <a:schemeClr val="tx1"/>
                </a:solidFill>
                <a:latin typeface="Times New Roman" pitchFamily="18" charset="0"/>
                <a:cs typeface="Times New Roman" pitchFamily="18" charset="0"/>
              </a:rPr>
              <a:t> </a:t>
            </a:r>
            <a:r>
              <a:rPr lang="ro-RO" sz="1800" dirty="0" err="1" smtClean="0">
                <a:solidFill>
                  <a:schemeClr val="tx1"/>
                </a:solidFill>
                <a:latin typeface="Times New Roman" pitchFamily="18" charset="0"/>
                <a:cs typeface="Times New Roman" pitchFamily="18" charset="0"/>
              </a:rPr>
              <a:t>XXI</a:t>
            </a:r>
            <a:r>
              <a:rPr lang="ro-RO" sz="1800" dirty="0" smtClean="0">
                <a:solidFill>
                  <a:schemeClr val="tx1"/>
                </a:solidFill>
                <a:latin typeface="Times New Roman" pitchFamily="18" charset="0"/>
                <a:cs typeface="Times New Roman" pitchFamily="18" charset="0"/>
              </a:rPr>
              <a:t> в.)”. Chişinău (2012)</a:t>
            </a:r>
            <a:r>
              <a:rPr lang="en-US" sz="1800" dirty="0" smtClean="0">
                <a:solidFill>
                  <a:schemeClr val="tx1"/>
                </a:solidFill>
                <a:latin typeface="Times New Roman" pitchFamily="18" charset="0"/>
                <a:cs typeface="Times New Roman" pitchFamily="18" charset="0"/>
              </a:rPr>
              <a:t>.</a:t>
            </a: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en-US" sz="1800" dirty="0" smtClean="0">
                <a:solidFill>
                  <a:schemeClr val="tx1"/>
                </a:solidFill>
                <a:latin typeface="Times New Roman" pitchFamily="18" charset="0"/>
                <a:cs typeface="Times New Roman" pitchFamily="18" charset="0"/>
              </a:rPr>
              <a:t>	</a:t>
            </a:r>
            <a:r>
              <a:rPr lang="ro-RO" sz="1800" dirty="0" smtClean="0">
                <a:solidFill>
                  <a:schemeClr val="tx1"/>
                </a:solidFill>
                <a:latin typeface="Times New Roman" pitchFamily="18" charset="0"/>
                <a:cs typeface="Times New Roman" pitchFamily="18" charset="0"/>
              </a:rPr>
              <a:t>Lidia </a:t>
            </a:r>
            <a:r>
              <a:rPr lang="ro-RO" sz="1800" dirty="0" err="1" smtClean="0">
                <a:solidFill>
                  <a:schemeClr val="tx1"/>
                </a:solidFill>
                <a:latin typeface="Times New Roman" pitchFamily="18" charset="0"/>
                <a:cs typeface="Times New Roman" pitchFamily="18" charset="0"/>
              </a:rPr>
              <a:t>PRISAC</a:t>
            </a:r>
            <a:r>
              <a:rPr lang="ro-RO" sz="1800" dirty="0" smtClean="0">
                <a:solidFill>
                  <a:schemeClr val="tx1"/>
                </a:solidFill>
                <a:latin typeface="Times New Roman" pitchFamily="18" charset="0"/>
                <a:cs typeface="Times New Roman" pitchFamily="18" charset="0"/>
              </a:rPr>
              <a:t> – „Relaţiile interetnice în Republica Moldova (1989–2005)”. Chişinău (2013).</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	 Teză de doctor </a:t>
            </a:r>
            <a:r>
              <a:rPr lang="ro-RO" sz="1800" dirty="0" err="1" smtClean="0">
                <a:solidFill>
                  <a:schemeClr val="tx1"/>
                </a:solidFill>
                <a:latin typeface="Times New Roman" pitchFamily="18" charset="0"/>
                <a:cs typeface="Times New Roman" pitchFamily="18" charset="0"/>
              </a:rPr>
              <a:t>habilitat</a:t>
            </a:r>
            <a:r>
              <a:rPr lang="ro-RO" sz="1800" dirty="0" smtClean="0">
                <a:solidFill>
                  <a:schemeClr val="tx1"/>
                </a:solidFill>
                <a:latin typeface="Times New Roman" pitchFamily="18" charset="0"/>
                <a:cs typeface="Times New Roman" pitchFamily="18" charset="0"/>
              </a:rPr>
              <a:t>: Victor </a:t>
            </a:r>
            <a:r>
              <a:rPr lang="ro-RO" sz="1800" dirty="0" err="1" smtClean="0">
                <a:solidFill>
                  <a:schemeClr val="tx1"/>
                </a:solidFill>
                <a:latin typeface="Times New Roman" pitchFamily="18" charset="0"/>
                <a:cs typeface="Times New Roman" pitchFamily="18" charset="0"/>
              </a:rPr>
              <a:t>GHILAȘ</a:t>
            </a:r>
            <a:r>
              <a:rPr lang="ro-RO" sz="1800" dirty="0" smtClean="0">
                <a:solidFill>
                  <a:schemeClr val="tx1"/>
                </a:solidFill>
                <a:latin typeface="Times New Roman" pitchFamily="18" charset="0"/>
                <a:cs typeface="Times New Roman" pitchFamily="18" charset="0"/>
              </a:rPr>
              <a:t> – „Dimitrie Cantemir – muzicianul în contextul culturii universale”, Chișinău (2013). </a:t>
            </a:r>
            <a:endParaRPr lang="ru-RU" sz="1800" dirty="0">
              <a:solidFill>
                <a:schemeClr val="tx1"/>
              </a:solidFill>
              <a:latin typeface="Times New Roman" pitchFamily="18" charset="0"/>
              <a:cs typeface="Times New Roman" pitchFamily="18" charset="0"/>
            </a:endParaRPr>
          </a:p>
        </p:txBody>
      </p:sp>
      <p:sp>
        <p:nvSpPr>
          <p:cNvPr id="3"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34</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928662" y="642918"/>
            <a:ext cx="7143800" cy="707886"/>
          </a:xfrm>
          <a:prstGeom prst="rect">
            <a:avLst/>
          </a:prstGeom>
        </p:spPr>
        <p:txBody>
          <a:bodyPr wrap="square">
            <a:spAutoFit/>
          </a:bodyPr>
          <a:lstStyle/>
          <a:p>
            <a:pPr algn="ctr"/>
            <a:r>
              <a:rPr lang="ro-RO" sz="2000" b="1" dirty="0" smtClean="0">
                <a:solidFill>
                  <a:srgbClr val="002060"/>
                </a:solidFill>
                <a:latin typeface="Sylfaen" pitchFamily="18" charset="0"/>
                <a:cs typeface="Times New Roman" pitchFamily="18" charset="0"/>
              </a:rPr>
              <a:t>SUSȚINERI DE TEZE  ȘTIINȚIFICE ALE CERCETĂTORILOR </a:t>
            </a:r>
            <a:br>
              <a:rPr lang="ro-RO" sz="2000" b="1" dirty="0" smtClean="0">
                <a:solidFill>
                  <a:srgbClr val="002060"/>
                </a:solidFill>
                <a:latin typeface="Sylfaen" pitchFamily="18" charset="0"/>
                <a:cs typeface="Times New Roman" pitchFamily="18" charset="0"/>
              </a:rPr>
            </a:br>
            <a:r>
              <a:rPr lang="ro-RO" sz="2000" b="1" dirty="0" smtClean="0">
                <a:solidFill>
                  <a:srgbClr val="002060"/>
                </a:solidFill>
                <a:latin typeface="Sylfaen" pitchFamily="18" charset="0"/>
                <a:cs typeface="Times New Roman" pitchFamily="18" charset="0"/>
              </a:rPr>
              <a:t>IPC ÎN 2011</a:t>
            </a:r>
            <a:r>
              <a:rPr lang="ro-RO" sz="2000" dirty="0" smtClean="0">
                <a:solidFill>
                  <a:srgbClr val="002060"/>
                </a:solidFill>
                <a:latin typeface="Sylfaen" pitchFamily="18" charset="0"/>
                <a:cs typeface="Times New Roman" pitchFamily="18" charset="0"/>
              </a:rPr>
              <a:t>–</a:t>
            </a:r>
            <a:r>
              <a:rPr lang="ro-RO" sz="2000" b="1" dirty="0" smtClean="0">
                <a:solidFill>
                  <a:srgbClr val="002060"/>
                </a:solidFill>
                <a:latin typeface="Sylfaen" pitchFamily="18" charset="0"/>
                <a:cs typeface="Times New Roman" pitchFamily="18" charset="0"/>
              </a:rPr>
              <a:t>2014</a:t>
            </a:r>
            <a:endParaRPr lang="ru-RU" sz="2000" dirty="0"/>
          </a:p>
        </p:txBody>
      </p:sp>
    </p:spTree>
  </p:cSld>
  <p:clrMapOvr>
    <a:masterClrMapping/>
  </p:clrMapOvr>
  <p:transition spd="slow">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pPr algn="ctr"/>
            <a:r>
              <a:rPr lang="ro-RO" sz="2400" b="1" dirty="0" smtClean="0">
                <a:solidFill>
                  <a:srgbClr val="002060"/>
                </a:solidFill>
                <a:latin typeface="Sylfaen" pitchFamily="18" charset="0"/>
              </a:rPr>
              <a:t>APRECIEREA ACTIVITĂȚII DOCTORANZILOR</a:t>
            </a:r>
            <a:endParaRPr lang="ru-RU" sz="2400" b="1" dirty="0">
              <a:solidFill>
                <a:srgbClr val="002060"/>
              </a:solidFill>
              <a:latin typeface="Sylfaen" pitchFamily="18" charset="0"/>
            </a:endParaRPr>
          </a:p>
        </p:txBody>
      </p:sp>
      <p:sp>
        <p:nvSpPr>
          <p:cNvPr id="3" name="Прямоугольник 2"/>
          <p:cNvSpPr/>
          <p:nvPr/>
        </p:nvSpPr>
        <p:spPr>
          <a:xfrm>
            <a:off x="642910" y="1130558"/>
            <a:ext cx="8072494" cy="2369880"/>
          </a:xfrm>
          <a:prstGeom prst="rect">
            <a:avLst/>
          </a:prstGeom>
        </p:spPr>
        <p:txBody>
          <a:bodyPr wrap="square">
            <a:spAutoFit/>
          </a:bodyPr>
          <a:lstStyle/>
          <a:p>
            <a:r>
              <a:rPr lang="ro-RO" sz="2200" dirty="0" smtClean="0">
                <a:latin typeface="Sylfaen" pitchFamily="18" charset="0"/>
              </a:rPr>
              <a:t>	</a:t>
            </a:r>
            <a:r>
              <a:rPr lang="ro-RO" i="1" dirty="0" smtClean="0">
                <a:latin typeface="Times New Roman" pitchFamily="18" charset="0"/>
                <a:cs typeface="Times New Roman" pitchFamily="18" charset="0"/>
              </a:rPr>
              <a:t>Bursa de excelenţă </a:t>
            </a:r>
            <a:r>
              <a:rPr lang="ro-RO" dirty="0" smtClean="0">
                <a:latin typeface="Times New Roman" pitchFamily="18" charset="0"/>
                <a:cs typeface="Times New Roman" pitchFamily="18" charset="0"/>
              </a:rPr>
              <a:t>a Guvernului Republicii Moldova: </a:t>
            </a:r>
          </a:p>
          <a:p>
            <a:r>
              <a:rPr lang="ro-RO" dirty="0" smtClean="0">
                <a:latin typeface="Times New Roman" pitchFamily="18" charset="0"/>
                <a:cs typeface="Times New Roman" pitchFamily="18" charset="0"/>
              </a:rPr>
              <a:t>Natalia </a:t>
            </a:r>
            <a:r>
              <a:rPr lang="ro-RO" dirty="0" err="1" smtClean="0">
                <a:latin typeface="Times New Roman" pitchFamily="18" charset="0"/>
                <a:cs typeface="Times New Roman" pitchFamily="18" charset="0"/>
              </a:rPr>
              <a:t>DUŞACOVA</a:t>
            </a:r>
            <a:r>
              <a:rPr lang="ro-RO" dirty="0" smtClean="0">
                <a:latin typeface="Times New Roman" pitchFamily="18" charset="0"/>
                <a:cs typeface="Times New Roman" pitchFamily="18" charset="0"/>
              </a:rPr>
              <a:t>  (2011) și Carolina </a:t>
            </a:r>
            <a:r>
              <a:rPr lang="ro-RO" dirty="0" err="1" smtClean="0">
                <a:latin typeface="Times New Roman" pitchFamily="18" charset="0"/>
                <a:cs typeface="Times New Roman" pitchFamily="18" charset="0"/>
              </a:rPr>
              <a:t>COTOMAN</a:t>
            </a:r>
            <a:r>
              <a:rPr lang="ro-RO" dirty="0" smtClean="0">
                <a:latin typeface="Times New Roman" pitchFamily="18" charset="0"/>
                <a:cs typeface="Times New Roman" pitchFamily="18" charset="0"/>
              </a:rPr>
              <a:t> (2014),</a:t>
            </a:r>
            <a:endParaRPr lang="ro-RO" i="1" dirty="0" smtClean="0">
              <a:latin typeface="Times New Roman" pitchFamily="18" charset="0"/>
              <a:cs typeface="Times New Roman" pitchFamily="18" charset="0"/>
            </a:endParaRPr>
          </a:p>
          <a:p>
            <a:r>
              <a:rPr lang="ro-RO" i="1"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Premiul </a:t>
            </a:r>
            <a:r>
              <a:rPr lang="ro-RO" dirty="0" err="1" smtClean="0">
                <a:latin typeface="Times New Roman" pitchFamily="18" charset="0"/>
                <a:cs typeface="Times New Roman" pitchFamily="18" charset="0"/>
              </a:rPr>
              <a:t>AŞM</a:t>
            </a:r>
            <a:r>
              <a:rPr lang="ro-RO" dirty="0" smtClean="0">
                <a:latin typeface="Times New Roman" pitchFamily="18" charset="0"/>
                <a:cs typeface="Times New Roman" pitchFamily="18" charset="0"/>
              </a:rPr>
              <a:t> pentru realizări ştiinţifice ale tinerilor savanţi”: </a:t>
            </a:r>
          </a:p>
          <a:p>
            <a:r>
              <a:rPr lang="ro-RO" dirty="0" smtClean="0">
                <a:latin typeface="Times New Roman" pitchFamily="18" charset="0"/>
                <a:cs typeface="Times New Roman" pitchFamily="18" charset="0"/>
              </a:rPr>
              <a:t>Ivan DUMINICA  (2013),</a:t>
            </a:r>
            <a:endParaRPr lang="ru-RU" dirty="0" smtClean="0">
              <a:latin typeface="Times New Roman" pitchFamily="18" charset="0"/>
              <a:cs typeface="Times New Roman" pitchFamily="18" charset="0"/>
            </a:endParaRPr>
          </a:p>
          <a:p>
            <a:r>
              <a:rPr lang="ro-RO" b="1"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Premiul Naţional „Cel mai bun doctorand al anului 2014 din Bulgaria”; Ivan DUMINICA  (2014),</a:t>
            </a:r>
          </a:p>
          <a:p>
            <a:r>
              <a:rPr lang="ro-RO" dirty="0" smtClean="0">
                <a:latin typeface="Times New Roman" pitchFamily="18" charset="0"/>
                <a:cs typeface="Times New Roman" pitchFamily="18" charset="0"/>
              </a:rPr>
              <a:t>	Distincția de excelență academică „Doctorandul anului din Europa centrală și de Est”, Ivan DUMINICĂ (2014).	</a:t>
            </a:r>
            <a:endParaRPr lang="ru-RU" dirty="0">
              <a:latin typeface="Times New Roman" pitchFamily="18" charset="0"/>
              <a:cs typeface="Times New Roman" pitchFamily="18" charset="0"/>
            </a:endParaRPr>
          </a:p>
        </p:txBody>
      </p:sp>
      <p:pic>
        <p:nvPicPr>
          <p:cNvPr id="4" name="Picture 2" descr="C:\Users\Liliana\Desktop\Raport_IPC_19 _ianuarie\Diploma Guvernului RM.jpg"/>
          <p:cNvPicPr>
            <a:picLocks noChangeAspect="1" noChangeArrowheads="1"/>
          </p:cNvPicPr>
          <p:nvPr/>
        </p:nvPicPr>
        <p:blipFill>
          <a:blip r:embed="rId2" cstate="print"/>
          <a:srcRect/>
          <a:stretch>
            <a:fillRect/>
          </a:stretch>
        </p:blipFill>
        <p:spPr bwMode="auto">
          <a:xfrm>
            <a:off x="642910" y="3643314"/>
            <a:ext cx="4441616" cy="2836736"/>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57884" y="3286124"/>
            <a:ext cx="2453114" cy="32861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1"/>
          <p:cNvSpPr>
            <a:spLocks noChangeArrowheads="1"/>
          </p:cNvSpPr>
          <p:nvPr/>
        </p:nvSpPr>
        <p:spPr bwMode="auto">
          <a:xfrm>
            <a:off x="8143900" y="6407371"/>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35</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1000108"/>
            <a:ext cx="8229600" cy="285752"/>
          </a:xfrm>
        </p:spPr>
        <p:txBody>
          <a:bodyPr>
            <a:noAutofit/>
          </a:bodyPr>
          <a:lstStyle/>
          <a:p>
            <a:pPr algn="ctr"/>
            <a:r>
              <a:rPr lang="ro-RO" sz="2300" b="1" dirty="0" smtClean="0">
                <a:solidFill>
                  <a:srgbClr val="002060"/>
                </a:solidFill>
                <a:latin typeface="Sylfaen" pitchFamily="18" charset="0"/>
              </a:rPr>
              <a:t>TITLURI ACADEMICE</a:t>
            </a:r>
            <a:r>
              <a:rPr lang="ro-RO" sz="2300" b="1" dirty="0">
                <a:solidFill>
                  <a:srgbClr val="002060"/>
                </a:solidFill>
                <a:latin typeface="Sylfaen" pitchFamily="18" charset="0"/>
              </a:rPr>
              <a:t>, ȘTIINȚIFICE </a:t>
            </a:r>
            <a:r>
              <a:rPr lang="ro-RO" sz="2300" b="1" dirty="0" smtClean="0">
                <a:solidFill>
                  <a:srgbClr val="002060"/>
                </a:solidFill>
                <a:latin typeface="Sylfaen" pitchFamily="18" charset="0"/>
              </a:rPr>
              <a:t>ȘI ȘTIINȚIFICO-DIDACTICE  conferite în 2014 și în 2011-2014</a:t>
            </a:r>
            <a:endParaRPr lang="ru-RU" sz="2300" b="1" dirty="0">
              <a:solidFill>
                <a:srgbClr val="002060"/>
              </a:solidFill>
              <a:latin typeface="Sylfaen" pitchFamily="18" charset="0"/>
            </a:endParaRPr>
          </a:p>
        </p:txBody>
      </p:sp>
      <p:sp>
        <p:nvSpPr>
          <p:cNvPr id="6" name="Rectangle 1"/>
          <p:cNvSpPr>
            <a:spLocks noChangeArrowheads="1"/>
          </p:cNvSpPr>
          <p:nvPr/>
        </p:nvSpPr>
        <p:spPr bwMode="auto">
          <a:xfrm>
            <a:off x="571472" y="1192398"/>
            <a:ext cx="807249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o-RO" sz="2000" b="1" dirty="0" smtClean="0">
              <a:latin typeface="Times New Roman" pitchFamily="18" charset="0"/>
              <a:cs typeface="Times New Roman" pitchFamily="18" charset="0"/>
            </a:endParaRPr>
          </a:p>
          <a:p>
            <a:r>
              <a:rPr lang="ro-RO" sz="2000" b="1" dirty="0" smtClean="0">
                <a:latin typeface="Times New Roman" pitchFamily="18" charset="0"/>
                <a:cs typeface="Times New Roman" pitchFamily="18" charset="0"/>
              </a:rPr>
              <a:t>Membru </a:t>
            </a:r>
            <a:r>
              <a:rPr lang="ro-RO" sz="2000" b="1" dirty="0">
                <a:latin typeface="Times New Roman" pitchFamily="18" charset="0"/>
                <a:cs typeface="Times New Roman" pitchFamily="18" charset="0"/>
              </a:rPr>
              <a:t>al Academiei Europene de Științe și Arte </a:t>
            </a:r>
            <a:r>
              <a:rPr lang="ro-RO" sz="2000" b="1" dirty="0" smtClean="0">
                <a:latin typeface="Times New Roman" pitchFamily="18" charset="0"/>
                <a:cs typeface="Times New Roman" pitchFamily="18" charset="0"/>
              </a:rPr>
              <a:t>                                 din </a:t>
            </a:r>
            <a:r>
              <a:rPr lang="ro-RO" sz="2000" b="1" dirty="0">
                <a:latin typeface="Times New Roman" pitchFamily="18" charset="0"/>
                <a:cs typeface="Times New Roman" pitchFamily="18" charset="0"/>
              </a:rPr>
              <a:t>Salzburg (Austria) – </a:t>
            </a:r>
            <a:r>
              <a:rPr lang="ro-RO" sz="2000" dirty="0">
                <a:latin typeface="Times New Roman" panose="02020603050405020304" pitchFamily="18" charset="0"/>
                <a:cs typeface="Times New Roman" panose="02020603050405020304" pitchFamily="18" charset="0"/>
              </a:rPr>
              <a:t>dr. </a:t>
            </a:r>
            <a:r>
              <a:rPr lang="ro-RO" sz="2000" dirty="0" err="1">
                <a:latin typeface="Times New Roman" panose="02020603050405020304" pitchFamily="18" charset="0"/>
                <a:cs typeface="Times New Roman" panose="02020603050405020304" pitchFamily="18" charset="0"/>
              </a:rPr>
              <a:t>hab</a:t>
            </a:r>
            <a:r>
              <a:rPr lang="ro-RO" sz="2000" dirty="0">
                <a:latin typeface="Times New Roman" panose="02020603050405020304" pitchFamily="18" charset="0"/>
                <a:cs typeface="Times New Roman" panose="02020603050405020304" pitchFamily="18" charset="0"/>
              </a:rPr>
              <a:t>. Aurelian DĂNILĂ (2014)</a:t>
            </a:r>
          </a:p>
          <a:p>
            <a:r>
              <a:rPr lang="ro-RO" sz="2000" b="1" dirty="0">
                <a:latin typeface="Times New Roman" pitchFamily="18" charset="0"/>
                <a:cs typeface="Times New Roman" pitchFamily="18" charset="0"/>
              </a:rPr>
              <a:t>Membru al Asociației Obștești Academia de Științe Juridice din Moscova (Federația Rusă) </a:t>
            </a:r>
            <a:r>
              <a:rPr lang="ro-RO" sz="2000" dirty="0">
                <a:latin typeface="Times New Roman" pitchFamily="18" charset="0"/>
                <a:cs typeface="Times New Roman" pitchFamily="18" charset="0"/>
              </a:rPr>
              <a:t>– dr. Andrei BORȘEVSCHI (2014)</a:t>
            </a:r>
            <a:endParaRPr lang="ro-RO" sz="2000" b="1" dirty="0">
              <a:latin typeface="Times New Roman" pitchFamily="18" charset="0"/>
              <a:cs typeface="Times New Roman" pitchFamily="18" charset="0"/>
            </a:endParaRPr>
          </a:p>
          <a:p>
            <a:r>
              <a:rPr lang="ro-RO" sz="2000" b="1" dirty="0">
                <a:latin typeface="Times New Roman" pitchFamily="18" charset="0"/>
                <a:cs typeface="Times New Roman" pitchFamily="18" charset="0"/>
              </a:rPr>
              <a:t>Membru corespondent al AŞM </a:t>
            </a:r>
            <a:r>
              <a:rPr lang="ro-RO" sz="2000" dirty="0">
                <a:latin typeface="Times New Roman" pitchFamily="18" charset="0"/>
                <a:cs typeface="Times New Roman" pitchFamily="18" charset="0"/>
              </a:rPr>
              <a:t>– dr. </a:t>
            </a:r>
            <a:r>
              <a:rPr lang="ro-RO" sz="2000" dirty="0" err="1">
                <a:latin typeface="Times New Roman" pitchFamily="18" charset="0"/>
                <a:cs typeface="Times New Roman" pitchFamily="18" charset="0"/>
              </a:rPr>
              <a:t>hab</a:t>
            </a:r>
            <a:r>
              <a:rPr lang="ro-RO" sz="2000" dirty="0">
                <a:latin typeface="Times New Roman" pitchFamily="18" charset="0"/>
                <a:cs typeface="Times New Roman" pitchFamily="18" charset="0"/>
              </a:rPr>
              <a:t>. Mariana ŞLAPAC (2012</a:t>
            </a:r>
            <a:r>
              <a:rPr lang="ro-RO" sz="2000" dirty="0" smtClean="0">
                <a:latin typeface="Times New Roman" pitchFamily="18" charset="0"/>
                <a:cs typeface="Times New Roman" pitchFamily="18" charset="0"/>
              </a:rPr>
              <a:t>)</a:t>
            </a:r>
            <a:endParaRPr lang="ro-RO" sz="2000" dirty="0">
              <a:latin typeface="Times New Roman" pitchFamily="18" charset="0"/>
              <a:cs typeface="Times New Roman" pitchFamily="18" charset="0"/>
            </a:endParaRPr>
          </a:p>
        </p:txBody>
      </p:sp>
      <p:sp>
        <p:nvSpPr>
          <p:cNvPr id="9" name="Прямоугольник 8"/>
          <p:cNvSpPr/>
          <p:nvPr/>
        </p:nvSpPr>
        <p:spPr>
          <a:xfrm>
            <a:off x="642910" y="3214686"/>
            <a:ext cx="7673506" cy="3170099"/>
          </a:xfrm>
          <a:prstGeom prst="rect">
            <a:avLst/>
          </a:prstGeom>
        </p:spPr>
        <p:txBody>
          <a:bodyPr wrap="square">
            <a:spAutoFit/>
          </a:bodyPr>
          <a:lstStyle/>
          <a:p>
            <a:r>
              <a:rPr lang="ro-RO" sz="2000" b="1" dirty="0" smtClean="0">
                <a:latin typeface="Times New Roman" pitchFamily="18" charset="0"/>
                <a:cs typeface="Times New Roman" pitchFamily="18" charset="0"/>
              </a:rPr>
              <a:t>Profesor universitar </a:t>
            </a:r>
            <a:r>
              <a:rPr lang="ro-RO" sz="2000" dirty="0" smtClean="0">
                <a:latin typeface="Times New Roman" pitchFamily="18" charset="0"/>
                <a:cs typeface="Times New Roman" pitchFamily="18" charset="0"/>
              </a:rPr>
              <a:t>– 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Aurelian DĂNILĂ (2014)</a:t>
            </a:r>
            <a:endParaRPr lang="ro-MO" sz="2000" dirty="0" smtClean="0">
              <a:latin typeface="Times New Roman" pitchFamily="18" charset="0"/>
              <a:ea typeface="Times New Roman" pitchFamily="18" charset="0"/>
              <a:cs typeface="Times New Roman" pitchFamily="18" charset="0"/>
            </a:endParaRPr>
          </a:p>
          <a:p>
            <a:endParaRPr lang="ro-RO" sz="2000" dirty="0" smtClean="0">
              <a:latin typeface="Times New Roman" pitchFamily="18" charset="0"/>
              <a:cs typeface="Times New Roman" pitchFamily="18" charset="0"/>
            </a:endParaRPr>
          </a:p>
          <a:p>
            <a:r>
              <a:rPr lang="ro-RO" sz="2000" b="1" dirty="0" smtClean="0">
                <a:latin typeface="Times New Roman" pitchFamily="18" charset="0"/>
                <a:cs typeface="Times New Roman" pitchFamily="18" charset="0"/>
              </a:rPr>
              <a:t>Profesor cercetător </a:t>
            </a:r>
            <a:r>
              <a:rPr lang="ro-RO" sz="2000" dirty="0" smtClean="0">
                <a:latin typeface="Times New Roman" pitchFamily="18" charset="0"/>
                <a:cs typeface="Times New Roman" pitchFamily="18" charset="0"/>
              </a:rPr>
              <a:t>– 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Veaceslav</a:t>
            </a:r>
            <a:r>
              <a:rPr lang="ro-RO" sz="2000" dirty="0" smtClean="0">
                <a:latin typeface="Times New Roman" pitchFamily="18" charset="0"/>
                <a:cs typeface="Times New Roman" pitchFamily="18" charset="0"/>
              </a:rPr>
              <a:t> STEPANOV (2013)</a:t>
            </a:r>
          </a:p>
          <a:p>
            <a:r>
              <a:rPr lang="ro-RO" sz="2000" dirty="0" smtClean="0">
                <a:latin typeface="Times New Roman" pitchFamily="18" charset="0"/>
                <a:cs typeface="Times New Roman" pitchFamily="18" charset="0"/>
              </a:rPr>
              <a:t>                                     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Tudor STAVILĂ (2011).</a:t>
            </a:r>
          </a:p>
          <a:p>
            <a:endParaRPr lang="ro-RO" sz="2000" b="1" dirty="0" smtClean="0">
              <a:latin typeface="Times New Roman" pitchFamily="18" charset="0"/>
              <a:cs typeface="Times New Roman" pitchFamily="18" charset="0"/>
            </a:endParaRPr>
          </a:p>
          <a:p>
            <a:r>
              <a:rPr lang="ro-RO" sz="2000" b="1" dirty="0" smtClean="0">
                <a:latin typeface="Times New Roman" pitchFamily="18" charset="0"/>
                <a:cs typeface="Times New Roman" pitchFamily="18" charset="0"/>
              </a:rPr>
              <a:t>Conferențiar cercetător </a:t>
            </a:r>
            <a:r>
              <a:rPr lang="ro-RO" sz="2000" dirty="0" smtClean="0">
                <a:latin typeface="Times New Roman" pitchFamily="18" charset="0"/>
                <a:cs typeface="Times New Roman" pitchFamily="18" charset="0"/>
              </a:rPr>
              <a:t>– dr. Liliana </a:t>
            </a:r>
            <a:r>
              <a:rPr lang="ro-RO" sz="2000" dirty="0" err="1" smtClean="0">
                <a:latin typeface="Times New Roman" pitchFamily="18" charset="0"/>
                <a:cs typeface="Times New Roman" pitchFamily="18" charset="0"/>
              </a:rPr>
              <a:t>CONDRATICOVA</a:t>
            </a:r>
            <a:r>
              <a:rPr lang="ro-RO" sz="2000" dirty="0" smtClean="0">
                <a:latin typeface="Times New Roman" pitchFamily="18" charset="0"/>
                <a:cs typeface="Times New Roman" pitchFamily="18" charset="0"/>
              </a:rPr>
              <a:t>,</a:t>
            </a:r>
          </a:p>
          <a:p>
            <a:r>
              <a:rPr lang="ro-RO" sz="2000" dirty="0" smtClean="0">
                <a:latin typeface="Times New Roman" pitchFamily="18" charset="0"/>
                <a:cs typeface="Times New Roman" pitchFamily="18" charset="0"/>
              </a:rPr>
              <a:t>  </a:t>
            </a:r>
            <a:r>
              <a:rPr lang="ro-MO" sz="2000" dirty="0" smtClean="0">
                <a:latin typeface="Times New Roman" pitchFamily="18" charset="0"/>
                <a:ea typeface="Times New Roman" pitchFamily="18" charset="0"/>
                <a:cs typeface="Times New Roman" pitchFamily="18" charset="0"/>
              </a:rPr>
              <a:t>dr</a:t>
            </a:r>
            <a:r>
              <a:rPr lang="ro-MO" sz="2000" dirty="0">
                <a:latin typeface="Times New Roman" pitchFamily="18" charset="0"/>
                <a:ea typeface="Times New Roman" pitchFamily="18" charset="0"/>
                <a:cs typeface="Times New Roman" pitchFamily="18" charset="0"/>
              </a:rPr>
              <a:t>. Victoria </a:t>
            </a:r>
            <a:r>
              <a:rPr lang="ro-MO" sz="2000" dirty="0" smtClean="0">
                <a:latin typeface="Times New Roman" pitchFamily="18" charset="0"/>
                <a:ea typeface="Times New Roman" pitchFamily="18" charset="0"/>
                <a:cs typeface="Times New Roman" pitchFamily="18" charset="0"/>
              </a:rPr>
              <a:t>ROCACIUC, </a:t>
            </a:r>
            <a:r>
              <a:rPr lang="ro-RO" sz="2000" dirty="0">
                <a:latin typeface="Times New Roman" pitchFamily="18" charset="0"/>
                <a:cs typeface="Times New Roman" pitchFamily="18" charset="0"/>
              </a:rPr>
              <a:t>dr. Diana </a:t>
            </a:r>
            <a:r>
              <a:rPr lang="ro-RO" sz="2000" dirty="0" err="1">
                <a:latin typeface="Times New Roman" pitchFamily="18" charset="0"/>
                <a:cs typeface="Times New Roman" pitchFamily="18" charset="0"/>
              </a:rPr>
              <a:t>NICOGLO</a:t>
            </a:r>
            <a:r>
              <a:rPr lang="ro-RO" sz="2000" dirty="0">
                <a:latin typeface="Times New Roman" pitchFamily="18" charset="0"/>
                <a:cs typeface="Times New Roman" pitchFamily="18" charset="0"/>
              </a:rPr>
              <a:t> </a:t>
            </a:r>
            <a:r>
              <a:rPr lang="ro-RO" sz="2000" dirty="0" smtClean="0">
                <a:latin typeface="Times New Roman" pitchFamily="18" charset="0"/>
                <a:cs typeface="Times New Roman" pitchFamily="18" charset="0"/>
              </a:rPr>
              <a:t> (2014),         </a:t>
            </a:r>
          </a:p>
          <a:p>
            <a:r>
              <a:rPr lang="ro-RO" sz="2000" dirty="0" smtClean="0">
                <a:latin typeface="Times New Roman" pitchFamily="18" charset="0"/>
                <a:cs typeface="Times New Roman" pitchFamily="18" charset="0"/>
              </a:rPr>
              <a:t>  dr. Ecaterina COJUHARI, dr. Victor COJUHARI (2013) </a:t>
            </a:r>
          </a:p>
          <a:p>
            <a:endParaRPr lang="ro-RO" sz="2000"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                        </a:t>
            </a:r>
          </a:p>
        </p:txBody>
      </p:sp>
      <p:sp>
        <p:nvSpPr>
          <p:cNvPr id="5"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36</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Liliana\Desktop\rap. 2014, PP\generale\30_bi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714348" y="357166"/>
            <a:ext cx="8143932" cy="830997"/>
          </a:xfrm>
          <a:prstGeom prst="rect">
            <a:avLst/>
          </a:prstGeom>
        </p:spPr>
        <p:txBody>
          <a:bodyPr wrap="square">
            <a:spAutoFit/>
          </a:bodyPr>
          <a:lstStyle/>
          <a:p>
            <a:pPr lvl="0" algn="ctr">
              <a:spcBef>
                <a:spcPct val="0"/>
              </a:spcBef>
              <a:defRPr/>
            </a:pPr>
            <a:r>
              <a:rPr lang="ro-RO" sz="2400" b="1" dirty="0" smtClean="0">
                <a:solidFill>
                  <a:srgbClr val="002060"/>
                </a:solidFill>
                <a:latin typeface="Sylfaen" pitchFamily="18" charset="0"/>
              </a:rPr>
              <a:t>Manifestări științifice organizate de IPC în 2014</a:t>
            </a:r>
          </a:p>
          <a:p>
            <a:pPr lvl="0" algn="ctr">
              <a:spcBef>
                <a:spcPct val="0"/>
              </a:spcBef>
              <a:defRPr/>
            </a:pPr>
            <a:r>
              <a:rPr lang="ro-RO" sz="2400" b="1" dirty="0" smtClean="0">
                <a:solidFill>
                  <a:srgbClr val="002060"/>
                </a:solidFill>
                <a:latin typeface="Sylfaen" pitchFamily="18" charset="0"/>
              </a:rPr>
              <a:t>și în perioada 2011–2014</a:t>
            </a:r>
          </a:p>
        </p:txBody>
      </p:sp>
      <p:graphicFrame>
        <p:nvGraphicFramePr>
          <p:cNvPr id="5" name="Диаграмма 4"/>
          <p:cNvGraphicFramePr/>
          <p:nvPr/>
        </p:nvGraphicFramePr>
        <p:xfrm>
          <a:off x="928662" y="1428736"/>
          <a:ext cx="7429552" cy="5000660"/>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6215074" y="4786322"/>
            <a:ext cx="2071702" cy="1477328"/>
          </a:xfrm>
          <a:prstGeom prst="rect">
            <a:avLst/>
          </a:prstGeom>
        </p:spPr>
        <p:txBody>
          <a:bodyPr wrap="square">
            <a:spAutoFit/>
          </a:bodyPr>
          <a:lstStyle/>
          <a:p>
            <a:pPr lvl="0">
              <a:spcBef>
                <a:spcPct val="0"/>
              </a:spcBef>
              <a:defRPr/>
            </a:pPr>
            <a:r>
              <a:rPr lang="ro-RO" b="1" dirty="0" smtClean="0">
                <a:solidFill>
                  <a:srgbClr val="002060"/>
                </a:solidFill>
                <a:latin typeface="Times New Roman" pitchFamily="18" charset="0"/>
                <a:cs typeface="Times New Roman" pitchFamily="18" charset="0"/>
              </a:rPr>
              <a:t>2011 – 5 (1/4)</a:t>
            </a:r>
          </a:p>
          <a:p>
            <a:pPr lvl="0">
              <a:spcBef>
                <a:spcPct val="0"/>
              </a:spcBef>
              <a:defRPr/>
            </a:pPr>
            <a:r>
              <a:rPr lang="ro-RO" b="1" dirty="0" smtClean="0">
                <a:solidFill>
                  <a:srgbClr val="002060"/>
                </a:solidFill>
                <a:latin typeface="Times New Roman" pitchFamily="18" charset="0"/>
                <a:cs typeface="Times New Roman" pitchFamily="18" charset="0"/>
              </a:rPr>
              <a:t>2012 – 15  (2/13)</a:t>
            </a:r>
          </a:p>
          <a:p>
            <a:pPr lvl="0">
              <a:spcBef>
                <a:spcPct val="0"/>
              </a:spcBef>
              <a:defRPr/>
            </a:pPr>
            <a:r>
              <a:rPr lang="ro-RO" b="1" dirty="0" smtClean="0">
                <a:solidFill>
                  <a:srgbClr val="002060"/>
                </a:solidFill>
                <a:latin typeface="Times New Roman" pitchFamily="18" charset="0"/>
                <a:cs typeface="Times New Roman" pitchFamily="18" charset="0"/>
              </a:rPr>
              <a:t>2013 – 11 (6/5)</a:t>
            </a:r>
          </a:p>
          <a:p>
            <a:pPr lvl="0">
              <a:spcBef>
                <a:spcPct val="0"/>
              </a:spcBef>
              <a:defRPr/>
            </a:pPr>
            <a:r>
              <a:rPr lang="ro-RO" b="1" dirty="0" smtClean="0">
                <a:solidFill>
                  <a:srgbClr val="002060"/>
                </a:solidFill>
                <a:latin typeface="Times New Roman" pitchFamily="18" charset="0"/>
                <a:cs typeface="Times New Roman" pitchFamily="18" charset="0"/>
              </a:rPr>
              <a:t>2014 – 11 (5/6)</a:t>
            </a:r>
          </a:p>
          <a:p>
            <a:pPr lvl="0">
              <a:spcBef>
                <a:spcPct val="0"/>
              </a:spcBef>
              <a:defRPr/>
            </a:pPr>
            <a:r>
              <a:rPr lang="ro-RO" b="1" dirty="0" smtClean="0">
                <a:solidFill>
                  <a:srgbClr val="002060"/>
                </a:solidFill>
                <a:latin typeface="Times New Roman" pitchFamily="18" charset="0"/>
                <a:cs typeface="Times New Roman" pitchFamily="18" charset="0"/>
              </a:rPr>
              <a:t>Total –  42 (14/28)</a:t>
            </a:r>
          </a:p>
        </p:txBody>
      </p:sp>
      <p:sp>
        <p:nvSpPr>
          <p:cNvPr id="7"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37</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229600" cy="1143000"/>
          </a:xfrm>
        </p:spPr>
        <p:txBody>
          <a:bodyPr>
            <a:noAutofit/>
          </a:bodyPr>
          <a:lstStyle/>
          <a:p>
            <a:pPr algn="ctr"/>
            <a:r>
              <a:rPr lang="ro-RO" sz="2400" dirty="0" smtClean="0">
                <a:solidFill>
                  <a:schemeClr val="tx1"/>
                </a:solidFill>
                <a:latin typeface="Sylfaen" pitchFamily="18" charset="0"/>
              </a:rPr>
              <a:t>Conferința științifică anuală cu participare internațională „</a:t>
            </a:r>
            <a:r>
              <a:rPr lang="ro-RO" sz="2400" b="1" dirty="0" smtClean="0">
                <a:solidFill>
                  <a:schemeClr val="tx1"/>
                </a:solidFill>
                <a:latin typeface="Sylfaen" pitchFamily="18" charset="0"/>
              </a:rPr>
              <a:t>Probleme actuale ale arheologiei, etnologiei și studiului artelor</a:t>
            </a:r>
            <a:r>
              <a:rPr lang="ro-RO" sz="2400" dirty="0" smtClean="0">
                <a:solidFill>
                  <a:schemeClr val="tx1"/>
                </a:solidFill>
                <a:latin typeface="Sylfaen" pitchFamily="18" charset="0"/>
              </a:rPr>
              <a:t>”, 22-23 mai 2014</a:t>
            </a:r>
            <a:endParaRPr lang="ru-RU" sz="2400" dirty="0">
              <a:solidFill>
                <a:schemeClr val="tx1"/>
              </a:solidFill>
              <a:latin typeface="Sylfaen" pitchFamily="18" charset="0"/>
            </a:endParaRPr>
          </a:p>
        </p:txBody>
      </p:sp>
      <p:pic>
        <p:nvPicPr>
          <p:cNvPr id="100354" name="Picture 2" descr="C:\Users\Liliana\Desktop\Raport_IPC_19 _ianuarie\IMG_0010 (1).jpg"/>
          <p:cNvPicPr>
            <a:picLocks noChangeAspect="1" noChangeArrowheads="1"/>
          </p:cNvPicPr>
          <p:nvPr/>
        </p:nvPicPr>
        <p:blipFill>
          <a:blip r:embed="rId2" cstate="print"/>
          <a:srcRect/>
          <a:stretch>
            <a:fillRect/>
          </a:stretch>
        </p:blipFill>
        <p:spPr bwMode="auto">
          <a:xfrm>
            <a:off x="0" y="2357430"/>
            <a:ext cx="4929190" cy="3286127"/>
          </a:xfrm>
          <a:prstGeom prst="rect">
            <a:avLst/>
          </a:prstGeom>
          <a:ln>
            <a:noFill/>
          </a:ln>
          <a:effectLst>
            <a:outerShdw blurRad="292100" dist="139700" dir="2700000" algn="tl" rotWithShape="0">
              <a:srgbClr val="333333">
                <a:alpha val="65000"/>
              </a:srgbClr>
            </a:outerShdw>
          </a:effectLst>
        </p:spPr>
      </p:pic>
      <p:pic>
        <p:nvPicPr>
          <p:cNvPr id="100355" name="Picture 3" descr="C:\Users\Liliana\Desktop\Raport_IPC_19 _ianuarie\IMG_0022.jpg"/>
          <p:cNvPicPr>
            <a:picLocks noChangeAspect="1" noChangeArrowheads="1"/>
          </p:cNvPicPr>
          <p:nvPr/>
        </p:nvPicPr>
        <p:blipFill>
          <a:blip r:embed="rId3" cstate="print"/>
          <a:srcRect/>
          <a:stretch>
            <a:fillRect/>
          </a:stretch>
        </p:blipFill>
        <p:spPr bwMode="auto">
          <a:xfrm>
            <a:off x="4643438" y="3143248"/>
            <a:ext cx="4500562" cy="3000374"/>
          </a:xfrm>
          <a:prstGeom prst="rect">
            <a:avLst/>
          </a:prstGeom>
          <a:ln>
            <a:noFill/>
          </a:ln>
          <a:effectLst>
            <a:outerShdw blurRad="292100" dist="139700" dir="2700000" algn="tl" rotWithShape="0">
              <a:srgbClr val="333333">
                <a:alpha val="65000"/>
              </a:srgbClr>
            </a:outerShdw>
          </a:effectLst>
        </p:spPr>
      </p:pic>
      <p:sp>
        <p:nvSpPr>
          <p:cNvPr id="5" name="Rectangle 1"/>
          <p:cNvSpPr>
            <a:spLocks noChangeArrowheads="1"/>
          </p:cNvSpPr>
          <p:nvPr/>
        </p:nvSpPr>
        <p:spPr bwMode="auto">
          <a:xfrm>
            <a:off x="8072462" y="6407371"/>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38</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274638"/>
            <a:ext cx="8229600" cy="368280"/>
          </a:xfrm>
        </p:spPr>
        <p:txBody>
          <a:bodyPr>
            <a:normAutofit/>
          </a:bodyPr>
          <a:lstStyle/>
          <a:p>
            <a:pPr algn="ctr"/>
            <a:r>
              <a:rPr lang="ro-RO" sz="2000" dirty="0" smtClean="0">
                <a:solidFill>
                  <a:schemeClr val="tx1"/>
                </a:solidFill>
                <a:latin typeface="Times New Roman" pitchFamily="18" charset="0"/>
                <a:cs typeface="Times New Roman" pitchFamily="18" charset="0"/>
              </a:rPr>
              <a:t>Masa rotundă națională „</a:t>
            </a:r>
            <a:r>
              <a:rPr lang="ro-RO" sz="2000" b="1" dirty="0" smtClean="0">
                <a:solidFill>
                  <a:schemeClr val="tx1"/>
                </a:solidFill>
                <a:latin typeface="Times New Roman" pitchFamily="18" charset="0"/>
                <a:cs typeface="Times New Roman" pitchFamily="18" charset="0"/>
              </a:rPr>
              <a:t>Arheologia din anii 40–60 ai secolului </a:t>
            </a:r>
            <a:r>
              <a:rPr lang="ro-RO" sz="2000" b="1" dirty="0" err="1" smtClean="0">
                <a:solidFill>
                  <a:schemeClr val="tx1"/>
                </a:solidFill>
                <a:latin typeface="Times New Roman" pitchFamily="18" charset="0"/>
                <a:cs typeface="Times New Roman" pitchFamily="18" charset="0"/>
              </a:rPr>
              <a:t>XX</a:t>
            </a:r>
            <a:r>
              <a:rPr lang="ro-RO" sz="2000" dirty="0" smtClean="0">
                <a:solidFill>
                  <a:schemeClr val="tx1"/>
                </a:solidFill>
                <a:latin typeface="Times New Roman" pitchFamily="18" charset="0"/>
                <a:cs typeface="Times New Roman" pitchFamily="18" charset="0"/>
              </a:rPr>
              <a:t>”</a:t>
            </a:r>
            <a:endParaRPr lang="ru-RU" sz="2000" dirty="0">
              <a:solidFill>
                <a:schemeClr val="tx1"/>
              </a:solidFill>
              <a:latin typeface="Times New Roman" pitchFamily="18" charset="0"/>
              <a:cs typeface="Times New Roman" pitchFamily="18" charset="0"/>
            </a:endParaRPr>
          </a:p>
        </p:txBody>
      </p:sp>
      <p:pic>
        <p:nvPicPr>
          <p:cNvPr id="5" name="Picture 2" descr="C:\Users\Liliana\Desktop\Raport_IPC_19 _ianuarie\u0418u0437u043Eu0431u0440u0430u0436u0435u043Du0438u0435 003.jpg"/>
          <p:cNvPicPr>
            <a:picLocks noChangeAspect="1" noChangeArrowheads="1"/>
          </p:cNvPicPr>
          <p:nvPr/>
        </p:nvPicPr>
        <p:blipFill>
          <a:blip r:embed="rId2" cstate="print"/>
          <a:srcRect/>
          <a:stretch>
            <a:fillRect/>
          </a:stretch>
        </p:blipFill>
        <p:spPr bwMode="auto">
          <a:xfrm>
            <a:off x="602783" y="857232"/>
            <a:ext cx="3969217" cy="2071702"/>
          </a:xfrm>
          <a:prstGeom prst="rect">
            <a:avLst/>
          </a:prstGeom>
          <a:ln>
            <a:noFill/>
          </a:ln>
          <a:effectLst>
            <a:outerShdw blurRad="292100" dist="139700" dir="2700000" algn="tl" rotWithShape="0">
              <a:srgbClr val="333333">
                <a:alpha val="65000"/>
              </a:srgbClr>
            </a:outerShdw>
          </a:effectLst>
        </p:spPr>
      </p:pic>
      <p:pic>
        <p:nvPicPr>
          <p:cNvPr id="6" name="Picture 3" descr="C:\Users\Liliana\Desktop\Raport_IPC_19 _ianuarie\u0418u0437u043Eu0431u0440u0430u0436u0435u043Du0438u0435 026.jpg"/>
          <p:cNvPicPr>
            <a:picLocks noChangeAspect="1" noChangeArrowheads="1"/>
          </p:cNvPicPr>
          <p:nvPr/>
        </p:nvPicPr>
        <p:blipFill>
          <a:blip r:embed="rId3" cstate="print"/>
          <a:srcRect b="10526"/>
          <a:stretch>
            <a:fillRect/>
          </a:stretch>
        </p:blipFill>
        <p:spPr bwMode="auto">
          <a:xfrm>
            <a:off x="4786314" y="857232"/>
            <a:ext cx="3500462" cy="2087993"/>
          </a:xfrm>
          <a:prstGeom prst="rect">
            <a:avLst/>
          </a:prstGeom>
          <a:ln>
            <a:noFill/>
          </a:ln>
          <a:effectLst>
            <a:outerShdw blurRad="292100" dist="139700" dir="2700000" algn="tl" rotWithShape="0">
              <a:srgbClr val="333333">
                <a:alpha val="65000"/>
              </a:srgbClr>
            </a:outerShdw>
          </a:effectLst>
        </p:spPr>
      </p:pic>
      <p:sp>
        <p:nvSpPr>
          <p:cNvPr id="7" name="Заголовок 1"/>
          <p:cNvSpPr txBox="1">
            <a:spLocks/>
          </p:cNvSpPr>
          <p:nvPr/>
        </p:nvSpPr>
        <p:spPr>
          <a:xfrm>
            <a:off x="572800" y="3143248"/>
            <a:ext cx="7856852" cy="642942"/>
          </a:xfrm>
          <a:prstGeom prst="rect">
            <a:avLst/>
          </a:prstGeom>
          <a:ln w="127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0" rIns="0" bIns="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tab pos="609600" algn="l"/>
              </a:tabLst>
              <a:defRPr/>
            </a:pPr>
            <a:r>
              <a:rPr kumimoji="0" lang="ro-RO" sz="2000" b="0" i="0" u="none" strike="noStrike" kern="1200" cap="none" spc="0" normalizeH="0" baseline="0" noProof="0" dirty="0" smtClean="0">
                <a:ln>
                  <a:noFill/>
                </a:ln>
                <a:solidFill>
                  <a:schemeClr val="tx1"/>
                </a:solidFill>
                <a:effectLst/>
                <a:uLnTx/>
                <a:uFillTx/>
                <a:latin typeface="Times New Roman" pitchFamily="18" charset="0"/>
                <a:ea typeface="Times New Roman"/>
                <a:cs typeface="Times New Roman" pitchFamily="18" charset="0"/>
              </a:rPr>
              <a:t>Masa rotundă cu participare internaţională „</a:t>
            </a:r>
            <a:r>
              <a:rPr kumimoji="0" lang="ro-RO" sz="2000" b="1" i="0" u="none" strike="noStrike" kern="1200" cap="none" spc="0" normalizeH="0" baseline="0" noProof="0" dirty="0" smtClean="0">
                <a:ln>
                  <a:noFill/>
                </a:ln>
                <a:solidFill>
                  <a:schemeClr val="tx1"/>
                </a:solidFill>
                <a:effectLst/>
                <a:uLnTx/>
                <a:uFillTx/>
                <a:latin typeface="Times New Roman" pitchFamily="18" charset="0"/>
                <a:ea typeface="Times New Roman"/>
                <a:cs typeface="Times New Roman" pitchFamily="18" charset="0"/>
              </a:rPr>
              <a:t>Patrimoniul cultural al satului </a:t>
            </a:r>
          </a:p>
          <a:p>
            <a:pPr marL="0" marR="0" lvl="0" indent="0" algn="ctr" defTabSz="914400" rtl="0" eaLnBrk="1" fontAlgn="auto" latinLnBrk="0" hangingPunct="1">
              <a:lnSpc>
                <a:spcPct val="100000"/>
              </a:lnSpc>
              <a:spcBef>
                <a:spcPct val="0"/>
              </a:spcBef>
              <a:spcAft>
                <a:spcPts val="0"/>
              </a:spcAft>
              <a:buClrTx/>
              <a:buSzTx/>
              <a:buFontTx/>
              <a:buNone/>
              <a:tabLst>
                <a:tab pos="609600" algn="l"/>
              </a:tabLst>
              <a:defRPr/>
            </a:pPr>
            <a:r>
              <a:rPr kumimoji="0" lang="ro-RO" sz="2000" b="1" i="0" u="none" strike="noStrike" kern="1200" cap="none" spc="0" normalizeH="0" baseline="0" noProof="0" dirty="0" smtClean="0">
                <a:ln>
                  <a:noFill/>
                </a:ln>
                <a:solidFill>
                  <a:schemeClr val="tx1"/>
                </a:solidFill>
                <a:effectLst/>
                <a:uLnTx/>
                <a:uFillTx/>
                <a:latin typeface="Times New Roman" pitchFamily="18" charset="0"/>
                <a:ea typeface="Times New Roman"/>
                <a:cs typeface="Times New Roman" pitchFamily="18" charset="0"/>
              </a:rPr>
              <a:t>Crihana Veche. Cercetare, conservare şi valorificare</a:t>
            </a:r>
            <a:r>
              <a:rPr kumimoji="0" lang="ro-RO" sz="2000" b="0" i="0" u="none" strike="noStrike" kern="1200" cap="none" spc="0" normalizeH="0" baseline="0" noProof="0" dirty="0" smtClean="0">
                <a:ln>
                  <a:noFill/>
                </a:ln>
                <a:solidFill>
                  <a:schemeClr val="tx1"/>
                </a:solidFill>
                <a:effectLst/>
                <a:uLnTx/>
                <a:uFillTx/>
                <a:latin typeface="Times New Roman" pitchFamily="18" charset="0"/>
                <a:ea typeface="Times New Roman"/>
                <a:cs typeface="Times New Roman" pitchFamily="18" charset="0"/>
              </a:rPr>
              <a:t>”</a:t>
            </a:r>
            <a:r>
              <a:rPr kumimoji="0" lang="ru-RU" sz="2200" b="0"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u-RU" sz="2200" b="0"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u-RU" sz="2200" b="0"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u-RU" sz="2200" b="0"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Times New Roman" pitchFamily="18" charset="0"/>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Times New Roman" pitchFamily="18" charset="0"/>
              </a:rPr>
            </a:br>
            <a:r>
              <a:rPr kumimoji="0" lang="ru-RU"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u-RU"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u-RU" sz="2200" b="0"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u-RU" sz="2200" b="0" i="0" u="none" strike="noStrike" kern="1200" cap="none" spc="0" normalizeH="0" baseline="0" noProof="0" dirty="0" smtClean="0">
                <a:ln>
                  <a:noFill/>
                </a:ln>
                <a:solidFill>
                  <a:schemeClr val="tx1"/>
                </a:solidFill>
                <a:effectLst/>
                <a:uLnTx/>
                <a:uFillTx/>
                <a:latin typeface="Sylfaen" pitchFamily="18" charset="0"/>
                <a:ea typeface="Times New Roman"/>
                <a:cs typeface="+mn-cs"/>
              </a:rPr>
            </a:br>
            <a: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t/>
            </a:r>
            <a:br>
              <a:rPr kumimoji="0" lang="ro-RO" sz="2200" b="1" i="0" u="none" strike="noStrike" kern="1200" cap="none" spc="0" normalizeH="0" baseline="0" noProof="0" dirty="0" smtClean="0">
                <a:ln>
                  <a:noFill/>
                </a:ln>
                <a:solidFill>
                  <a:schemeClr val="tx1"/>
                </a:solidFill>
                <a:effectLst/>
                <a:uLnTx/>
                <a:uFillTx/>
                <a:latin typeface="Sylfaen" pitchFamily="18" charset="0"/>
                <a:ea typeface="Times New Roman"/>
                <a:cs typeface="+mn-cs"/>
              </a:rPr>
            </a:br>
            <a:endParaRPr kumimoji="0" lang="ru-RU" sz="2200" b="1" i="0" u="none" strike="noStrike" kern="1200" cap="none" spc="0" normalizeH="0" baseline="0" noProof="0" dirty="0">
              <a:ln>
                <a:noFill/>
              </a:ln>
              <a:solidFill>
                <a:schemeClr val="tx1"/>
              </a:solidFill>
              <a:effectLst/>
              <a:uLnTx/>
              <a:uFillTx/>
              <a:latin typeface="Sylfaen" pitchFamily="18" charset="0"/>
              <a:ea typeface="+mn-ea"/>
              <a:cs typeface="+mn-cs"/>
            </a:endParaRPr>
          </a:p>
        </p:txBody>
      </p:sp>
      <p:pic>
        <p:nvPicPr>
          <p:cNvPr id="8" name="Picture 7"/>
          <p:cNvPicPr>
            <a:picLocks noChangeAspect="1" noChangeArrowheads="1"/>
          </p:cNvPicPr>
          <p:nvPr/>
        </p:nvPicPr>
        <p:blipFill>
          <a:blip r:embed="rId4" cstate="print"/>
          <a:srcRect/>
          <a:stretch>
            <a:fillRect/>
          </a:stretch>
        </p:blipFill>
        <p:spPr bwMode="auto">
          <a:xfrm>
            <a:off x="285720" y="3929066"/>
            <a:ext cx="2786082" cy="1950258"/>
          </a:xfrm>
          <a:prstGeom prst="rect">
            <a:avLst/>
          </a:prstGeom>
          <a:ln>
            <a:noFill/>
          </a:ln>
          <a:effectLst>
            <a:outerShdw blurRad="292100" dist="139700" dir="2700000" algn="tl" rotWithShape="0">
              <a:srgbClr val="333333">
                <a:alpha val="65000"/>
              </a:srgbClr>
            </a:outerShdw>
          </a:effectLst>
        </p:spPr>
      </p:pic>
      <p:pic>
        <p:nvPicPr>
          <p:cNvPr id="9" name="Picture 4" descr="DSCN7460"/>
          <p:cNvPicPr>
            <a:picLocks noChangeAspect="1" noChangeArrowheads="1"/>
          </p:cNvPicPr>
          <p:nvPr/>
        </p:nvPicPr>
        <p:blipFill>
          <a:blip r:embed="rId5" cstate="print"/>
          <a:srcRect l="19595" t="18143" r="29095"/>
          <a:stretch>
            <a:fillRect/>
          </a:stretch>
        </p:blipFill>
        <p:spPr bwMode="auto">
          <a:xfrm>
            <a:off x="3214678" y="3949718"/>
            <a:ext cx="2286016" cy="2736196"/>
          </a:xfrm>
          <a:prstGeom prst="rect">
            <a:avLst/>
          </a:prstGeom>
          <a:ln>
            <a:noFill/>
          </a:ln>
          <a:effectLst>
            <a:outerShdw blurRad="292100" dist="139700" dir="2700000" algn="tl" rotWithShape="0">
              <a:srgbClr val="333333">
                <a:alpha val="65000"/>
              </a:srgbClr>
            </a:outerShdw>
          </a:effectLst>
        </p:spPr>
      </p:pic>
      <p:pic>
        <p:nvPicPr>
          <p:cNvPr id="10" name="Picture 6" descr="10612726_384516405006796_5162797563432386991_n"/>
          <p:cNvPicPr>
            <a:picLocks noChangeAspect="1" noChangeArrowheads="1"/>
          </p:cNvPicPr>
          <p:nvPr/>
        </p:nvPicPr>
        <p:blipFill>
          <a:blip r:embed="rId6" cstate="print"/>
          <a:srcRect/>
          <a:stretch>
            <a:fillRect/>
          </a:stretch>
        </p:blipFill>
        <p:spPr bwMode="auto">
          <a:xfrm>
            <a:off x="5610231" y="3929066"/>
            <a:ext cx="3248049" cy="2161563"/>
          </a:xfrm>
          <a:prstGeom prst="rect">
            <a:avLst/>
          </a:prstGeom>
          <a:ln>
            <a:noFill/>
          </a:ln>
          <a:effectLst>
            <a:outerShdw blurRad="292100" dist="139700" dir="2700000" algn="tl" rotWithShape="0">
              <a:srgbClr val="333333">
                <a:alpha val="65000"/>
              </a:srgbClr>
            </a:outerShdw>
          </a:effectLst>
        </p:spPr>
      </p:pic>
      <p:sp>
        <p:nvSpPr>
          <p:cNvPr id="11" name="Rectangle 1"/>
          <p:cNvSpPr>
            <a:spLocks noChangeArrowheads="1"/>
          </p:cNvSpPr>
          <p:nvPr/>
        </p:nvSpPr>
        <p:spPr bwMode="auto">
          <a:xfrm>
            <a:off x="8143900"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39</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9718"/>
          </a:xfrm>
        </p:spPr>
        <p:txBody>
          <a:bodyPr>
            <a:noAutofit/>
          </a:bodyPr>
          <a:lstStyle/>
          <a:p>
            <a:pPr algn="ctr"/>
            <a:r>
              <a:rPr lang="ro-RO" sz="2400" b="1" dirty="0" smtClean="0">
                <a:solidFill>
                  <a:srgbClr val="002060"/>
                </a:solidFill>
                <a:latin typeface="Sylfaen" pitchFamily="18" charset="0"/>
              </a:rPr>
              <a:t>Personalul IPC, 2011</a:t>
            </a:r>
            <a:r>
              <a:rPr lang="ro-RO" sz="2400" dirty="0" smtClean="0">
                <a:solidFill>
                  <a:srgbClr val="002060"/>
                </a:solidFill>
                <a:latin typeface="Sylfaen" pitchFamily="18" charset="0"/>
              </a:rPr>
              <a:t>–</a:t>
            </a:r>
            <a:r>
              <a:rPr lang="ro-RO" sz="2400" b="1" dirty="0" smtClean="0">
                <a:solidFill>
                  <a:srgbClr val="002060"/>
                </a:solidFill>
                <a:latin typeface="Sylfaen" pitchFamily="18" charset="0"/>
              </a:rPr>
              <a:t>2014</a:t>
            </a:r>
            <a:endParaRPr lang="ru-RU" sz="2400" b="1" dirty="0">
              <a:solidFill>
                <a:srgbClr val="002060"/>
              </a:solidFill>
              <a:latin typeface="Sylfaen" pitchFamily="18" charset="0"/>
            </a:endParaRPr>
          </a:p>
        </p:txBody>
      </p:sp>
      <p:pic>
        <p:nvPicPr>
          <p:cNvPr id="2050" name="Picture 2" descr="C:\Users\Liliana\Desktop\Raport_IPC_19 _ianuarie\conferinta_IPC_2015\personal__.jpg"/>
          <p:cNvPicPr>
            <a:picLocks noChangeAspect="1" noChangeArrowheads="1"/>
          </p:cNvPicPr>
          <p:nvPr/>
        </p:nvPicPr>
        <p:blipFill>
          <a:blip r:embed="rId2" cstate="print"/>
          <a:srcRect/>
          <a:stretch>
            <a:fillRect/>
          </a:stretch>
        </p:blipFill>
        <p:spPr bwMode="auto">
          <a:xfrm>
            <a:off x="428596" y="1071546"/>
            <a:ext cx="8215370" cy="5214974"/>
          </a:xfrm>
          <a:prstGeom prst="rect">
            <a:avLst/>
          </a:prstGeom>
          <a:noFill/>
        </p:spPr>
      </p:pic>
      <p:sp>
        <p:nvSpPr>
          <p:cNvPr id="5" name="Rectangle 1"/>
          <p:cNvSpPr>
            <a:spLocks noChangeArrowheads="1"/>
          </p:cNvSpPr>
          <p:nvPr/>
        </p:nvSpPr>
        <p:spPr bwMode="auto">
          <a:xfrm>
            <a:off x="8001024" y="6429396"/>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28596" y="714356"/>
            <a:ext cx="8229600" cy="428628"/>
          </a:xfrm>
          <a:prstGeom prst="rect">
            <a:avLst/>
          </a:prstGeom>
          <a:ln>
            <a:no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Masă rotundă „</a:t>
            </a:r>
            <a:r>
              <a:rPr kumimoji="0" lang="ro-RO" sz="20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Tradiții și contemporaneitate în artele vizuale</a:t>
            </a:r>
            <a:r>
              <a:rPr kumimoji="0" lang="ro-RO"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endParaRPr kumimoji="0" lang="ru-RU"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6" name="Picture 2" descr="C:\Users\Liliana\Desktop\rap. 2014, PP\Foto_Arte\Изображение 032.jpg"/>
          <p:cNvPicPr>
            <a:picLocks noChangeAspect="1" noChangeArrowheads="1"/>
          </p:cNvPicPr>
          <p:nvPr/>
        </p:nvPicPr>
        <p:blipFill>
          <a:blip r:embed="rId2" cstate="print"/>
          <a:srcRect/>
          <a:stretch>
            <a:fillRect/>
          </a:stretch>
        </p:blipFill>
        <p:spPr bwMode="auto">
          <a:xfrm>
            <a:off x="3214678" y="1214422"/>
            <a:ext cx="2857520" cy="1947123"/>
          </a:xfrm>
          <a:prstGeom prst="rect">
            <a:avLst/>
          </a:prstGeom>
          <a:ln>
            <a:noFill/>
          </a:ln>
          <a:effectLst>
            <a:outerShdw blurRad="292100" dist="139700" dir="2700000" algn="tl" rotWithShape="0">
              <a:srgbClr val="333333">
                <a:alpha val="65000"/>
              </a:srgbClr>
            </a:outerShdw>
          </a:effectLst>
        </p:spPr>
      </p:pic>
      <p:pic>
        <p:nvPicPr>
          <p:cNvPr id="7" name="Picture 3" descr="C:\Users\Liliana\Desktop\rap. 2014, PP\Foto_Arte\Изображение 010.jpg"/>
          <p:cNvPicPr>
            <a:picLocks noChangeAspect="1" noChangeArrowheads="1"/>
          </p:cNvPicPr>
          <p:nvPr/>
        </p:nvPicPr>
        <p:blipFill>
          <a:blip r:embed="rId3" cstate="print"/>
          <a:srcRect/>
          <a:stretch>
            <a:fillRect/>
          </a:stretch>
        </p:blipFill>
        <p:spPr bwMode="auto">
          <a:xfrm>
            <a:off x="6215074" y="1214422"/>
            <a:ext cx="2643273" cy="1982518"/>
          </a:xfrm>
          <a:prstGeom prst="rect">
            <a:avLst/>
          </a:prstGeom>
          <a:ln>
            <a:noFill/>
          </a:ln>
          <a:effectLst>
            <a:outerShdw blurRad="292100" dist="139700" dir="2700000" algn="tl" rotWithShape="0">
              <a:srgbClr val="333333">
                <a:alpha val="65000"/>
              </a:srgbClr>
            </a:outerShdw>
          </a:effectLst>
        </p:spPr>
      </p:pic>
      <p:pic>
        <p:nvPicPr>
          <p:cNvPr id="8" name="Picture 5" descr="D:\2015\rap. 2014, PP\Foto_Arte\Изображение 001.jpg"/>
          <p:cNvPicPr>
            <a:picLocks noChangeAspect="1" noChangeArrowheads="1"/>
          </p:cNvPicPr>
          <p:nvPr/>
        </p:nvPicPr>
        <p:blipFill>
          <a:blip r:embed="rId4" cstate="print"/>
          <a:srcRect/>
          <a:stretch>
            <a:fillRect/>
          </a:stretch>
        </p:blipFill>
        <p:spPr bwMode="auto">
          <a:xfrm>
            <a:off x="357158" y="1178638"/>
            <a:ext cx="2714644" cy="2036048"/>
          </a:xfrm>
          <a:prstGeom prst="rect">
            <a:avLst/>
          </a:prstGeom>
          <a:ln>
            <a:noFill/>
          </a:ln>
          <a:effectLst>
            <a:outerShdw blurRad="292100" dist="139700" dir="2700000" algn="tl" rotWithShape="0">
              <a:srgbClr val="333333">
                <a:alpha val="65000"/>
              </a:srgbClr>
            </a:outerShdw>
          </a:effectLst>
        </p:spPr>
      </p:pic>
      <p:sp>
        <p:nvSpPr>
          <p:cNvPr id="10" name="Заголовок 6"/>
          <p:cNvSpPr>
            <a:spLocks noGrp="1"/>
          </p:cNvSpPr>
          <p:nvPr>
            <p:ph type="title"/>
          </p:nvPr>
        </p:nvSpPr>
        <p:spPr>
          <a:xfrm>
            <a:off x="2266992" y="3500438"/>
            <a:ext cx="6805602" cy="357190"/>
          </a:xfrm>
        </p:spPr>
        <p:txBody>
          <a:bodyPr>
            <a:noAutofit/>
          </a:bodyPr>
          <a:lstStyle/>
          <a:p>
            <a:pPr algn="ctr"/>
            <a:r>
              <a:rPr lang="ro-RO" sz="2000" dirty="0" smtClean="0">
                <a:solidFill>
                  <a:schemeClr val="tx1"/>
                </a:solidFill>
                <a:latin typeface="Times New Roman" pitchFamily="18" charset="0"/>
                <a:cs typeface="Times New Roman" pitchFamily="18" charset="0"/>
              </a:rPr>
              <a:t>Masă rotundă „</a:t>
            </a:r>
            <a:r>
              <a:rPr lang="ro-RO" sz="2000" b="1" dirty="0" smtClean="0">
                <a:solidFill>
                  <a:schemeClr val="tx1"/>
                </a:solidFill>
                <a:latin typeface="Times New Roman" pitchFamily="18" charset="0"/>
                <a:cs typeface="Times New Roman" pitchFamily="18" charset="0"/>
              </a:rPr>
              <a:t>Tamara Ciobanu – 100 de ani de la naștere</a:t>
            </a:r>
            <a:r>
              <a:rPr lang="ro-RO" sz="2000" dirty="0" smtClean="0">
                <a:solidFill>
                  <a:schemeClr val="tx1"/>
                </a:solidFill>
                <a:latin typeface="Times New Roman" pitchFamily="18" charset="0"/>
                <a:cs typeface="Times New Roman" pitchFamily="18" charset="0"/>
              </a:rPr>
              <a:t>”</a:t>
            </a:r>
            <a:endParaRPr lang="ru-RU" sz="2000" dirty="0">
              <a:solidFill>
                <a:schemeClr val="tx1"/>
              </a:solidFill>
              <a:latin typeface="Times New Roman" pitchFamily="18" charset="0"/>
              <a:cs typeface="Times New Roman" pitchFamily="18" charset="0"/>
            </a:endParaRPr>
          </a:p>
        </p:txBody>
      </p:sp>
      <p:pic>
        <p:nvPicPr>
          <p:cNvPr id="11" name="Picture 2" descr="C:\Users\Liliana\Desktop\rap. 2014, PP\Foto_Arte\afis_Tamara_Ciobanu_001.jpg"/>
          <p:cNvPicPr>
            <a:picLocks noChangeAspect="1" noChangeArrowheads="1"/>
          </p:cNvPicPr>
          <p:nvPr/>
        </p:nvPicPr>
        <p:blipFill>
          <a:blip r:embed="rId5" cstate="print"/>
          <a:srcRect b="6607"/>
          <a:stretch>
            <a:fillRect/>
          </a:stretch>
        </p:blipFill>
        <p:spPr bwMode="auto">
          <a:xfrm>
            <a:off x="285720" y="3571876"/>
            <a:ext cx="2000264" cy="2643206"/>
          </a:xfrm>
          <a:prstGeom prst="rect">
            <a:avLst/>
          </a:prstGeom>
          <a:noFill/>
          <a:ln w="3175">
            <a:solidFill>
              <a:schemeClr val="accent6">
                <a:lumMod val="40000"/>
                <a:lumOff val="60000"/>
              </a:schemeClr>
            </a:solidFill>
          </a:ln>
        </p:spPr>
      </p:pic>
      <p:pic>
        <p:nvPicPr>
          <p:cNvPr id="12" name="Picture 3" descr="C:\Users\Liliana\Desktop\rap. 2014, PP\Foto_Arte\img_2(31).jpg"/>
          <p:cNvPicPr>
            <a:picLocks noChangeAspect="1" noChangeArrowheads="1"/>
          </p:cNvPicPr>
          <p:nvPr/>
        </p:nvPicPr>
        <p:blipFill>
          <a:blip r:embed="rId6" cstate="print"/>
          <a:srcRect/>
          <a:stretch>
            <a:fillRect/>
          </a:stretch>
        </p:blipFill>
        <p:spPr bwMode="auto">
          <a:xfrm>
            <a:off x="2428859" y="4000504"/>
            <a:ext cx="3442471" cy="2286016"/>
          </a:xfrm>
          <a:prstGeom prst="rect">
            <a:avLst/>
          </a:prstGeom>
          <a:ln>
            <a:noFill/>
          </a:ln>
          <a:effectLst>
            <a:outerShdw blurRad="292100" dist="139700" dir="2700000" algn="tl" rotWithShape="0">
              <a:srgbClr val="333333">
                <a:alpha val="65000"/>
              </a:srgbClr>
            </a:outerShdw>
          </a:effectLst>
        </p:spPr>
      </p:pic>
      <p:pic>
        <p:nvPicPr>
          <p:cNvPr id="13" name="Picture 4" descr="C:\Users\Liliana\Desktop\rap. 2014, PP\Foto_Arte\img_4(30).jpg"/>
          <p:cNvPicPr>
            <a:picLocks noChangeAspect="1" noChangeArrowheads="1"/>
          </p:cNvPicPr>
          <p:nvPr/>
        </p:nvPicPr>
        <p:blipFill>
          <a:blip r:embed="rId7" cstate="print"/>
          <a:srcRect l="8301"/>
          <a:stretch>
            <a:fillRect/>
          </a:stretch>
        </p:blipFill>
        <p:spPr bwMode="auto">
          <a:xfrm>
            <a:off x="5929322" y="4000504"/>
            <a:ext cx="3156718" cy="2286016"/>
          </a:xfrm>
          <a:prstGeom prst="rect">
            <a:avLst/>
          </a:prstGeom>
          <a:ln>
            <a:noFill/>
          </a:ln>
          <a:effectLst>
            <a:outerShdw blurRad="292100" dist="139700" dir="2700000" algn="tl" rotWithShape="0">
              <a:srgbClr val="333333">
                <a:alpha val="65000"/>
              </a:srgbClr>
            </a:outerShdw>
          </a:effectLst>
        </p:spPr>
      </p:pic>
      <p:sp>
        <p:nvSpPr>
          <p:cNvPr id="14" name="Rectangle 1"/>
          <p:cNvSpPr>
            <a:spLocks noChangeArrowheads="1"/>
          </p:cNvSpPr>
          <p:nvPr/>
        </p:nvSpPr>
        <p:spPr bwMode="auto">
          <a:xfrm>
            <a:off x="8072462" y="6407371"/>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40</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048" y="500042"/>
            <a:ext cx="8856984" cy="357190"/>
          </a:xfrm>
          <a:ln>
            <a:noFill/>
          </a:ln>
        </p:spPr>
        <p:style>
          <a:lnRef idx="2">
            <a:schemeClr val="accent1"/>
          </a:lnRef>
          <a:fillRef idx="1">
            <a:schemeClr val="lt1"/>
          </a:fillRef>
          <a:effectRef idx="0">
            <a:schemeClr val="accent1"/>
          </a:effectRef>
          <a:fontRef idx="minor">
            <a:schemeClr val="dk1"/>
          </a:fontRef>
        </p:style>
        <p:txBody>
          <a:bodyPr anchor="t" anchorCtr="0">
            <a:noAutofit/>
          </a:bodyPr>
          <a:lstStyle/>
          <a:p>
            <a:pPr algn="ctr">
              <a:tabLst>
                <a:tab pos="609600" algn="l"/>
              </a:tabLst>
            </a:pPr>
            <a:r>
              <a:rPr lang="ro-RO" sz="2000" dirty="0" smtClean="0">
                <a:solidFill>
                  <a:schemeClr val="tx1"/>
                </a:solidFill>
                <a:latin typeface="Times New Roman" pitchFamily="18" charset="0"/>
                <a:ea typeface="Times New Roman"/>
                <a:cs typeface="Times New Roman" pitchFamily="18" charset="0"/>
              </a:rPr>
              <a:t>Conferinţa </a:t>
            </a:r>
            <a:r>
              <a:rPr lang="ro-RO" sz="2000" dirty="0">
                <a:solidFill>
                  <a:schemeClr val="tx1"/>
                </a:solidFill>
                <a:latin typeface="Times New Roman" pitchFamily="18" charset="0"/>
                <a:ea typeface="Times New Roman"/>
                <a:cs typeface="Times New Roman" pitchFamily="18" charset="0"/>
              </a:rPr>
              <a:t>ştiinţifică naţională </a:t>
            </a:r>
            <a:r>
              <a:rPr lang="ro-RO" sz="2000" dirty="0" smtClean="0">
                <a:solidFill>
                  <a:schemeClr val="tx1"/>
                </a:solidFill>
                <a:latin typeface="Times New Roman" pitchFamily="18" charset="0"/>
                <a:ea typeface="Times New Roman"/>
                <a:cs typeface="Times New Roman" pitchFamily="18" charset="0"/>
              </a:rPr>
              <a:t>„</a:t>
            </a:r>
            <a:r>
              <a:rPr lang="ro-RO" sz="2000" b="1" dirty="0" smtClean="0">
                <a:solidFill>
                  <a:schemeClr val="tx1"/>
                </a:solidFill>
                <a:latin typeface="Times New Roman" pitchFamily="18" charset="0"/>
                <a:ea typeface="Times New Roman"/>
                <a:cs typeface="Times New Roman" pitchFamily="18" charset="0"/>
              </a:rPr>
              <a:t>Artur Gorovei </a:t>
            </a:r>
            <a:r>
              <a:rPr lang="ro-RO" sz="2000" b="1" dirty="0" smtClean="0">
                <a:latin typeface="Times New Roman" pitchFamily="18" charset="0"/>
                <a:cs typeface="Times New Roman" pitchFamily="18" charset="0"/>
              </a:rPr>
              <a:t>– </a:t>
            </a:r>
            <a:r>
              <a:rPr lang="ro-RO" sz="2000" b="1" dirty="0" smtClean="0">
                <a:solidFill>
                  <a:schemeClr val="tx1"/>
                </a:solidFill>
                <a:latin typeface="Times New Roman" pitchFamily="18" charset="0"/>
                <a:ea typeface="Times New Roman"/>
                <a:cs typeface="Times New Roman" pitchFamily="18" charset="0"/>
              </a:rPr>
              <a:t>150 de ani </a:t>
            </a:r>
            <a:r>
              <a:rPr lang="ro-RO" sz="2000" b="1" dirty="0">
                <a:solidFill>
                  <a:schemeClr val="tx1"/>
                </a:solidFill>
                <a:latin typeface="Times New Roman" pitchFamily="18" charset="0"/>
                <a:ea typeface="Times New Roman"/>
                <a:cs typeface="Times New Roman" pitchFamily="18" charset="0"/>
              </a:rPr>
              <a:t>de la </a:t>
            </a:r>
            <a:r>
              <a:rPr lang="ro-RO" sz="2000" b="1" dirty="0" smtClean="0">
                <a:solidFill>
                  <a:schemeClr val="tx1"/>
                </a:solidFill>
                <a:latin typeface="Times New Roman" pitchFamily="18" charset="0"/>
                <a:ea typeface="Times New Roman"/>
                <a:cs typeface="Times New Roman" pitchFamily="18" charset="0"/>
              </a:rPr>
              <a:t>naştere</a:t>
            </a:r>
            <a:r>
              <a:rPr lang="ro-RO" sz="2000" dirty="0" smtClean="0">
                <a:solidFill>
                  <a:schemeClr val="tx1"/>
                </a:solidFill>
                <a:latin typeface="Times New Roman" pitchFamily="18" charset="0"/>
                <a:ea typeface="Times New Roman"/>
                <a:cs typeface="Times New Roman" pitchFamily="18" charset="0"/>
              </a:rPr>
              <a:t>”</a:t>
            </a:r>
            <a:r>
              <a:rPr lang="ru-RU" sz="2000" dirty="0">
                <a:solidFill>
                  <a:schemeClr val="tx1"/>
                </a:solidFill>
                <a:latin typeface="Times New Roman" pitchFamily="18" charset="0"/>
                <a:ea typeface="Times New Roman"/>
                <a:cs typeface="Times New Roman" pitchFamily="18" charset="0"/>
              </a:rPr>
              <a:t/>
            </a:r>
            <a:br>
              <a:rPr lang="ru-RU" sz="2000" dirty="0">
                <a:solidFill>
                  <a:schemeClr val="tx1"/>
                </a:solidFill>
                <a:latin typeface="Times New Roman" pitchFamily="18" charset="0"/>
                <a:ea typeface="Times New Roman"/>
                <a:cs typeface="Times New Roman" pitchFamily="18" charset="0"/>
              </a:rPr>
            </a:br>
            <a:r>
              <a:rPr lang="ro-RO" sz="2000" b="1" dirty="0" smtClean="0">
                <a:solidFill>
                  <a:schemeClr val="tx1"/>
                </a:solidFill>
                <a:latin typeface="Times New Roman" pitchFamily="18" charset="0"/>
                <a:ea typeface="Times New Roman"/>
                <a:cs typeface="Times New Roman" pitchFamily="18" charset="0"/>
              </a:rPr>
              <a:t/>
            </a:r>
            <a:br>
              <a:rPr lang="ro-RO" sz="2000" b="1" dirty="0" smtClean="0">
                <a:solidFill>
                  <a:schemeClr val="tx1"/>
                </a:solidFill>
                <a:latin typeface="Times New Roman" pitchFamily="18" charset="0"/>
                <a:ea typeface="Times New Roman"/>
                <a:cs typeface="Times New Roman" pitchFamily="18" charset="0"/>
              </a:rPr>
            </a:br>
            <a:r>
              <a:rPr lang="ro-RO" sz="2000" b="1" dirty="0" smtClean="0">
                <a:solidFill>
                  <a:schemeClr val="tx1"/>
                </a:solidFill>
                <a:latin typeface="Times New Roman" pitchFamily="18" charset="0"/>
                <a:ea typeface="Times New Roman"/>
                <a:cs typeface="Times New Roman" pitchFamily="18" charset="0"/>
              </a:rPr>
              <a:t/>
            </a:r>
            <a:br>
              <a:rPr lang="ro-RO" sz="2000" b="1" dirty="0" smtClean="0">
                <a:solidFill>
                  <a:schemeClr val="tx1"/>
                </a:solidFill>
                <a:latin typeface="Times New Roman" pitchFamily="18" charset="0"/>
                <a:ea typeface="Times New Roman"/>
                <a:cs typeface="Times New Roman" pitchFamily="18" charset="0"/>
              </a:rPr>
            </a:br>
            <a:r>
              <a:rPr lang="ro-RO" sz="2000" b="1" dirty="0" smtClean="0">
                <a:solidFill>
                  <a:schemeClr val="tx1"/>
                </a:solidFill>
                <a:latin typeface="Times New Roman" pitchFamily="18" charset="0"/>
                <a:ea typeface="Times New Roman"/>
                <a:cs typeface="Times New Roman" pitchFamily="18" charset="0"/>
              </a:rPr>
              <a:t/>
            </a:r>
            <a:br>
              <a:rPr lang="ro-RO" sz="2000" b="1" dirty="0" smtClean="0">
                <a:solidFill>
                  <a:schemeClr val="tx1"/>
                </a:solidFill>
                <a:latin typeface="Times New Roman" pitchFamily="18" charset="0"/>
                <a:ea typeface="Times New Roman"/>
                <a:cs typeface="Times New Roman" pitchFamily="18" charset="0"/>
              </a:rPr>
            </a:br>
            <a:r>
              <a:rPr lang="ro-RO" sz="2000" b="1" dirty="0" smtClean="0">
                <a:solidFill>
                  <a:schemeClr val="tx1"/>
                </a:solidFill>
                <a:latin typeface="Times New Roman" pitchFamily="18" charset="0"/>
                <a:ea typeface="Times New Roman"/>
                <a:cs typeface="Times New Roman" pitchFamily="18" charset="0"/>
              </a:rPr>
              <a:t/>
            </a:r>
            <a:br>
              <a:rPr lang="ro-RO" sz="2000" b="1" dirty="0" smtClean="0">
                <a:solidFill>
                  <a:schemeClr val="tx1"/>
                </a:solidFill>
                <a:latin typeface="Times New Roman" pitchFamily="18" charset="0"/>
                <a:ea typeface="Times New Roman"/>
                <a:cs typeface="Times New Roman" pitchFamily="18" charset="0"/>
              </a:rPr>
            </a:br>
            <a:r>
              <a:rPr lang="ro-RO" sz="2000" b="1" dirty="0" smtClean="0">
                <a:solidFill>
                  <a:schemeClr val="tx1"/>
                </a:solidFill>
                <a:latin typeface="Times New Roman" pitchFamily="18" charset="0"/>
                <a:ea typeface="Times New Roman"/>
                <a:cs typeface="Times New Roman" pitchFamily="18" charset="0"/>
              </a:rPr>
              <a:t/>
            </a:r>
            <a:br>
              <a:rPr lang="ro-RO" sz="2000" b="1" dirty="0" smtClean="0">
                <a:solidFill>
                  <a:schemeClr val="tx1"/>
                </a:solidFill>
                <a:latin typeface="Times New Roman" pitchFamily="18" charset="0"/>
                <a:ea typeface="Times New Roman"/>
                <a:cs typeface="Times New Roman" pitchFamily="18" charset="0"/>
              </a:rPr>
            </a:br>
            <a:r>
              <a:rPr lang="ru-RU" sz="2000" b="1" dirty="0" smtClean="0">
                <a:solidFill>
                  <a:schemeClr val="tx1"/>
                </a:solidFill>
                <a:latin typeface="Times New Roman" pitchFamily="18" charset="0"/>
                <a:ea typeface="Times New Roman"/>
                <a:cs typeface="Times New Roman" pitchFamily="18" charset="0"/>
              </a:rPr>
              <a:t/>
            </a:r>
            <a:br>
              <a:rPr lang="ru-RU" sz="2000" b="1" dirty="0" smtClean="0">
                <a:solidFill>
                  <a:schemeClr val="tx1"/>
                </a:solidFill>
                <a:latin typeface="Times New Roman" pitchFamily="18" charset="0"/>
                <a:ea typeface="Times New Roman"/>
                <a:cs typeface="Times New Roman" pitchFamily="18" charset="0"/>
              </a:rPr>
            </a:br>
            <a:r>
              <a:rPr lang="ru-RU" sz="2000" dirty="0" smtClean="0">
                <a:solidFill>
                  <a:schemeClr val="tx1"/>
                </a:solidFill>
                <a:latin typeface="Times New Roman" pitchFamily="18" charset="0"/>
                <a:ea typeface="Times New Roman"/>
                <a:cs typeface="Times New Roman" pitchFamily="18" charset="0"/>
              </a:rPr>
              <a:t/>
            </a:r>
            <a:br>
              <a:rPr lang="ru-RU" sz="2000" dirty="0" smtClean="0">
                <a:solidFill>
                  <a:schemeClr val="tx1"/>
                </a:solidFill>
                <a:latin typeface="Times New Roman" pitchFamily="18" charset="0"/>
                <a:ea typeface="Times New Roman"/>
                <a:cs typeface="Times New Roman" pitchFamily="18" charset="0"/>
              </a:rPr>
            </a:br>
            <a:r>
              <a:rPr lang="ro-RO" sz="2000" b="1" dirty="0" smtClean="0">
                <a:solidFill>
                  <a:schemeClr val="tx1"/>
                </a:solidFill>
                <a:latin typeface="Times New Roman" pitchFamily="18" charset="0"/>
                <a:ea typeface="Times New Roman"/>
                <a:cs typeface="Times New Roman" pitchFamily="18" charset="0"/>
              </a:rPr>
              <a:t/>
            </a:r>
            <a:br>
              <a:rPr lang="ro-RO" sz="2000" b="1" dirty="0" smtClean="0">
                <a:solidFill>
                  <a:schemeClr val="tx1"/>
                </a:solidFill>
                <a:latin typeface="Times New Roman" pitchFamily="18" charset="0"/>
                <a:ea typeface="Times New Roman"/>
                <a:cs typeface="Times New Roman" pitchFamily="18" charset="0"/>
              </a:rPr>
            </a:br>
            <a:endParaRPr lang="ru-RU" sz="2000" b="1" dirty="0">
              <a:solidFill>
                <a:schemeClr val="tx1"/>
              </a:solidFill>
              <a:latin typeface="Times New Roman" pitchFamily="18" charset="0"/>
              <a:cs typeface="Times New Roman" pitchFamily="18" charset="0"/>
            </a:endParaRPr>
          </a:p>
        </p:txBody>
      </p:sp>
      <p:pic>
        <p:nvPicPr>
          <p:cNvPr id="5124" name="Picture 4"/>
          <p:cNvPicPr>
            <a:picLocks noChangeAspect="1" noChangeArrowheads="1"/>
          </p:cNvPicPr>
          <p:nvPr/>
        </p:nvPicPr>
        <p:blipFill>
          <a:blip r:embed="rId2" cstate="print"/>
          <a:srcRect/>
          <a:stretch>
            <a:fillRect/>
          </a:stretch>
        </p:blipFill>
        <p:spPr bwMode="auto">
          <a:xfrm>
            <a:off x="6293281" y="1000108"/>
            <a:ext cx="2850719" cy="1942876"/>
          </a:xfrm>
          <a:prstGeom prst="rect">
            <a:avLst/>
          </a:prstGeom>
          <a:ln>
            <a:noFill/>
          </a:ln>
          <a:effectLst>
            <a:outerShdw blurRad="292100" dist="139700" dir="2700000" algn="tl" rotWithShape="0">
              <a:srgbClr val="333333">
                <a:alpha val="65000"/>
              </a:srgbClr>
            </a:outerShdw>
          </a:effectLst>
        </p:spPr>
      </p:pic>
      <p:pic>
        <p:nvPicPr>
          <p:cNvPr id="5125" name="Picture 5"/>
          <p:cNvPicPr>
            <a:picLocks noChangeAspect="1" noChangeArrowheads="1"/>
          </p:cNvPicPr>
          <p:nvPr/>
        </p:nvPicPr>
        <p:blipFill>
          <a:blip r:embed="rId3" cstate="print"/>
          <a:srcRect/>
          <a:stretch>
            <a:fillRect/>
          </a:stretch>
        </p:blipFill>
        <p:spPr bwMode="auto">
          <a:xfrm>
            <a:off x="214282" y="1000108"/>
            <a:ext cx="2922157" cy="1942876"/>
          </a:xfrm>
          <a:prstGeom prst="rect">
            <a:avLst/>
          </a:prstGeom>
          <a:ln>
            <a:noFill/>
          </a:ln>
          <a:effectLst>
            <a:outerShdw blurRad="292100" dist="139700" dir="2700000" algn="tl" rotWithShape="0">
              <a:srgbClr val="333333">
                <a:alpha val="65000"/>
              </a:srgbClr>
            </a:outerShdw>
          </a:effectLst>
        </p:spPr>
      </p:pic>
      <p:pic>
        <p:nvPicPr>
          <p:cNvPr id="100354" name="Picture 2" descr="IMG_5773"/>
          <p:cNvPicPr>
            <a:picLocks noChangeAspect="1" noChangeArrowheads="1"/>
          </p:cNvPicPr>
          <p:nvPr/>
        </p:nvPicPr>
        <p:blipFill>
          <a:blip r:embed="rId4" cstate="print"/>
          <a:srcRect/>
          <a:stretch>
            <a:fillRect/>
          </a:stretch>
        </p:blipFill>
        <p:spPr bwMode="auto">
          <a:xfrm>
            <a:off x="3214678" y="1000108"/>
            <a:ext cx="2928958" cy="1928825"/>
          </a:xfrm>
          <a:prstGeom prst="rect">
            <a:avLst/>
          </a:prstGeom>
          <a:ln>
            <a:noFill/>
          </a:ln>
          <a:effectLst>
            <a:outerShdw blurRad="292100" dist="139700" dir="2700000" algn="tl" rotWithShape="0">
              <a:srgbClr val="333333">
                <a:alpha val="65000"/>
              </a:srgbClr>
            </a:outerShdw>
          </a:effectLst>
        </p:spPr>
      </p:pic>
      <p:sp>
        <p:nvSpPr>
          <p:cNvPr id="9" name="Заголовок 1"/>
          <p:cNvSpPr txBox="1">
            <a:spLocks/>
          </p:cNvSpPr>
          <p:nvPr/>
        </p:nvSpPr>
        <p:spPr>
          <a:xfrm>
            <a:off x="428596" y="3286124"/>
            <a:ext cx="2071702" cy="2928958"/>
          </a:xfrm>
          <a:prstGeom prst="rect">
            <a:avLst/>
          </a:prstGeom>
          <a:ln w="127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0" rIns="0" bIns="0" anchor="t" anchorCtr="0">
            <a:noAutofit/>
          </a:bodyPr>
          <a:lstStyle/>
          <a:p>
            <a:pPr marL="0" marR="0" lvl="0" indent="0" defTabSz="914400" rtl="0" eaLnBrk="1" fontAlgn="auto" latinLnBrk="0" hangingPunct="1">
              <a:lnSpc>
                <a:spcPct val="100000"/>
              </a:lnSpc>
              <a:spcBef>
                <a:spcPct val="0"/>
              </a:spcBef>
              <a:spcAft>
                <a:spcPts val="0"/>
              </a:spcAft>
              <a:buClrTx/>
              <a:buSzTx/>
              <a:buFontTx/>
              <a:buNone/>
              <a:tabLst>
                <a:tab pos="609600" algn="l"/>
              </a:tabLst>
              <a:defRPr/>
            </a:pPr>
            <a:r>
              <a:rPr kumimoji="0" lang="ro-RO" sz="2000" b="0"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t>Conferința științifică cu participare internațională </a:t>
            </a:r>
            <a:br>
              <a:rPr kumimoji="0" lang="ro-RO" sz="2000" b="0"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br>
            <a:r>
              <a:rPr kumimoji="0" lang="ro-RO" sz="2000" b="0"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t>„</a:t>
            </a:r>
            <a:r>
              <a:rPr kumimoji="0" lang="ro-RO" sz="2000" b="1"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t>In Memoriam. Academician Constantin Popovici</a:t>
            </a:r>
            <a:r>
              <a:rPr kumimoji="0" lang="ro-RO" sz="2000" b="0"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t>”</a:t>
            </a:r>
            <a:r>
              <a:rPr kumimoji="0" lang="ro-RO" sz="2000" b="1"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t/>
            </a:r>
            <a:br>
              <a:rPr kumimoji="0" lang="ro-RO" sz="2000" b="1"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br>
            <a:r>
              <a:rPr kumimoji="0" lang="ro-RO" sz="2000" b="1"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t/>
            </a:r>
            <a:br>
              <a:rPr kumimoji="0" lang="ro-RO" sz="2000" b="1" i="0" u="none" strike="noStrike" kern="1200" cap="none" spc="0" normalizeH="0" baseline="0" noProof="0" dirty="0" smtClean="0">
                <a:ln>
                  <a:noFill/>
                </a:ln>
                <a:solidFill>
                  <a:schemeClr val="dk1"/>
                </a:solidFill>
                <a:effectLst/>
                <a:uLnTx/>
                <a:uFillTx/>
                <a:latin typeface="Times New Roman" pitchFamily="18" charset="0"/>
                <a:ea typeface="Times New Roman"/>
                <a:cs typeface="Times New Roman" pitchFamily="18" charset="0"/>
              </a:rPr>
            </a:br>
            <a: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t/>
            </a:r>
            <a:b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br>
            <a: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t/>
            </a:r>
            <a:b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br>
            <a: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Times New Roman" pitchFamily="18" charset="0"/>
              </a:rPr>
              <a:t/>
            </a:r>
            <a:b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Times New Roman" pitchFamily="18" charset="0"/>
              </a:rPr>
            </a:br>
            <a:r>
              <a:rPr kumimoji="0" lang="ru-RU"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t/>
            </a:r>
            <a:br>
              <a:rPr kumimoji="0" lang="ru-RU"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br>
            <a:r>
              <a:rPr kumimoji="0" lang="ru-RU" sz="3200" b="0" i="0" u="none" strike="noStrike" kern="1200" cap="none" spc="0" normalizeH="0" baseline="0" noProof="0" dirty="0" smtClean="0">
                <a:ln>
                  <a:noFill/>
                </a:ln>
                <a:solidFill>
                  <a:schemeClr val="dk1"/>
                </a:solidFill>
                <a:effectLst/>
                <a:uLnTx/>
                <a:uFillTx/>
                <a:latin typeface="Sylfaen" pitchFamily="18" charset="0"/>
                <a:ea typeface="Times New Roman"/>
                <a:cs typeface="+mn-cs"/>
              </a:rPr>
              <a:t/>
            </a:r>
            <a:br>
              <a:rPr kumimoji="0" lang="ru-RU" sz="3200" b="0" i="0" u="none" strike="noStrike" kern="1200" cap="none" spc="0" normalizeH="0" baseline="0" noProof="0" dirty="0" smtClean="0">
                <a:ln>
                  <a:noFill/>
                </a:ln>
                <a:solidFill>
                  <a:schemeClr val="dk1"/>
                </a:solidFill>
                <a:effectLst/>
                <a:uLnTx/>
                <a:uFillTx/>
                <a:latin typeface="Sylfaen" pitchFamily="18" charset="0"/>
                <a:ea typeface="Times New Roman"/>
                <a:cs typeface="+mn-cs"/>
              </a:rPr>
            </a:br>
            <a: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t/>
            </a:r>
            <a:br>
              <a:rPr kumimoji="0" lang="ro-RO" sz="2800" b="1" i="0" u="none" strike="noStrike" kern="1200" cap="none" spc="0" normalizeH="0" baseline="0" noProof="0" dirty="0" smtClean="0">
                <a:ln>
                  <a:noFill/>
                </a:ln>
                <a:solidFill>
                  <a:schemeClr val="dk1"/>
                </a:solidFill>
                <a:effectLst/>
                <a:uLnTx/>
                <a:uFillTx/>
                <a:latin typeface="Sylfaen" pitchFamily="18" charset="0"/>
                <a:ea typeface="Times New Roman"/>
                <a:cs typeface="+mn-cs"/>
              </a:rPr>
            </a:br>
            <a:endParaRPr kumimoji="0" lang="ru-RU" sz="1800" b="1" i="0" u="none" strike="noStrike" kern="1200" cap="none" spc="0" normalizeH="0" baseline="0" noProof="0" dirty="0">
              <a:ln>
                <a:noFill/>
              </a:ln>
              <a:solidFill>
                <a:schemeClr val="dk1"/>
              </a:solidFill>
              <a:effectLst/>
              <a:uLnTx/>
              <a:uFillTx/>
              <a:latin typeface="Sylfaen" pitchFamily="18" charset="0"/>
              <a:ea typeface="+mn-ea"/>
              <a:cs typeface="+mn-cs"/>
            </a:endParaRPr>
          </a:p>
        </p:txBody>
      </p:sp>
      <p:pic>
        <p:nvPicPr>
          <p:cNvPr id="1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86050" y="3214686"/>
            <a:ext cx="5726512" cy="33242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1"/>
          <p:cNvSpPr>
            <a:spLocks noChangeArrowheads="1"/>
          </p:cNvSpPr>
          <p:nvPr/>
        </p:nvSpPr>
        <p:spPr bwMode="auto">
          <a:xfrm>
            <a:off x="8143900"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41</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203334501"/>
      </p:ext>
    </p:extLst>
  </p:cSld>
  <p:clrMapOvr>
    <a:masterClrMapping/>
  </p:clrMapOvr>
  <p:transition spd="slow">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9718"/>
          </a:xfrm>
        </p:spPr>
        <p:txBody>
          <a:bodyPr>
            <a:noAutofit/>
          </a:bodyPr>
          <a:lstStyle/>
          <a:p>
            <a:pPr algn="ctr"/>
            <a:r>
              <a:rPr lang="ro-RO" sz="2200" b="1" dirty="0" smtClean="0">
                <a:latin typeface="Sylfaen" pitchFamily="18" charset="0"/>
              </a:rPr>
              <a:t>Participări ale cercetătorilor IPC la foruri științifice în străinătate</a:t>
            </a:r>
            <a:endParaRPr lang="ru-RU" sz="2200" b="1" dirty="0">
              <a:latin typeface="Sylfaen" pitchFamily="18" charset="0"/>
            </a:endParaRP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1071547"/>
            <a:ext cx="2928087" cy="35719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4282" y="4857760"/>
            <a:ext cx="3143272" cy="1754326"/>
          </a:xfrm>
          <a:prstGeom prst="rect">
            <a:avLst/>
          </a:prstGeom>
        </p:spPr>
        <p:txBody>
          <a:bodyPr wrap="square">
            <a:spAutoFit/>
          </a:bodyPr>
          <a:lstStyle/>
          <a:p>
            <a:r>
              <a:rPr lang="ro-MO" dirty="0" smtClean="0">
                <a:latin typeface="Times New Roman" pitchFamily="18" charset="0"/>
                <a:cs typeface="Times New Roman" pitchFamily="18" charset="0"/>
              </a:rPr>
              <a:t>Dr. Victor Damian, </a:t>
            </a:r>
            <a:r>
              <a:rPr lang="ro-RO" dirty="0" err="1" smtClean="0">
                <a:latin typeface="Times New Roman" pitchFamily="18" charset="0"/>
                <a:cs typeface="Times New Roman" pitchFamily="18" charset="0"/>
              </a:rPr>
              <a:t>III</a:t>
            </a:r>
            <a:r>
              <a:rPr lang="ro-RO" dirty="0" smtClean="0">
                <a:latin typeface="Times New Roman" pitchFamily="18" charset="0"/>
                <a:cs typeface="Times New Roman" pitchFamily="18" charset="0"/>
              </a:rPr>
              <a:t> World Forum for </a:t>
            </a:r>
            <a:r>
              <a:rPr lang="ro-RO" dirty="0" err="1" smtClean="0">
                <a:latin typeface="Times New Roman" pitchFamily="18" charset="0"/>
                <a:cs typeface="Times New Roman" pitchFamily="18" charset="0"/>
              </a:rPr>
              <a:t>Democracy</a:t>
            </a:r>
            <a:r>
              <a:rPr lang="ro-RO" dirty="0" smtClean="0">
                <a:latin typeface="Times New Roman" pitchFamily="18" charset="0"/>
                <a:cs typeface="Times New Roman" pitchFamily="18" charset="0"/>
              </a:rPr>
              <a:t> </a:t>
            </a:r>
          </a:p>
          <a:p>
            <a:r>
              <a:rPr lang="ro-RO" dirty="0" smtClean="0">
                <a:latin typeface="Times New Roman" pitchFamily="18" charset="0"/>
                <a:cs typeface="Times New Roman" pitchFamily="18" charset="0"/>
              </a:rPr>
              <a:t>„</a:t>
            </a:r>
            <a:r>
              <a:rPr lang="ro-RO" dirty="0" err="1" smtClean="0">
                <a:latin typeface="Times New Roman" pitchFamily="18" charset="0"/>
                <a:cs typeface="Times New Roman" pitchFamily="18" charset="0"/>
              </a:rPr>
              <a:t>From</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Participation</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to</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Influence</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Can</a:t>
            </a:r>
            <a:r>
              <a:rPr lang="ro-RO" dirty="0" smtClean="0">
                <a:latin typeface="Times New Roman" pitchFamily="18" charset="0"/>
                <a:cs typeface="Times New Roman" pitchFamily="18" charset="0"/>
              </a:rPr>
              <a:t> Youth </a:t>
            </a:r>
            <a:r>
              <a:rPr lang="ro-RO" dirty="0" err="1" smtClean="0">
                <a:latin typeface="Times New Roman" pitchFamily="18" charset="0"/>
                <a:cs typeface="Times New Roman" pitchFamily="18" charset="0"/>
              </a:rPr>
              <a:t>Revitalise</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Democracy</a:t>
            </a:r>
            <a:r>
              <a:rPr lang="ro-RO" dirty="0" smtClean="0">
                <a:latin typeface="Times New Roman" pitchFamily="18" charset="0"/>
                <a:cs typeface="Times New Roman" pitchFamily="18" charset="0"/>
              </a:rPr>
              <a:t>?”,</a:t>
            </a:r>
          </a:p>
          <a:p>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Strassbourg</a:t>
            </a:r>
            <a:r>
              <a:rPr lang="ro-RO" dirty="0" smtClean="0">
                <a:latin typeface="Times New Roman" pitchFamily="18" charset="0"/>
                <a:cs typeface="Times New Roman" pitchFamily="18" charset="0"/>
              </a:rPr>
              <a:t>, Franța</a:t>
            </a:r>
            <a:endParaRPr lang="ro-MO" dirty="0" smtClean="0">
              <a:latin typeface="Times New Roman" pitchFamily="18" charset="0"/>
              <a:cs typeface="Times New Roman" pitchFamily="18" charset="0"/>
            </a:endParaRPr>
          </a:p>
        </p:txBody>
      </p:sp>
      <p:sp>
        <p:nvSpPr>
          <p:cNvPr id="6" name="Прямоугольник 5"/>
          <p:cNvSpPr/>
          <p:nvPr/>
        </p:nvSpPr>
        <p:spPr>
          <a:xfrm>
            <a:off x="7358082" y="1000108"/>
            <a:ext cx="1643074" cy="2308324"/>
          </a:xfrm>
          <a:prstGeom prst="rect">
            <a:avLst/>
          </a:prstGeom>
        </p:spPr>
        <p:txBody>
          <a:bodyPr wrap="square">
            <a:spAutoFit/>
          </a:bodyPr>
          <a:lstStyle/>
          <a:p>
            <a:r>
              <a:rPr lang="ro-RO" dirty="0" smtClean="0">
                <a:latin typeface="Times New Roman" pitchFamily="18" charset="0"/>
                <a:cs typeface="Times New Roman" pitchFamily="18" charset="0"/>
              </a:rPr>
              <a:t>Dr. Ludmila Toma, raport</a:t>
            </a:r>
            <a:r>
              <a:rPr lang="en-US" dirty="0" smtClean="0">
                <a:latin typeface="Times New Roman" pitchFamily="18" charset="0"/>
                <a:cs typeface="Times New Roman" pitchFamily="18" charset="0"/>
              </a:rPr>
              <a:t>, </a:t>
            </a:r>
            <a:endParaRPr lang="ro-RO" dirty="0" smtClean="0">
              <a:latin typeface="Times New Roman" pitchFamily="18" charset="0"/>
              <a:cs typeface="Times New Roman" pitchFamily="18" charset="0"/>
            </a:endParaRPr>
          </a:p>
          <a:p>
            <a:r>
              <a:rPr lang="ro-RO" dirty="0" smtClean="0">
                <a:latin typeface="Times New Roman" pitchFamily="18" charset="0"/>
                <a:cs typeface="Times New Roman" pitchFamily="18" charset="0"/>
              </a:rPr>
              <a:t>conferința „Arta monumentală a Rusiei vechi”,</a:t>
            </a:r>
          </a:p>
          <a:p>
            <a:r>
              <a:rPr lang="ro-RO" dirty="0" smtClean="0">
                <a:latin typeface="Times New Roman" pitchFamily="18" charset="0"/>
                <a:cs typeface="Times New Roman" pitchFamily="18" charset="0"/>
              </a:rPr>
              <a:t>Suceava, </a:t>
            </a:r>
          </a:p>
          <a:p>
            <a:r>
              <a:rPr lang="ro-RO" dirty="0" smtClean="0">
                <a:latin typeface="Times New Roman" pitchFamily="18" charset="0"/>
                <a:cs typeface="Times New Roman" pitchFamily="18" charset="0"/>
              </a:rPr>
              <a:t>România</a:t>
            </a:r>
            <a:endParaRPr lang="ro-MO" dirty="0" smtClean="0">
              <a:latin typeface="Times New Roman" pitchFamily="18" charset="0"/>
              <a:cs typeface="Times New Roman" pitchFamily="18" charset="0"/>
            </a:endParaRPr>
          </a:p>
        </p:txBody>
      </p:sp>
      <p:sp>
        <p:nvSpPr>
          <p:cNvPr id="8" name="Прямоугольник 7"/>
          <p:cNvSpPr/>
          <p:nvPr/>
        </p:nvSpPr>
        <p:spPr>
          <a:xfrm>
            <a:off x="6786578" y="3714752"/>
            <a:ext cx="2071702" cy="2862322"/>
          </a:xfrm>
          <a:prstGeom prst="rect">
            <a:avLst/>
          </a:prstGeom>
        </p:spPr>
        <p:txBody>
          <a:bodyPr wrap="square">
            <a:spAutoFit/>
          </a:bodyPr>
          <a:lstStyle/>
          <a:p>
            <a:r>
              <a:rPr lang="ro-RO" dirty="0" smtClean="0">
                <a:latin typeface="Times New Roman" pitchFamily="18" charset="0"/>
                <a:cs typeface="Times New Roman" pitchFamily="18" charset="0"/>
              </a:rPr>
              <a:t>Dr. </a:t>
            </a:r>
            <a:r>
              <a:rPr lang="ro-RO" dirty="0" err="1" smtClean="0">
                <a:latin typeface="Times New Roman" pitchFamily="18" charset="0"/>
                <a:cs typeface="Times New Roman" pitchFamily="18" charset="0"/>
              </a:rPr>
              <a:t>Liubovi</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Cimpoeș</a:t>
            </a:r>
            <a:r>
              <a:rPr lang="ro-RO" dirty="0" smtClean="0">
                <a:latin typeface="Times New Roman" pitchFamily="18" charset="0"/>
                <a:cs typeface="Times New Roman" pitchFamily="18" charset="0"/>
              </a:rPr>
              <a:t>,</a:t>
            </a:r>
          </a:p>
          <a:p>
            <a:r>
              <a:rPr lang="en-US" dirty="0" err="1" smtClean="0">
                <a:latin typeface="Times New Roman" pitchFamily="18" charset="0"/>
                <a:cs typeface="Times New Roman" pitchFamily="18" charset="0"/>
              </a:rPr>
              <a:t>raport</a:t>
            </a:r>
            <a:r>
              <a:rPr lang="en-US"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Turkic</a:t>
            </a:r>
            <a:r>
              <a:rPr lang="ro-RO" dirty="0" smtClean="0">
                <a:latin typeface="Times New Roman" pitchFamily="18" charset="0"/>
                <a:cs typeface="Times New Roman" pitchFamily="18" charset="0"/>
              </a:rPr>
              <a:t> World </a:t>
            </a:r>
            <a:r>
              <a:rPr lang="ro-RO" dirty="0" err="1" smtClean="0">
                <a:latin typeface="Times New Roman" pitchFamily="18" charset="0"/>
                <a:cs typeface="Times New Roman" pitchFamily="18" charset="0"/>
              </a:rPr>
              <a:t>NGO</a:t>
            </a:r>
            <a:r>
              <a:rPr lang="ro-RO" dirty="0" smtClean="0">
                <a:latin typeface="Times New Roman" pitchFamily="18" charset="0"/>
                <a:cs typeface="Times New Roman" pitchFamily="18" charset="0"/>
              </a:rPr>
              <a:t> Summit. Public </a:t>
            </a:r>
            <a:r>
              <a:rPr lang="ro-RO" dirty="0" err="1" smtClean="0">
                <a:latin typeface="Times New Roman" pitchFamily="18" charset="0"/>
                <a:cs typeface="Times New Roman" pitchFamily="18" charset="0"/>
              </a:rPr>
              <a:t>Research</a:t>
            </a:r>
            <a:r>
              <a:rPr lang="ro-RO" dirty="0" smtClean="0">
                <a:latin typeface="Times New Roman" pitchFamily="18" charset="0"/>
                <a:cs typeface="Times New Roman" pitchFamily="18" charset="0"/>
              </a:rPr>
              <a:t> Foundation (Ankara), </a:t>
            </a:r>
            <a:r>
              <a:rPr lang="ro-RO" dirty="0" err="1" smtClean="0">
                <a:latin typeface="Times New Roman" pitchFamily="18" charset="0"/>
                <a:cs typeface="Times New Roman" pitchFamily="18" charset="0"/>
              </a:rPr>
              <a:t>Ekişehir</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Osmangazi</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Universitesi</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Ekişehir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Turcia</a:t>
            </a:r>
            <a:endParaRPr lang="ro-MO" dirty="0" smtClean="0">
              <a:latin typeface="Times New Roman" pitchFamily="18" charset="0"/>
              <a:cs typeface="Times New Roman" pitchFamily="18" charset="0"/>
            </a:endParaRPr>
          </a:p>
        </p:txBody>
      </p:sp>
      <p:pic>
        <p:nvPicPr>
          <p:cNvPr id="4098" name="Picture 2" descr="D:\InDesign-Liliana\Toma_Ludmila_carte\2014 17 mai Suceava, Biblioteca..JPG"/>
          <p:cNvPicPr>
            <a:picLocks noChangeAspect="1" noChangeArrowheads="1"/>
          </p:cNvPicPr>
          <p:nvPr/>
        </p:nvPicPr>
        <p:blipFill>
          <a:blip r:embed="rId3" cstate="print"/>
          <a:srcRect/>
          <a:stretch>
            <a:fillRect/>
          </a:stretch>
        </p:blipFill>
        <p:spPr bwMode="auto">
          <a:xfrm>
            <a:off x="3428992" y="1071546"/>
            <a:ext cx="3813707" cy="2357454"/>
          </a:xfrm>
          <a:prstGeom prst="rect">
            <a:avLst/>
          </a:prstGeom>
          <a:ln>
            <a:noFill/>
          </a:ln>
          <a:effectLst>
            <a:outerShdw blurRad="292100" dist="139700" dir="2700000" algn="tl" rotWithShape="0">
              <a:srgbClr val="333333">
                <a:alpha val="65000"/>
              </a:srgbClr>
            </a:outerShdw>
          </a:effectLst>
        </p:spPr>
      </p:pic>
      <p:sp>
        <p:nvSpPr>
          <p:cNvPr id="12" name="Rectangle 1"/>
          <p:cNvSpPr>
            <a:spLocks noChangeArrowheads="1"/>
          </p:cNvSpPr>
          <p:nvPr/>
        </p:nvSpPr>
        <p:spPr bwMode="auto">
          <a:xfrm>
            <a:off x="8215338" y="6407371"/>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42</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C:\Users\Liliana\Desktop\Raport_IPC_19 _ianuarie\DSCN5487 (1).JPG"/>
          <p:cNvPicPr>
            <a:picLocks noChangeAspect="1" noChangeArrowheads="1"/>
          </p:cNvPicPr>
          <p:nvPr/>
        </p:nvPicPr>
        <p:blipFill>
          <a:blip r:embed="rId4" cstate="print"/>
          <a:srcRect/>
          <a:stretch>
            <a:fillRect/>
          </a:stretch>
        </p:blipFill>
        <p:spPr bwMode="auto">
          <a:xfrm>
            <a:off x="3357554" y="3714752"/>
            <a:ext cx="3121152" cy="234086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Liliana\Desktop\rap. 2014, PP\generale\Untitled-11.jpg"/>
          <p:cNvPicPr>
            <a:picLocks noChangeAspect="1" noChangeArrowheads="1"/>
          </p:cNvPicPr>
          <p:nvPr/>
        </p:nvPicPr>
        <p:blipFill>
          <a:blip r:embed="rId2" cstate="print"/>
          <a:srcRect/>
          <a:stretch>
            <a:fillRect/>
          </a:stretch>
        </p:blipFill>
        <p:spPr bwMode="auto">
          <a:xfrm>
            <a:off x="4343102" y="642918"/>
            <a:ext cx="4658054" cy="3071834"/>
          </a:xfrm>
          <a:prstGeom prst="rect">
            <a:avLst/>
          </a:prstGeom>
          <a:ln>
            <a:noFill/>
          </a:ln>
          <a:effectLst>
            <a:outerShdw blurRad="292100" dist="139700" dir="2700000" algn="tl" rotWithShape="0">
              <a:srgbClr val="333333">
                <a:alpha val="65000"/>
              </a:srgbClr>
            </a:outerShdw>
          </a:effectLst>
        </p:spPr>
      </p:pic>
      <p:sp>
        <p:nvSpPr>
          <p:cNvPr id="5" name="Содержимое 2"/>
          <p:cNvSpPr txBox="1">
            <a:spLocks/>
          </p:cNvSpPr>
          <p:nvPr/>
        </p:nvSpPr>
        <p:spPr>
          <a:xfrm>
            <a:off x="4500562" y="4000504"/>
            <a:ext cx="4429156" cy="1500198"/>
          </a:xfrm>
          <a:prstGeom prst="rect">
            <a:avLst/>
          </a:prstGeom>
        </p:spPr>
        <p:txBody>
          <a:bodyPr vert="horz" lIns="91440" tIns="45720" rIns="91440" bIns="45720" rtlCol="0">
            <a:normAutofit/>
          </a:bodyPr>
          <a:lstStyle/>
          <a:p>
            <a:pPr lvl="0" indent="-342900"/>
            <a:r>
              <a:rPr kumimoji="0" lang="ro-RO"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Dr. </a:t>
            </a:r>
            <a:r>
              <a:rPr kumimoji="0" lang="ro-RO"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hab</a:t>
            </a:r>
            <a:r>
              <a:rPr kumimoji="0" lang="ro-RO"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Victor </a:t>
            </a:r>
            <a:r>
              <a:rPr kumimoji="0" lang="ro-RO"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Ghila</a:t>
            </a:r>
            <a:r>
              <a:rPr lang="ro-RO" dirty="0" smtClean="0">
                <a:latin typeface="Times New Roman" pitchFamily="18" charset="0"/>
                <a:cs typeface="Times New Roman" pitchFamily="18" charset="0"/>
              </a:rPr>
              <a:t>ș, </a:t>
            </a:r>
            <a:r>
              <a:rPr lang="en-US" dirty="0" smtClean="0">
                <a:latin typeface="Times New Roman" pitchFamily="18" charset="0"/>
                <a:cs typeface="Times New Roman" pitchFamily="18" charset="0"/>
              </a:rPr>
              <a:t>Symposium </a:t>
            </a:r>
          </a:p>
          <a:p>
            <a:pPr lvl="0" indent="-342900"/>
            <a:r>
              <a:rPr lang="en-US" dirty="0" smtClean="0">
                <a:latin typeface="Times New Roman" pitchFamily="18" charset="0"/>
                <a:cs typeface="Times New Roman" pitchFamily="18" charset="0"/>
              </a:rPr>
              <a:t>,,300 </a:t>
            </a:r>
            <a:r>
              <a:rPr lang="en-US" dirty="0" err="1" smtClean="0">
                <a:latin typeface="Times New Roman" pitchFamily="18" charset="0"/>
                <a:cs typeface="Times New Roman" pitchFamily="18" charset="0"/>
              </a:rPr>
              <a:t>Jahre</a:t>
            </a:r>
            <a:r>
              <a:rPr lang="en-US" dirty="0" smtClean="0">
                <a:latin typeface="Times New Roman" pitchFamily="18" charset="0"/>
                <a:cs typeface="Times New Roman" pitchFamily="18" charset="0"/>
              </a:rPr>
              <a:t> Rum</a:t>
            </a:r>
            <a:r>
              <a:rPr lang="ro-MO" dirty="0" err="1" smtClean="0">
                <a:latin typeface="Times New Roman" pitchFamily="18" charset="0"/>
                <a:cs typeface="Times New Roman" pitchFamily="18" charset="0"/>
              </a:rPr>
              <a:t>änisch-Deutsche</a:t>
            </a:r>
            <a:r>
              <a:rPr lang="ro-MO" dirty="0" smtClean="0">
                <a:latin typeface="Times New Roman" pitchFamily="18" charset="0"/>
                <a:cs typeface="Times New Roman" pitchFamily="18" charset="0"/>
              </a:rPr>
              <a:t> </a:t>
            </a:r>
            <a:r>
              <a:rPr lang="ro-MO" dirty="0" err="1" smtClean="0">
                <a:latin typeface="Times New Roman" pitchFamily="18" charset="0"/>
                <a:cs typeface="Times New Roman" pitchFamily="18" charset="0"/>
              </a:rPr>
              <a:t>Wissenschaftsbeziehungen</a:t>
            </a:r>
            <a:r>
              <a:rPr lang="ro-MO" dirty="0" smtClean="0">
                <a:latin typeface="Times New Roman" pitchFamily="18" charset="0"/>
                <a:cs typeface="Times New Roman" pitchFamily="18" charset="0"/>
              </a:rPr>
              <a:t>. Dimitrie Cantemir </a:t>
            </a:r>
            <a:r>
              <a:rPr lang="ro-RO" dirty="0" smtClean="0">
                <a:latin typeface="Times New Roman" pitchFamily="18" charset="0"/>
                <a:cs typeface="Times New Roman" pitchFamily="18" charset="0"/>
              </a:rPr>
              <a:t>–</a:t>
            </a:r>
            <a:r>
              <a:rPr lang="ro-MO" dirty="0" smtClean="0">
                <a:latin typeface="Times New Roman" pitchFamily="18" charset="0"/>
                <a:cs typeface="Times New Roman" pitchFamily="18" charset="0"/>
              </a:rPr>
              <a:t> ein Europäer der ersten Stunde. </a:t>
            </a:r>
            <a:r>
              <a:rPr kumimoji="0" lang="ro-RO"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Berlin,</a:t>
            </a:r>
            <a:r>
              <a:rPr lang="ro-RO" dirty="0" smtClean="0">
                <a:latin typeface="Times New Roman" pitchFamily="18" charset="0"/>
                <a:cs typeface="Times New Roman" pitchFamily="18" charset="0"/>
              </a:rPr>
              <a:t> Germania</a:t>
            </a:r>
            <a:endParaRPr kumimoji="0" lang="ru-RU"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6" name="Picture 2" descr="C:\Users\Liliana\Desktop\rap. 2014, PP\Foto_Arheologie\IMG_3690 - копия.JPG"/>
          <p:cNvPicPr>
            <a:picLocks noChangeAspect="1" noChangeArrowheads="1"/>
          </p:cNvPicPr>
          <p:nvPr/>
        </p:nvPicPr>
        <p:blipFill>
          <a:blip r:embed="rId3" cstate="print"/>
          <a:srcRect/>
          <a:stretch>
            <a:fillRect/>
          </a:stretch>
        </p:blipFill>
        <p:spPr bwMode="auto">
          <a:xfrm>
            <a:off x="142844" y="642918"/>
            <a:ext cx="4095964" cy="3071834"/>
          </a:xfrm>
          <a:prstGeom prst="rect">
            <a:avLst/>
          </a:prstGeom>
          <a:ln>
            <a:noFill/>
          </a:ln>
          <a:effectLst>
            <a:outerShdw blurRad="292100" dist="139700" dir="2700000" algn="tl" rotWithShape="0">
              <a:srgbClr val="333333">
                <a:alpha val="65000"/>
              </a:srgbClr>
            </a:outerShdw>
          </a:effectLst>
        </p:spPr>
      </p:pic>
      <p:sp>
        <p:nvSpPr>
          <p:cNvPr id="7" name="Содержимое 2"/>
          <p:cNvSpPr>
            <a:spLocks noGrp="1"/>
          </p:cNvSpPr>
          <p:nvPr>
            <p:ph idx="1"/>
          </p:nvPr>
        </p:nvSpPr>
        <p:spPr>
          <a:xfrm>
            <a:off x="357158" y="4000504"/>
            <a:ext cx="3500462" cy="2286016"/>
          </a:xfrm>
        </p:spPr>
        <p:txBody>
          <a:bodyPr>
            <a:normAutofit/>
          </a:bodyPr>
          <a:lstStyle/>
          <a:p>
            <a:pPr marL="0">
              <a:spcBef>
                <a:spcPts val="0"/>
              </a:spcBef>
              <a:buNone/>
            </a:pPr>
            <a:r>
              <a:rPr lang="ro-RO" sz="1800" dirty="0" smtClean="0">
                <a:latin typeface="Times New Roman" pitchFamily="18" charset="0"/>
                <a:cs typeface="Times New Roman" pitchFamily="18" charset="0"/>
              </a:rPr>
              <a:t>Dr. Vlad Vornic, Simpozionul internațional „Monumentul”.</a:t>
            </a:r>
          </a:p>
          <a:p>
            <a:pPr marL="0">
              <a:spcBef>
                <a:spcPts val="0"/>
              </a:spcBef>
              <a:buNone/>
            </a:pPr>
            <a:r>
              <a:rPr lang="ro-RO" sz="1800" dirty="0" smtClean="0">
                <a:latin typeface="Times New Roman" pitchFamily="18" charset="0"/>
                <a:cs typeface="Times New Roman" pitchFamily="18" charset="0"/>
              </a:rPr>
              <a:t>Iași, România</a:t>
            </a:r>
            <a:endParaRPr lang="ru-RU" sz="1800" dirty="0">
              <a:latin typeface="Times New Roman" pitchFamily="18" charset="0"/>
              <a:cs typeface="Times New Roman" pitchFamily="18" charset="0"/>
            </a:endParaRPr>
          </a:p>
        </p:txBody>
      </p:sp>
      <p:sp>
        <p:nvSpPr>
          <p:cNvPr id="8"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43</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IMG_5750"/>
          <p:cNvPicPr>
            <a:picLocks noChangeAspect="1" noChangeArrowheads="1"/>
          </p:cNvPicPr>
          <p:nvPr/>
        </p:nvPicPr>
        <p:blipFill>
          <a:blip r:embed="rId2" cstate="print"/>
          <a:srcRect/>
          <a:stretch>
            <a:fillRect/>
          </a:stretch>
        </p:blipFill>
        <p:spPr bwMode="auto">
          <a:xfrm>
            <a:off x="2428860" y="500043"/>
            <a:ext cx="4429156" cy="2951776"/>
          </a:xfrm>
          <a:prstGeom prst="rect">
            <a:avLst/>
          </a:prstGeom>
          <a:noFill/>
          <a:ln w="9525">
            <a:noFill/>
            <a:miter lim="800000"/>
            <a:headEnd/>
            <a:tailEnd/>
          </a:ln>
        </p:spPr>
      </p:pic>
      <p:sp>
        <p:nvSpPr>
          <p:cNvPr id="39939" name="Rectangle 3"/>
          <p:cNvSpPr>
            <a:spLocks noGrp="1" noChangeArrowheads="1"/>
          </p:cNvSpPr>
          <p:nvPr>
            <p:ph idx="1"/>
          </p:nvPr>
        </p:nvSpPr>
        <p:spPr>
          <a:xfrm>
            <a:off x="428596" y="642918"/>
            <a:ext cx="1785950" cy="2714644"/>
          </a:xfrm>
        </p:spPr>
        <p:txBody>
          <a:bodyPr>
            <a:normAutofit lnSpcReduction="10000"/>
          </a:bodyPr>
          <a:lstStyle/>
          <a:p>
            <a:pPr marL="0">
              <a:lnSpc>
                <a:spcPct val="110000"/>
              </a:lnSpc>
              <a:spcBef>
                <a:spcPts val="0"/>
              </a:spcBef>
              <a:buNone/>
            </a:pPr>
            <a:r>
              <a:rPr lang="ro-RO" sz="1900" dirty="0" smtClean="0">
                <a:latin typeface="Times New Roman" pitchFamily="18" charset="0"/>
                <a:cs typeface="Times New Roman" pitchFamily="18" charset="0"/>
              </a:rPr>
              <a:t>Participarea arheologilor la expediții: Cetatea </a:t>
            </a:r>
            <a:r>
              <a:rPr lang="en-US" sz="1900" dirty="0" err="1" smtClean="0">
                <a:latin typeface="Times New Roman" pitchFamily="18" charset="0"/>
                <a:cs typeface="Times New Roman" pitchFamily="18" charset="0"/>
              </a:rPr>
              <a:t>Soroca</a:t>
            </a:r>
            <a:r>
              <a:rPr lang="ro-RO" sz="1900" dirty="0" smtClean="0">
                <a:latin typeface="Times New Roman" pitchFamily="18" charset="0"/>
                <a:cs typeface="Times New Roman" pitchFamily="18" charset="0"/>
              </a:rPr>
              <a:t>, Țuțora (România), </a:t>
            </a:r>
          </a:p>
          <a:p>
            <a:pPr marL="0">
              <a:lnSpc>
                <a:spcPct val="110000"/>
              </a:lnSpc>
              <a:spcBef>
                <a:spcPts val="0"/>
              </a:spcBef>
              <a:buNone/>
            </a:pPr>
            <a:r>
              <a:rPr lang="ro-RO" sz="1900" dirty="0" smtClean="0">
                <a:latin typeface="Times New Roman" pitchFamily="18" charset="0"/>
                <a:cs typeface="Times New Roman" pitchFamily="18" charset="0"/>
              </a:rPr>
              <a:t>la </a:t>
            </a:r>
            <a:r>
              <a:rPr lang="ro-RO" sz="1900" dirty="0" err="1" smtClean="0">
                <a:latin typeface="Times New Roman" pitchFamily="18" charset="0"/>
                <a:cs typeface="Times New Roman" pitchFamily="18" charset="0"/>
              </a:rPr>
              <a:t>Hotîliovo</a:t>
            </a:r>
            <a:r>
              <a:rPr lang="ro-RO" sz="1900" dirty="0" smtClean="0">
                <a:latin typeface="Times New Roman" pitchFamily="18" charset="0"/>
                <a:cs typeface="Times New Roman" pitchFamily="18" charset="0"/>
              </a:rPr>
              <a:t> I și Suhaia </a:t>
            </a:r>
            <a:r>
              <a:rPr lang="ro-RO" sz="1900" dirty="0" err="1" smtClean="0">
                <a:latin typeface="Times New Roman" pitchFamily="18" charset="0"/>
                <a:cs typeface="Times New Roman" pitchFamily="18" charset="0"/>
              </a:rPr>
              <a:t>Mecetka</a:t>
            </a:r>
            <a:r>
              <a:rPr lang="ro-RO" sz="1900" dirty="0" smtClean="0">
                <a:latin typeface="Times New Roman" pitchFamily="18" charset="0"/>
                <a:cs typeface="Times New Roman" pitchFamily="18" charset="0"/>
              </a:rPr>
              <a:t> (Federaţia Rusă) </a:t>
            </a:r>
          </a:p>
          <a:p>
            <a:pPr marL="0" algn="ctr" eaLnBrk="1" hangingPunct="1">
              <a:lnSpc>
                <a:spcPct val="110000"/>
              </a:lnSpc>
              <a:spcBef>
                <a:spcPts val="0"/>
              </a:spcBef>
              <a:buFontTx/>
              <a:buNone/>
            </a:pPr>
            <a:endParaRPr lang="ru-RU" sz="2400" dirty="0" smtClean="0">
              <a:latin typeface="Sylfaen" pitchFamily="18" charset="0"/>
            </a:endParaRPr>
          </a:p>
        </p:txBody>
      </p:sp>
      <p:pic>
        <p:nvPicPr>
          <p:cNvPr id="39940" name="Picture 4" descr="IMG_6692"/>
          <p:cNvPicPr>
            <a:picLocks noChangeAspect="1" noChangeArrowheads="1"/>
          </p:cNvPicPr>
          <p:nvPr/>
        </p:nvPicPr>
        <p:blipFill>
          <a:blip r:embed="rId3" cstate="print"/>
          <a:srcRect/>
          <a:stretch>
            <a:fillRect/>
          </a:stretch>
        </p:blipFill>
        <p:spPr bwMode="auto">
          <a:xfrm>
            <a:off x="6929037" y="500042"/>
            <a:ext cx="2000681" cy="2928958"/>
          </a:xfrm>
          <a:prstGeom prst="rect">
            <a:avLst/>
          </a:prstGeom>
          <a:noFill/>
          <a:ln w="9525">
            <a:noFill/>
            <a:miter lim="800000"/>
            <a:headEnd/>
            <a:tailEnd/>
          </a:ln>
        </p:spPr>
      </p:pic>
      <p:pic>
        <p:nvPicPr>
          <p:cNvPr id="7" name="Picture 5" descr="P1190895"/>
          <p:cNvPicPr>
            <a:picLocks noChangeAspect="1" noChangeArrowheads="1"/>
          </p:cNvPicPr>
          <p:nvPr/>
        </p:nvPicPr>
        <p:blipFill>
          <a:blip r:embed="rId4" cstate="print"/>
          <a:srcRect r="18367"/>
          <a:stretch>
            <a:fillRect/>
          </a:stretch>
        </p:blipFill>
        <p:spPr bwMode="auto">
          <a:xfrm>
            <a:off x="357158" y="3563961"/>
            <a:ext cx="3429024" cy="3151187"/>
          </a:xfrm>
          <a:prstGeom prst="rect">
            <a:avLst/>
          </a:prstGeom>
          <a:noFill/>
          <a:ln w="9525">
            <a:noFill/>
            <a:miter lim="800000"/>
            <a:headEnd/>
            <a:tailEnd/>
          </a:ln>
        </p:spPr>
      </p:pic>
      <p:pic>
        <p:nvPicPr>
          <p:cNvPr id="8" name="Picture 4" descr="P1200001"/>
          <p:cNvPicPr>
            <a:picLocks noChangeAspect="1" noChangeArrowheads="1"/>
          </p:cNvPicPr>
          <p:nvPr/>
        </p:nvPicPr>
        <p:blipFill>
          <a:blip r:embed="rId5" cstate="print"/>
          <a:srcRect/>
          <a:stretch>
            <a:fillRect/>
          </a:stretch>
        </p:blipFill>
        <p:spPr bwMode="auto">
          <a:xfrm>
            <a:off x="3982638" y="3571876"/>
            <a:ext cx="2303874" cy="3071834"/>
          </a:xfrm>
          <a:prstGeom prst="rect">
            <a:avLst/>
          </a:prstGeom>
          <a:noFill/>
          <a:ln w="9525">
            <a:noFill/>
            <a:miter lim="800000"/>
            <a:headEnd/>
            <a:tailEnd/>
          </a:ln>
        </p:spPr>
      </p:pic>
      <p:pic>
        <p:nvPicPr>
          <p:cNvPr id="9" name="Picture 4" descr="P1390696"/>
          <p:cNvPicPr>
            <a:picLocks noChangeAspect="1" noChangeArrowheads="1"/>
          </p:cNvPicPr>
          <p:nvPr/>
        </p:nvPicPr>
        <p:blipFill>
          <a:blip r:embed="rId6" cstate="print"/>
          <a:srcRect/>
          <a:stretch>
            <a:fillRect/>
          </a:stretch>
        </p:blipFill>
        <p:spPr bwMode="auto">
          <a:xfrm>
            <a:off x="6572264" y="3571876"/>
            <a:ext cx="2357764" cy="3143272"/>
          </a:xfrm>
          <a:prstGeom prst="rect">
            <a:avLst/>
          </a:prstGeom>
          <a:noFill/>
          <a:ln w="9525">
            <a:noFill/>
            <a:miter lim="800000"/>
            <a:headEnd/>
            <a:tailEnd/>
          </a:ln>
        </p:spPr>
      </p:pic>
      <p:sp>
        <p:nvSpPr>
          <p:cNvPr id="10" name="Прямоугольник 9"/>
          <p:cNvSpPr/>
          <p:nvPr/>
        </p:nvSpPr>
        <p:spPr>
          <a:xfrm>
            <a:off x="2699792" y="3571876"/>
            <a:ext cx="1311482" cy="646331"/>
          </a:xfrm>
          <a:prstGeom prst="rect">
            <a:avLst/>
          </a:prstGeom>
        </p:spPr>
        <p:txBody>
          <a:bodyPr wrap="square">
            <a:spAutoFit/>
          </a:bodyPr>
          <a:lstStyle/>
          <a:p>
            <a:r>
              <a:rPr lang="ro-RO" b="1" dirty="0" smtClean="0">
                <a:solidFill>
                  <a:schemeClr val="bg1"/>
                </a:solidFill>
                <a:latin typeface="Times New Roman" pitchFamily="18" charset="0"/>
                <a:cs typeface="Times New Roman" pitchFamily="18" charset="0"/>
              </a:rPr>
              <a:t>Țuțora</a:t>
            </a:r>
          </a:p>
          <a:p>
            <a:r>
              <a:rPr lang="ro-RO" b="1" dirty="0" smtClean="0">
                <a:solidFill>
                  <a:schemeClr val="bg1"/>
                </a:solidFill>
                <a:latin typeface="Times New Roman" pitchFamily="18" charset="0"/>
                <a:cs typeface="Times New Roman" pitchFamily="18" charset="0"/>
              </a:rPr>
              <a:t>România</a:t>
            </a:r>
            <a:endParaRPr lang="ru-RU" b="1" dirty="0">
              <a:solidFill>
                <a:schemeClr val="bg1"/>
              </a:solidFill>
            </a:endParaRPr>
          </a:p>
        </p:txBody>
      </p:sp>
      <p:sp>
        <p:nvSpPr>
          <p:cNvPr id="11" name="Прямоугольник 10"/>
          <p:cNvSpPr/>
          <p:nvPr/>
        </p:nvSpPr>
        <p:spPr>
          <a:xfrm>
            <a:off x="5289852" y="3571876"/>
            <a:ext cx="1082348" cy="646331"/>
          </a:xfrm>
          <a:prstGeom prst="rect">
            <a:avLst/>
          </a:prstGeom>
        </p:spPr>
        <p:txBody>
          <a:bodyPr wrap="none">
            <a:spAutoFit/>
          </a:bodyPr>
          <a:lstStyle/>
          <a:p>
            <a:r>
              <a:rPr lang="ro-RO" b="1" dirty="0" smtClean="0">
                <a:latin typeface="Times New Roman" pitchFamily="18" charset="0"/>
                <a:cs typeface="Times New Roman" pitchFamily="18" charset="0"/>
              </a:rPr>
              <a:t>Țuțora,</a:t>
            </a:r>
          </a:p>
          <a:p>
            <a:r>
              <a:rPr lang="ro-RO" b="1" dirty="0" smtClean="0">
                <a:latin typeface="Times New Roman" pitchFamily="18" charset="0"/>
                <a:cs typeface="Times New Roman" pitchFamily="18" charset="0"/>
              </a:rPr>
              <a:t>România</a:t>
            </a:r>
            <a:endParaRPr lang="ru-RU" b="1" dirty="0"/>
          </a:p>
        </p:txBody>
      </p:sp>
      <p:sp>
        <p:nvSpPr>
          <p:cNvPr id="12" name="Прямоугольник 11"/>
          <p:cNvSpPr/>
          <p:nvPr/>
        </p:nvSpPr>
        <p:spPr>
          <a:xfrm>
            <a:off x="6000760" y="3071810"/>
            <a:ext cx="860172" cy="369332"/>
          </a:xfrm>
          <a:prstGeom prst="rect">
            <a:avLst/>
          </a:prstGeom>
        </p:spPr>
        <p:txBody>
          <a:bodyPr wrap="none">
            <a:spAutoFit/>
          </a:bodyPr>
          <a:lstStyle/>
          <a:p>
            <a:r>
              <a:rPr lang="en-US" b="1" dirty="0" err="1" smtClean="0">
                <a:latin typeface="Times New Roman" pitchFamily="18" charset="0"/>
                <a:cs typeface="Times New Roman" pitchFamily="18" charset="0"/>
              </a:rPr>
              <a:t>Soroca</a:t>
            </a:r>
            <a:endParaRPr lang="ru-RU" b="1" dirty="0"/>
          </a:p>
        </p:txBody>
      </p:sp>
      <p:sp>
        <p:nvSpPr>
          <p:cNvPr id="13" name="Прямоугольник 12"/>
          <p:cNvSpPr/>
          <p:nvPr/>
        </p:nvSpPr>
        <p:spPr>
          <a:xfrm>
            <a:off x="7858148" y="3500438"/>
            <a:ext cx="1214414" cy="642942"/>
          </a:xfrm>
          <a:prstGeom prst="rect">
            <a:avLst/>
          </a:prstGeom>
        </p:spPr>
        <p:txBody>
          <a:bodyPr wrap="square">
            <a:spAutoFit/>
          </a:bodyPr>
          <a:lstStyle/>
          <a:p>
            <a:r>
              <a:rPr lang="ro-RO" b="1" dirty="0" smtClean="0">
                <a:latin typeface="Times New Roman" pitchFamily="18" charset="0"/>
                <a:cs typeface="Times New Roman" pitchFamily="18" charset="0"/>
              </a:rPr>
              <a:t>Federaţia Rusă</a:t>
            </a:r>
            <a:endParaRPr lang="ru-RU" b="1" dirty="0"/>
          </a:p>
        </p:txBody>
      </p:sp>
      <p:sp>
        <p:nvSpPr>
          <p:cNvPr id="1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IPC 44</a:t>
            </a:r>
            <a:endParaRPr kumimoji="0" lang="ro-RO"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2"/>
          <p:cNvSpPr txBox="1">
            <a:spLocks/>
          </p:cNvSpPr>
          <p:nvPr/>
        </p:nvSpPr>
        <p:spPr>
          <a:xfrm>
            <a:off x="248779" y="214290"/>
            <a:ext cx="8895221" cy="500066"/>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0" rIns="0" bIns="0" anchor="t" anchorCtr="0">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spcAft>
                <a:spcPts val="0"/>
              </a:spcAft>
            </a:pPr>
            <a:r>
              <a:rPr lang="en-US" sz="2200" b="1" dirty="0" smtClean="0">
                <a:solidFill>
                  <a:schemeClr val="tx1"/>
                </a:solidFill>
                <a:latin typeface="Sylfaen" pitchFamily="18" charset="0"/>
                <a:ea typeface="Times New Roman"/>
              </a:rPr>
              <a:t>Expedi</a:t>
            </a:r>
            <a:r>
              <a:rPr lang="ro-RO" sz="2200" b="1" dirty="0" smtClean="0">
                <a:solidFill>
                  <a:schemeClr val="tx1"/>
                </a:solidFill>
                <a:latin typeface="Sylfaen" pitchFamily="18" charset="0"/>
                <a:ea typeface="Times New Roman"/>
              </a:rPr>
              <a:t>ț</a:t>
            </a:r>
            <a:r>
              <a:rPr lang="en-US" sz="2200" b="1" dirty="0" smtClean="0">
                <a:solidFill>
                  <a:schemeClr val="tx1"/>
                </a:solidFill>
                <a:latin typeface="Sylfaen" pitchFamily="18" charset="0"/>
                <a:ea typeface="Times New Roman"/>
              </a:rPr>
              <a:t>ii</a:t>
            </a:r>
            <a:r>
              <a:rPr lang="ro-RO" sz="2200" b="1" dirty="0" smtClean="0">
                <a:solidFill>
                  <a:schemeClr val="tx1"/>
                </a:solidFill>
                <a:latin typeface="Sylfaen" pitchFamily="18" charset="0"/>
                <a:ea typeface="Times New Roman"/>
              </a:rPr>
              <a:t> ale cercetătorilor Centrului de Etnologie</a:t>
            </a:r>
          </a:p>
        </p:txBody>
      </p:sp>
      <p:sp>
        <p:nvSpPr>
          <p:cNvPr id="10" name="Текст 9"/>
          <p:cNvSpPr>
            <a:spLocks noGrp="1"/>
          </p:cNvSpPr>
          <p:nvPr>
            <p:ph type="body" idx="1"/>
          </p:nvPr>
        </p:nvSpPr>
        <p:spPr>
          <a:xfrm>
            <a:off x="0" y="642918"/>
            <a:ext cx="9144000" cy="214314"/>
          </a:xfrm>
          <a:ln>
            <a:noFill/>
          </a:ln>
        </p:spPr>
        <p:style>
          <a:lnRef idx="2">
            <a:schemeClr val="accent1"/>
          </a:lnRef>
          <a:fillRef idx="1">
            <a:schemeClr val="lt1"/>
          </a:fillRef>
          <a:effectRef idx="0">
            <a:schemeClr val="accent1"/>
          </a:effectRef>
          <a:fontRef idx="minor">
            <a:schemeClr val="dk1"/>
          </a:fontRef>
        </p:style>
        <p:txBody>
          <a:bodyPr>
            <a:noAutofit/>
          </a:bodyPr>
          <a:lstStyle/>
          <a:p>
            <a:pPr algn="ctr"/>
            <a:r>
              <a:rPr lang="ro-RO" sz="1800" dirty="0" smtClean="0">
                <a:solidFill>
                  <a:schemeClr val="tx1"/>
                </a:solidFill>
                <a:latin typeface="Times New Roman" pitchFamily="18" charset="0"/>
                <a:cs typeface="Times New Roman" pitchFamily="18" charset="0"/>
              </a:rPr>
              <a:t/>
            </a:r>
            <a:br>
              <a:rPr lang="ro-RO" sz="1800" dirty="0" smtClean="0">
                <a:solidFill>
                  <a:schemeClr val="tx1"/>
                </a:solidFill>
                <a:latin typeface="Times New Roman" pitchFamily="18" charset="0"/>
                <a:cs typeface="Times New Roman" pitchFamily="18" charset="0"/>
              </a:rPr>
            </a:br>
            <a:r>
              <a:rPr lang="ro-RO" sz="1800" dirty="0" smtClean="0">
                <a:solidFill>
                  <a:schemeClr val="tx1"/>
                </a:solidFill>
                <a:latin typeface="Times New Roman" pitchFamily="18" charset="0"/>
                <a:cs typeface="Times New Roman" pitchFamily="18" charset="0"/>
              </a:rPr>
              <a:t>s. Crihana Veche, r. Cahul</a:t>
            </a:r>
            <a:endParaRPr lang="ro-RO" sz="1800" dirty="0">
              <a:solidFill>
                <a:schemeClr val="tx1"/>
              </a:solidFill>
              <a:latin typeface="Times New Roman" pitchFamily="18" charset="0"/>
              <a:cs typeface="Times New Roman" pitchFamily="18" charset="0"/>
            </a:endParaRPr>
          </a:p>
        </p:txBody>
      </p:sp>
      <p:pic>
        <p:nvPicPr>
          <p:cNvPr id="24" name="Рисунок 23" descr="1a DSC_0428 Casă construită la sfârșitul sec. al XIX lea.JPG"/>
          <p:cNvPicPr>
            <a:picLocks noChangeAspect="1"/>
          </p:cNvPicPr>
          <p:nvPr/>
        </p:nvPicPr>
        <p:blipFill>
          <a:blip r:embed="rId2" cstate="print"/>
          <a:stretch>
            <a:fillRect/>
          </a:stretch>
        </p:blipFill>
        <p:spPr>
          <a:xfrm>
            <a:off x="142844" y="1142984"/>
            <a:ext cx="3673433" cy="2143140"/>
          </a:xfrm>
          <a:prstGeom prst="rect">
            <a:avLst/>
          </a:prstGeom>
        </p:spPr>
      </p:pic>
      <p:pic>
        <p:nvPicPr>
          <p:cNvPr id="26" name="Рисунок 25" descr="DSC_0174.JPG"/>
          <p:cNvPicPr>
            <a:picLocks noChangeAspect="1"/>
          </p:cNvPicPr>
          <p:nvPr/>
        </p:nvPicPr>
        <p:blipFill>
          <a:blip r:embed="rId3" cstate="print"/>
          <a:srcRect l="4565" r="4131"/>
          <a:stretch>
            <a:fillRect/>
          </a:stretch>
        </p:blipFill>
        <p:spPr>
          <a:xfrm>
            <a:off x="3857620" y="1142984"/>
            <a:ext cx="2857520" cy="2143140"/>
          </a:xfrm>
          <a:prstGeom prst="rect">
            <a:avLst/>
          </a:prstGeom>
        </p:spPr>
      </p:pic>
      <p:pic>
        <p:nvPicPr>
          <p:cNvPr id="2050" name="Picture 2"/>
          <p:cNvPicPr>
            <a:picLocks noChangeAspect="1" noChangeArrowheads="1"/>
          </p:cNvPicPr>
          <p:nvPr/>
        </p:nvPicPr>
        <p:blipFill>
          <a:blip r:embed="rId4" cstate="print"/>
          <a:srcRect l="28959"/>
          <a:stretch>
            <a:fillRect/>
          </a:stretch>
        </p:blipFill>
        <p:spPr bwMode="auto">
          <a:xfrm>
            <a:off x="6786578" y="1142984"/>
            <a:ext cx="2357422" cy="2143140"/>
          </a:xfrm>
          <a:prstGeom prst="rect">
            <a:avLst/>
          </a:prstGeom>
          <a:noFill/>
          <a:ln w="9525">
            <a:noFill/>
            <a:miter lim="800000"/>
            <a:headEnd/>
            <a:tailEnd/>
          </a:ln>
          <a:effectLst/>
        </p:spPr>
      </p:pic>
      <p:sp>
        <p:nvSpPr>
          <p:cNvPr id="12" name="Текст 9"/>
          <p:cNvSpPr>
            <a:spLocks noGrp="1"/>
          </p:cNvSpPr>
          <p:nvPr>
            <p:ph type="body" idx="1"/>
          </p:nvPr>
        </p:nvSpPr>
        <p:spPr>
          <a:xfrm>
            <a:off x="0" y="3500438"/>
            <a:ext cx="9144000" cy="428628"/>
          </a:xfrm>
          <a:ln>
            <a:no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ro-RO" sz="1800" dirty="0" smtClean="0">
                <a:solidFill>
                  <a:schemeClr val="tx1"/>
                </a:solidFill>
                <a:latin typeface="Times New Roman" pitchFamily="18" charset="0"/>
                <a:cs typeface="Times New Roman" pitchFamily="18" charset="0"/>
              </a:rPr>
              <a:t>s. Răciula, r. Călăraşi</a:t>
            </a:r>
            <a:endParaRPr lang="ro-RO" sz="1800" dirty="0">
              <a:solidFill>
                <a:schemeClr val="tx1"/>
              </a:solidFill>
              <a:latin typeface="Times New Roman" pitchFamily="18" charset="0"/>
              <a:cs typeface="Times New Roman" pitchFamily="18" charset="0"/>
            </a:endParaRPr>
          </a:p>
        </p:txBody>
      </p:sp>
      <p:pic>
        <p:nvPicPr>
          <p:cNvPr id="13" name="Picture 3" descr="F:\Crihana Veche\Etnologoia moldovenilor foto 2014\DSC_0038 Raciula.JPG"/>
          <p:cNvPicPr>
            <a:picLocks noChangeAspect="1" noChangeArrowheads="1"/>
          </p:cNvPicPr>
          <p:nvPr/>
        </p:nvPicPr>
        <p:blipFill>
          <a:blip r:embed="rId5" cstate="print"/>
          <a:srcRect/>
          <a:stretch>
            <a:fillRect/>
          </a:stretch>
        </p:blipFill>
        <p:spPr bwMode="auto">
          <a:xfrm>
            <a:off x="214282" y="3929066"/>
            <a:ext cx="3120307" cy="2286016"/>
          </a:xfrm>
          <a:prstGeom prst="rect">
            <a:avLst/>
          </a:prstGeom>
          <a:noFill/>
        </p:spPr>
      </p:pic>
      <p:pic>
        <p:nvPicPr>
          <p:cNvPr id="14" name="Picture 4" descr="F:\Crihana Veche\Etnologoia moldovenilor foto 2014\DSC_0046 Raciula.JPG"/>
          <p:cNvPicPr>
            <a:picLocks noChangeAspect="1" noChangeArrowheads="1"/>
          </p:cNvPicPr>
          <p:nvPr/>
        </p:nvPicPr>
        <p:blipFill>
          <a:blip r:embed="rId6" cstate="print"/>
          <a:srcRect/>
          <a:stretch>
            <a:fillRect/>
          </a:stretch>
        </p:blipFill>
        <p:spPr bwMode="auto">
          <a:xfrm>
            <a:off x="3500430" y="3929066"/>
            <a:ext cx="2340320" cy="2357454"/>
          </a:xfrm>
          <a:prstGeom prst="rect">
            <a:avLst/>
          </a:prstGeom>
          <a:noFill/>
        </p:spPr>
      </p:pic>
      <p:pic>
        <p:nvPicPr>
          <p:cNvPr id="15" name="Picture 7"/>
          <p:cNvPicPr>
            <a:picLocks noChangeAspect="1" noChangeArrowheads="1"/>
          </p:cNvPicPr>
          <p:nvPr/>
        </p:nvPicPr>
        <p:blipFill>
          <a:blip r:embed="rId7" cstate="print"/>
          <a:srcRect/>
          <a:stretch>
            <a:fillRect/>
          </a:stretch>
        </p:blipFill>
        <p:spPr bwMode="auto">
          <a:xfrm>
            <a:off x="6000760" y="3929066"/>
            <a:ext cx="2973072" cy="2357454"/>
          </a:xfrm>
          <a:prstGeom prst="rect">
            <a:avLst/>
          </a:prstGeom>
          <a:noFill/>
          <a:ln w="9525">
            <a:noFill/>
            <a:miter lim="800000"/>
            <a:headEnd/>
            <a:tailEnd/>
          </a:ln>
          <a:effectLst/>
        </p:spPr>
      </p:pic>
      <p:sp>
        <p:nvSpPr>
          <p:cNvPr id="11"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45</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508052652"/>
      </p:ext>
    </p:extLst>
  </p:cSld>
  <p:clrMapOvr>
    <a:masterClrMapping/>
  </p:clrMapOvr>
  <p:transition spd="slow">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sp>
        <p:nvSpPr>
          <p:cNvPr id="5" name="Текст 4"/>
          <p:cNvSpPr>
            <a:spLocks noGrp="1"/>
          </p:cNvSpPr>
          <p:nvPr>
            <p:ph type="body" sz="half" idx="3"/>
          </p:nvPr>
        </p:nvSpPr>
        <p:spPr/>
        <p:txBody>
          <a:bodyPr/>
          <a:lstStyle/>
          <a:p>
            <a:endParaRPr lang="ru-RU"/>
          </a:p>
        </p:txBody>
      </p:sp>
      <p:sp>
        <p:nvSpPr>
          <p:cNvPr id="4" name="Содержимое 3"/>
          <p:cNvSpPr>
            <a:spLocks noGrp="1"/>
          </p:cNvSpPr>
          <p:nvPr>
            <p:ph sz="quarter" idx="2"/>
          </p:nvPr>
        </p:nvSpPr>
        <p:spPr/>
        <p:txBody>
          <a:bodyPr/>
          <a:lstStyle/>
          <a:p>
            <a:endParaRPr lang="ru-RU"/>
          </a:p>
        </p:txBody>
      </p:sp>
      <p:sp>
        <p:nvSpPr>
          <p:cNvPr id="6" name="Содержимое 5"/>
          <p:cNvSpPr>
            <a:spLocks noGrp="1"/>
          </p:cNvSpPr>
          <p:nvPr>
            <p:ph sz="quarter" idx="4"/>
          </p:nvPr>
        </p:nvSpPr>
        <p:spPr/>
        <p:txBody>
          <a:bodyPr/>
          <a:lstStyle/>
          <a:p>
            <a:endParaRPr lang="ru-RU"/>
          </a:p>
        </p:txBody>
      </p:sp>
      <p:pic>
        <p:nvPicPr>
          <p:cNvPr id="7" name="Picture 2" descr="C:\Users\Liliana\Desktop\rap. 2014, PP\generale\30_bi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Заголовок 1"/>
          <p:cNvSpPr txBox="1">
            <a:spLocks/>
          </p:cNvSpPr>
          <p:nvPr/>
        </p:nvSpPr>
        <p:spPr>
          <a:xfrm>
            <a:off x="285720" y="571480"/>
            <a:ext cx="8229600" cy="714380"/>
          </a:xfrm>
          <a:prstGeom prst="rect">
            <a:avLst/>
          </a:prstGeom>
        </p:spPr>
        <p:txBody>
          <a:bodyPr vert="horz" lIns="91440" tIns="45720" rIns="91440" bIns="45720" rtlCol="0" anchor="ctr">
            <a:noAutofit/>
          </a:bodyPr>
          <a:lstStyle/>
          <a:p>
            <a:pPr lvl="0" algn="ctr">
              <a:spcBef>
                <a:spcPct val="0"/>
              </a:spcBef>
              <a:defRPr/>
            </a:pPr>
            <a:r>
              <a:rPr kumimoji="0" lang="ro-RO" sz="2400" b="1" i="0" u="none" strike="noStrike" kern="1200" cap="none" spc="0" normalizeH="0" baseline="0" noProof="0" dirty="0" smtClean="0">
                <a:ln>
                  <a:noFill/>
                </a:ln>
                <a:solidFill>
                  <a:srgbClr val="002060"/>
                </a:solidFill>
                <a:effectLst/>
                <a:uLnTx/>
                <a:uFillTx/>
                <a:latin typeface="Sylfaen" pitchFamily="18" charset="0"/>
                <a:ea typeface="+mj-ea"/>
                <a:cs typeface="+mj-cs"/>
              </a:rPr>
              <a:t>Activitatea didactică a cercetătorilor IPC (cursuri elaborate și predate) în 2014 și în perioada 2011</a:t>
            </a:r>
            <a:r>
              <a:rPr lang="ro-RO" sz="2400" dirty="0" smtClean="0">
                <a:solidFill>
                  <a:srgbClr val="002060"/>
                </a:solidFill>
                <a:latin typeface="Sylfaen" pitchFamily="18" charset="0"/>
              </a:rPr>
              <a:t>–</a:t>
            </a:r>
            <a:r>
              <a:rPr kumimoji="0" lang="ro-RO" sz="2400" b="1" i="0" u="none" strike="noStrike" kern="1200" cap="none" spc="0" normalizeH="0" baseline="0" noProof="0" dirty="0" smtClean="0">
                <a:ln>
                  <a:noFill/>
                </a:ln>
                <a:solidFill>
                  <a:srgbClr val="002060"/>
                </a:solidFill>
                <a:effectLst/>
                <a:uLnTx/>
                <a:uFillTx/>
                <a:latin typeface="Sylfaen" pitchFamily="18" charset="0"/>
                <a:ea typeface="+mj-ea"/>
                <a:cs typeface="+mj-cs"/>
              </a:rPr>
              <a:t>2014</a:t>
            </a:r>
            <a:endParaRPr kumimoji="0" lang="ru-RU" sz="2800" b="1" i="0" u="none" strike="noStrike" kern="1200" cap="none" spc="0" normalizeH="0" baseline="0" noProof="0" dirty="0">
              <a:ln>
                <a:noFill/>
              </a:ln>
              <a:solidFill>
                <a:schemeClr val="tx1"/>
              </a:solidFill>
              <a:effectLst/>
              <a:uLnTx/>
              <a:uFillTx/>
              <a:latin typeface="Sylfaen" pitchFamily="18" charset="0"/>
              <a:ea typeface="+mj-ea"/>
              <a:cs typeface="+mj-cs"/>
            </a:endParaRPr>
          </a:p>
        </p:txBody>
      </p:sp>
      <p:sp>
        <p:nvSpPr>
          <p:cNvPr id="9" name="Rectangle 3"/>
          <p:cNvSpPr txBox="1">
            <a:spLocks noChangeArrowheads="1"/>
          </p:cNvSpPr>
          <p:nvPr/>
        </p:nvSpPr>
        <p:spPr>
          <a:xfrm>
            <a:off x="285720" y="1714488"/>
            <a:ext cx="8428068" cy="4643470"/>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b="1" i="0" u="none" strike="noStrike" kern="1200" cap="none" spc="0" normalizeH="0" baseline="0" noProof="0" dirty="0" smtClean="0">
                <a:ln>
                  <a:noFill/>
                </a:ln>
                <a:solidFill>
                  <a:schemeClr val="tx1"/>
                </a:solidFill>
                <a:effectLst/>
                <a:uLnTx/>
                <a:uFillTx/>
                <a:latin typeface="Sylfaen" pitchFamily="18" charset="0"/>
                <a:ea typeface="+mn-ea"/>
                <a:cs typeface="+mn-cs"/>
              </a:rPr>
              <a:t>	Academia de Muzică, Teatru și Arte Plastice</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p>
          <a:p>
            <a:pPr lvl="0"/>
            <a:r>
              <a:rPr lang="ro-RO" sz="2400" dirty="0" smtClean="0">
                <a:latin typeface="Sylfaen" pitchFamily="18" charset="0"/>
              </a:rPr>
              <a:t>d</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r. hab. A.-M. Plămădeală, dr. D.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Olărescu</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L. Toma, dr. V. Tipa, </a:t>
            </a:r>
          </a:p>
          <a:p>
            <a:pPr lvl="0"/>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D.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Khalil-Butucioc</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L.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Dragneva</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a:t>
            </a:r>
            <a:r>
              <a:rPr lang="ro-RO" sz="2400" dirty="0" smtClean="0">
                <a:latin typeface="Sylfaen" pitchFamily="18" charset="0"/>
              </a:rPr>
              <a:t> N. </a:t>
            </a:r>
            <a:r>
              <a:rPr lang="ro-RO" sz="2400" dirty="0" err="1" smtClean="0">
                <a:latin typeface="Sylfaen" pitchFamily="18" charset="0"/>
              </a:rPr>
              <a:t>Axionova</a:t>
            </a:r>
            <a:endPar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o-RO" sz="2400" dirty="0" smtClean="0">
                <a:latin typeface="Sylfaen" pitchFamily="18" charset="0"/>
              </a:rPr>
              <a:t>	</a:t>
            </a:r>
            <a:r>
              <a:rPr lang="ro-RO" sz="2400" b="1" dirty="0" err="1" smtClean="0">
                <a:latin typeface="Sylfaen" pitchFamily="18" charset="0"/>
              </a:rPr>
              <a:t>ASEM</a:t>
            </a:r>
            <a:r>
              <a:rPr lang="ro-RO" sz="2400" dirty="0" smtClean="0">
                <a:latin typeface="Sylfaen" pitchFamily="18" charset="0"/>
              </a:rPr>
              <a:t>: dr. T. </a:t>
            </a:r>
            <a:r>
              <a:rPr lang="ro-RO" sz="2400" dirty="0" err="1" smtClean="0">
                <a:latin typeface="Sylfaen" pitchFamily="18" charset="0"/>
              </a:rPr>
              <a:t>Nesterov</a:t>
            </a:r>
            <a:endPar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r>
              <a:rPr kumimoji="0" lang="ro-RO" sz="2400" b="1" i="0" u="none" strike="noStrike" kern="1200" cap="none" spc="0" normalizeH="0" baseline="0" noProof="0" dirty="0" err="1" smtClean="0">
                <a:ln>
                  <a:noFill/>
                </a:ln>
                <a:solidFill>
                  <a:schemeClr val="tx1"/>
                </a:solidFill>
                <a:effectLst/>
                <a:uLnTx/>
                <a:uFillTx/>
                <a:latin typeface="Sylfaen" pitchFamily="18" charset="0"/>
                <a:ea typeface="+mn-ea"/>
                <a:cs typeface="+mn-cs"/>
              </a:rPr>
              <a:t>UPS</a:t>
            </a:r>
            <a:r>
              <a:rPr kumimoji="0" lang="ro-RO" sz="2400" b="1" i="0" u="none" strike="noStrike" kern="1200" cap="none" spc="0" normalizeH="0" baseline="0" noProof="0" dirty="0" smtClean="0">
                <a:ln>
                  <a:noFill/>
                </a:ln>
                <a:solidFill>
                  <a:schemeClr val="tx1"/>
                </a:solidFill>
                <a:effectLst/>
                <a:uLnTx/>
                <a:uFillTx/>
                <a:latin typeface="Sylfaen" pitchFamily="18" charset="0"/>
                <a:ea typeface="+mn-ea"/>
                <a:cs typeface="+mn-cs"/>
              </a:rPr>
              <a:t> „Ion Creangă”</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I. Ursu, dr. V. Malcoci,</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o-RO" sz="2400" dirty="0" smtClean="0">
                <a:latin typeface="Sylfaen" pitchFamily="18" charset="0"/>
              </a:rPr>
              <a:t>d</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r. hab. O.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Levițki</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r>
              <a:rPr kumimoji="0" lang="ro-RO" sz="2400" b="1" i="0" u="none" strike="noStrike" kern="1200" cap="none" spc="0" normalizeH="0" baseline="0" noProof="0" dirty="0" smtClean="0">
                <a:ln>
                  <a:noFill/>
                </a:ln>
                <a:solidFill>
                  <a:schemeClr val="tx1"/>
                </a:solidFill>
                <a:effectLst/>
                <a:uLnTx/>
                <a:uFillTx/>
                <a:latin typeface="Sylfaen" pitchFamily="18" charset="0"/>
                <a:ea typeface="+mn-ea"/>
                <a:cs typeface="+mn-cs"/>
              </a:rPr>
              <a:t>UTM</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C.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Spînu</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T.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Nesterov</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r>
              <a:rPr kumimoji="0" lang="ro-RO" sz="2400" b="1" i="0" u="none" strike="noStrike" kern="1200" cap="none" spc="0" normalizeH="0" baseline="0" noProof="0" dirty="0" err="1" smtClean="0">
                <a:ln>
                  <a:noFill/>
                </a:ln>
                <a:solidFill>
                  <a:schemeClr val="tx1"/>
                </a:solidFill>
                <a:effectLst/>
                <a:uLnTx/>
                <a:uFillTx/>
                <a:latin typeface="Sylfaen" pitchFamily="18" charset="0"/>
                <a:ea typeface="+mn-ea"/>
                <a:cs typeface="+mn-cs"/>
              </a:rPr>
              <a:t>ULIM</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V. Malcoci,</a:t>
            </a:r>
            <a:r>
              <a:rPr kumimoji="0" lang="ro-RO" sz="2400" i="0" u="none" strike="noStrike" kern="1200" cap="none" spc="0" normalizeH="0" noProof="0" dirty="0" smtClean="0">
                <a:ln>
                  <a:noFill/>
                </a:ln>
                <a:solidFill>
                  <a:schemeClr val="tx1"/>
                </a:solidFill>
                <a:effectLst/>
                <a:uLnTx/>
                <a:uFillTx/>
                <a:latin typeface="Sylfaen" pitchFamily="18" charset="0"/>
                <a:ea typeface="+mn-ea"/>
                <a:cs typeface="+mn-cs"/>
              </a:rPr>
              <a:t> dr. N. </a:t>
            </a:r>
            <a:r>
              <a:rPr kumimoji="0" lang="ro-RO" sz="2400" i="0" u="none" strike="noStrike" kern="1200" cap="none" spc="0" normalizeH="0" noProof="0" dirty="0" err="1" smtClean="0">
                <a:ln>
                  <a:noFill/>
                </a:ln>
                <a:solidFill>
                  <a:schemeClr val="tx1"/>
                </a:solidFill>
                <a:effectLst/>
                <a:uLnTx/>
                <a:uFillTx/>
                <a:latin typeface="Sylfaen" pitchFamily="18" charset="0"/>
                <a:ea typeface="+mn-ea"/>
                <a:cs typeface="+mn-cs"/>
              </a:rPr>
              <a:t>Caunova</a:t>
            </a:r>
            <a:r>
              <a:rPr kumimoji="0" lang="ro-RO" sz="2400" i="0" u="none" strike="noStrike" kern="1200" cap="none" spc="0" normalizeH="0" noProof="0" dirty="0" smtClean="0">
                <a:ln>
                  <a:noFill/>
                </a:ln>
                <a:solidFill>
                  <a:schemeClr val="tx1"/>
                </a:solidFill>
                <a:effectLst/>
                <a:uLnTx/>
                <a:uFillTx/>
                <a:latin typeface="Sylfaen" pitchFamily="18" charset="0"/>
                <a:ea typeface="+mn-ea"/>
                <a:cs typeface="+mn-cs"/>
              </a:rPr>
              <a:t>, dr. A. </a:t>
            </a:r>
            <a:r>
              <a:rPr kumimoji="0" lang="ro-RO" sz="2400" i="0" u="none" strike="noStrike" kern="1200" cap="none" spc="0" normalizeH="0" noProof="0" dirty="0" err="1" smtClean="0">
                <a:ln>
                  <a:noFill/>
                </a:ln>
                <a:solidFill>
                  <a:schemeClr val="tx1"/>
                </a:solidFill>
                <a:effectLst/>
                <a:uLnTx/>
                <a:uFillTx/>
                <a:latin typeface="Sylfaen" pitchFamily="18" charset="0"/>
                <a:ea typeface="+mn-ea"/>
                <a:cs typeface="+mn-cs"/>
              </a:rPr>
              <a:t>Bohanțov</a:t>
            </a:r>
            <a:r>
              <a:rPr lang="ro-RO" sz="2400" dirty="0" smtClean="0">
                <a:latin typeface="Sylfaen" pitchFamily="18" charset="0"/>
              </a:rPr>
              <a:t>.</a:t>
            </a:r>
            <a:endPar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o-RO" sz="2400" dirty="0" smtClean="0">
                <a:latin typeface="Sylfaen" pitchFamily="18" charset="0"/>
              </a:rPr>
              <a:t>	</a:t>
            </a:r>
            <a:r>
              <a:rPr lang="ro-RO" sz="2400" b="1" dirty="0" smtClean="0">
                <a:latin typeface="Sylfaen" pitchFamily="18" charset="0"/>
              </a:rPr>
              <a:t>USM</a:t>
            </a:r>
            <a:r>
              <a:rPr lang="ro-RO" sz="2400" dirty="0" smtClean="0">
                <a:latin typeface="Sylfaen" pitchFamily="18" charset="0"/>
              </a:rPr>
              <a:t>: dr. N. Cara, dr. E. </a:t>
            </a:r>
            <a:r>
              <a:rPr lang="ro-RO" sz="2400" dirty="0" err="1" smtClean="0">
                <a:latin typeface="Sylfaen" pitchFamily="18" charset="0"/>
              </a:rPr>
              <a:t>Soroceanu</a:t>
            </a:r>
            <a:r>
              <a:rPr lang="ro-RO" sz="2400" dirty="0" smtClean="0">
                <a:latin typeface="Sylfaen" pitchFamily="18" charset="0"/>
              </a:rPr>
              <a:t>. </a:t>
            </a:r>
            <a:endPar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r>
              <a:rPr kumimoji="0" lang="ro-RO" sz="2400" b="1" i="0" u="none" strike="noStrike" kern="1200" cap="none" spc="0" normalizeH="0" baseline="0" noProof="0" dirty="0" smtClean="0">
                <a:ln>
                  <a:noFill/>
                </a:ln>
                <a:solidFill>
                  <a:schemeClr val="tx1"/>
                </a:solidFill>
                <a:effectLst/>
                <a:uLnTx/>
                <a:uFillTx/>
                <a:latin typeface="Sylfaen" pitchFamily="18" charset="0"/>
                <a:ea typeface="+mn-ea"/>
                <a:cs typeface="+mn-cs"/>
              </a:rPr>
              <a:t>Univeristatea de Stat din Tiraspol </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„Taras Șevcenko” cu sediul la Tiraspol: dr. N.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Telnov</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hab</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V.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Stepanov</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r>
              <a:rPr kumimoji="0" lang="ro-RO" sz="2400" b="1" i="0" u="none" strike="noStrike" kern="1200" cap="none" spc="0" normalizeH="0" baseline="0" noProof="0" dirty="0" smtClean="0">
                <a:ln>
                  <a:noFill/>
                </a:ln>
                <a:solidFill>
                  <a:schemeClr val="tx1"/>
                </a:solidFill>
                <a:effectLst/>
                <a:uLnTx/>
                <a:uFillTx/>
                <a:latin typeface="Sylfaen" pitchFamily="18" charset="0"/>
                <a:ea typeface="+mn-ea"/>
                <a:cs typeface="+mn-cs"/>
              </a:rPr>
              <a:t>Şcoala Superioară de Antropologie</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dr. S.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Covalenco</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dr. S. </a:t>
            </a:r>
            <a:r>
              <a:rPr kumimoji="0" lang="ro-RO" sz="2400" i="0" u="none" strike="noStrike" kern="1200" cap="none" spc="0" normalizeH="0" baseline="0" noProof="0" dirty="0" err="1" smtClean="0">
                <a:ln>
                  <a:noFill/>
                </a:ln>
                <a:solidFill>
                  <a:schemeClr val="tx1"/>
                </a:solidFill>
                <a:effectLst/>
                <a:uLnTx/>
                <a:uFillTx/>
                <a:latin typeface="Sylfaen" pitchFamily="18" charset="0"/>
                <a:ea typeface="+mn-ea"/>
                <a:cs typeface="+mn-cs"/>
              </a:rPr>
              <a:t>Reabţeva</a:t>
            </a:r>
            <a:r>
              <a:rPr kumimoji="0" lang="ro-RO" sz="2400" i="0" u="none" strike="noStrike" kern="1200" cap="none" spc="0" normalizeH="0" baseline="0" noProof="0" dirty="0" smtClean="0">
                <a:ln>
                  <a:noFill/>
                </a:ln>
                <a:solidFill>
                  <a:schemeClr val="tx1"/>
                </a:solidFill>
                <a:effectLst/>
                <a:uLnTx/>
                <a:uFillTx/>
                <a:latin typeface="Sylfaen" pitchFamily="18" charset="0"/>
                <a:ea typeface="+mn-ea"/>
                <a:cs typeface="+mn-cs"/>
              </a:rPr>
              <a:t>.</a:t>
            </a:r>
            <a:endParaRPr kumimoji="0" lang="ro-RO" sz="180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46</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571504"/>
          </a:xfrm>
        </p:spPr>
        <p:txBody>
          <a:bodyPr>
            <a:normAutofit fontScale="90000"/>
          </a:bodyPr>
          <a:lstStyle/>
          <a:p>
            <a:pPr algn="ctr"/>
            <a:r>
              <a:rPr lang="ro-RO" sz="2600" b="1" dirty="0" smtClean="0">
                <a:solidFill>
                  <a:srgbClr val="002060"/>
                </a:solidFill>
                <a:latin typeface="Sylfaen" pitchFamily="18" charset="0"/>
              </a:rPr>
              <a:t>Recunoașterea activității cercetătorilor IPC</a:t>
            </a:r>
            <a:br>
              <a:rPr lang="ro-RO" sz="2600" b="1" dirty="0" smtClean="0">
                <a:solidFill>
                  <a:srgbClr val="002060"/>
                </a:solidFill>
                <a:latin typeface="Sylfaen" pitchFamily="18" charset="0"/>
              </a:rPr>
            </a:br>
            <a:r>
              <a:rPr lang="ro-RO" sz="2600" b="1" dirty="0" smtClean="0">
                <a:solidFill>
                  <a:srgbClr val="002060"/>
                </a:solidFill>
                <a:latin typeface="Sylfaen" pitchFamily="18" charset="0"/>
              </a:rPr>
              <a:t> la nivel național și internațional</a:t>
            </a:r>
            <a:endParaRPr lang="ru-RU" sz="1800" dirty="0">
              <a:latin typeface="Times New Roman" pitchFamily="18" charset="0"/>
              <a:cs typeface="Times New Roman" pitchFamily="18" charset="0"/>
            </a:endParaRPr>
          </a:p>
        </p:txBody>
      </p:sp>
      <p:pic>
        <p:nvPicPr>
          <p:cNvPr id="30722" name="Picture 2" descr="C:\Users\Liliana\Desktop\rap. 2014, PP\Foto_Arte\IMG_4479.JPG"/>
          <p:cNvPicPr>
            <a:picLocks noChangeAspect="1" noChangeArrowheads="1"/>
          </p:cNvPicPr>
          <p:nvPr/>
        </p:nvPicPr>
        <p:blipFill>
          <a:blip r:embed="rId2" cstate="print"/>
          <a:srcRect/>
          <a:stretch>
            <a:fillRect/>
          </a:stretch>
        </p:blipFill>
        <p:spPr bwMode="auto">
          <a:xfrm>
            <a:off x="428596" y="1428736"/>
            <a:ext cx="3905278" cy="2928958"/>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28596" y="4643446"/>
            <a:ext cx="3571900" cy="1200329"/>
          </a:xfrm>
          <a:prstGeom prst="rect">
            <a:avLst/>
          </a:prstGeom>
        </p:spPr>
        <p:txBody>
          <a:bodyPr wrap="square">
            <a:spAutoFit/>
          </a:bodyPr>
          <a:lstStyle/>
          <a:p>
            <a:r>
              <a:rPr lang="ro-RO" dirty="0" smtClean="0">
                <a:latin typeface="Times New Roman" pitchFamily="18" charset="0"/>
                <a:cs typeface="Times New Roman" pitchFamily="18" charset="0"/>
              </a:rPr>
              <a:t>Dr. </a:t>
            </a:r>
            <a:r>
              <a:rPr lang="ro-RO" dirty="0" err="1" smtClean="0">
                <a:latin typeface="Times New Roman" pitchFamily="18" charset="0"/>
                <a:cs typeface="Times New Roman" pitchFamily="18" charset="0"/>
              </a:rPr>
              <a:t>hab</a:t>
            </a:r>
            <a:r>
              <a:rPr lang="ro-RO" dirty="0" smtClean="0">
                <a:latin typeface="Times New Roman" pitchFamily="18" charset="0"/>
                <a:cs typeface="Times New Roman" pitchFamily="18" charset="0"/>
              </a:rPr>
              <a:t>. Ana-Maria Plămădeală – decernarea medaliei </a:t>
            </a:r>
          </a:p>
          <a:p>
            <a:r>
              <a:rPr lang="ro-RO" dirty="0" smtClean="0">
                <a:latin typeface="Times New Roman" pitchFamily="18" charset="0"/>
                <a:cs typeface="Times New Roman" pitchFamily="18" charset="0"/>
              </a:rPr>
              <a:t>„Dimitrie Cantemir”,</a:t>
            </a:r>
          </a:p>
          <a:p>
            <a:r>
              <a:rPr lang="ro-RO" dirty="0" smtClean="0">
                <a:latin typeface="Times New Roman" pitchFamily="18" charset="0"/>
                <a:cs typeface="Times New Roman" pitchFamily="18" charset="0"/>
              </a:rPr>
              <a:t>18 noiembrie 2014</a:t>
            </a:r>
            <a:endParaRPr lang="ru-RU" dirty="0"/>
          </a:p>
        </p:txBody>
      </p:sp>
      <p:pic>
        <p:nvPicPr>
          <p:cNvPr id="6" name="Picture 2" descr="G:\RAPORT 2014\2014. ULTIMA VARIANTA\premiile\IMG_0036.JPG"/>
          <p:cNvPicPr>
            <a:picLocks noChangeAspect="1" noChangeArrowheads="1"/>
          </p:cNvPicPr>
          <p:nvPr/>
        </p:nvPicPr>
        <p:blipFill>
          <a:blip r:embed="rId3" cstate="print">
            <a:lum bright="5000" contrast="10000"/>
            <a:extLst>
              <a:ext uri="{28A0092B-C50C-407E-A947-70E740481C1C}">
                <a14:useLocalDpi xmlns="" xmlns:a14="http://schemas.microsoft.com/office/drawing/2010/main" val="0"/>
              </a:ext>
            </a:extLst>
          </a:blip>
          <a:srcRect/>
          <a:stretch>
            <a:fillRect/>
          </a:stretch>
        </p:blipFill>
        <p:spPr bwMode="auto">
          <a:xfrm>
            <a:off x="3857620" y="3571876"/>
            <a:ext cx="5143503" cy="266574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7" name="Rectangle 1"/>
          <p:cNvSpPr>
            <a:spLocks noChangeArrowheads="1"/>
          </p:cNvSpPr>
          <p:nvPr/>
        </p:nvSpPr>
        <p:spPr bwMode="auto">
          <a:xfrm>
            <a:off x="4571968" y="1500174"/>
            <a:ext cx="435775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ro-RO" dirty="0" smtClean="0">
                <a:latin typeface="Times New Roman" pitchFamily="18" charset="0"/>
                <a:cs typeface="Times New Roman" pitchFamily="18" charset="0"/>
              </a:rPr>
              <a:t>Dr. </a:t>
            </a:r>
            <a:r>
              <a:rPr lang="ro-RO" dirty="0" err="1" smtClean="0">
                <a:latin typeface="Times New Roman" pitchFamily="18" charset="0"/>
                <a:cs typeface="Times New Roman" pitchFamily="18" charset="0"/>
              </a:rPr>
              <a:t>hab</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Zinovia</a:t>
            </a:r>
            <a:r>
              <a:rPr lang="ro-RO" dirty="0" smtClean="0">
                <a:latin typeface="Times New Roman" pitchFamily="18" charset="0"/>
                <a:cs typeface="Times New Roman" pitchFamily="18" charset="0"/>
              </a:rPr>
              <a:t> </a:t>
            </a:r>
            <a:r>
              <a:rPr lang="ro-RO" dirty="0" err="1" smtClean="0">
                <a:latin typeface="Times New Roman" pitchFamily="18" charset="0"/>
                <a:cs typeface="Times New Roman" pitchFamily="18" charset="0"/>
              </a:rPr>
              <a:t>Șofransky</a:t>
            </a:r>
            <a:r>
              <a:rPr lang="ro-RO" dirty="0" smtClean="0">
                <a:latin typeface="Times New Roman" pitchFamily="18" charset="0"/>
                <a:cs typeface="Times New Roman" pitchFamily="18" charset="0"/>
              </a:rPr>
              <a:t> </a:t>
            </a:r>
            <a:r>
              <a:rPr lang="ro-RO" i="1"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premiul </a:t>
            </a:r>
            <a:r>
              <a:rPr lang="ro-RO" b="1" i="1" dirty="0" smtClean="0">
                <a:latin typeface="Times New Roman" pitchFamily="18" charset="0"/>
                <a:cs typeface="Times New Roman" pitchFamily="18" charset="0"/>
              </a:rPr>
              <a:t>Simion Florea Marian  </a:t>
            </a:r>
            <a:r>
              <a:rPr lang="ro-RO" dirty="0" smtClean="0">
                <a:latin typeface="Times New Roman" pitchFamily="18" charset="0"/>
                <a:cs typeface="Times New Roman" pitchFamily="18" charset="0"/>
              </a:rPr>
              <a:t>în domeniul etnografiei și folclorului pentru lucrarea </a:t>
            </a:r>
          </a:p>
          <a:p>
            <a:pPr algn="r"/>
            <a:r>
              <a:rPr lang="ro-RO" b="1" i="1" dirty="0" smtClean="0">
                <a:latin typeface="Times New Roman" pitchFamily="18" charset="0"/>
                <a:cs typeface="Times New Roman" pitchFamily="18" charset="0"/>
              </a:rPr>
              <a:t>Cromatica tradițională românească</a:t>
            </a:r>
            <a:r>
              <a:rPr lang="ro-RO" b="1" dirty="0" smtClean="0">
                <a:latin typeface="Times New Roman" pitchFamily="18" charset="0"/>
                <a:cs typeface="Times New Roman" pitchFamily="18" charset="0"/>
              </a:rPr>
              <a:t>.</a:t>
            </a:r>
          </a:p>
          <a:p>
            <a:pPr algn="r"/>
            <a:r>
              <a:rPr lang="ro-RO" dirty="0" smtClean="0">
                <a:latin typeface="Times New Roman" pitchFamily="18" charset="0"/>
                <a:cs typeface="Times New Roman" pitchFamily="18" charset="0"/>
              </a:rPr>
              <a:t>Academia Română, București, </a:t>
            </a:r>
          </a:p>
          <a:p>
            <a:pPr algn="r"/>
            <a:r>
              <a:rPr lang="ro-RO" dirty="0" smtClean="0">
                <a:latin typeface="Times New Roman" pitchFamily="18" charset="0"/>
                <a:cs typeface="Times New Roman" pitchFamily="18" charset="0"/>
              </a:rPr>
              <a:t>19 decembrie 2014 </a:t>
            </a:r>
            <a:endParaRPr lang="ru-RU" dirty="0">
              <a:latin typeface="Times New Roman" pitchFamily="18" charset="0"/>
              <a:cs typeface="Times New Roman" pitchFamily="18" charset="0"/>
            </a:endParaRPr>
          </a:p>
        </p:txBody>
      </p:sp>
      <p:sp>
        <p:nvSpPr>
          <p:cNvPr id="8"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47</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Ion Duminica\DOC\Roma doc\Rapoarte\2014\RAPORT CE 2014\2014\Cojuhari Ecaterina Diploma gradul I RM 201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2958" y="1428737"/>
            <a:ext cx="3106034" cy="41994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Заголовок 4"/>
          <p:cNvSpPr>
            <a:spLocks noGrp="1"/>
          </p:cNvSpPr>
          <p:nvPr>
            <p:ph type="title"/>
          </p:nvPr>
        </p:nvSpPr>
        <p:spPr>
          <a:xfrm>
            <a:off x="457200" y="704088"/>
            <a:ext cx="8229600" cy="510334"/>
          </a:xfrm>
        </p:spPr>
        <p:txBody>
          <a:bodyPr>
            <a:normAutofit/>
          </a:bodyPr>
          <a:lstStyle/>
          <a:p>
            <a:pPr algn="ctr"/>
            <a:r>
              <a:rPr lang="ro-RO" sz="2400" b="1" dirty="0" smtClean="0">
                <a:solidFill>
                  <a:srgbClr val="002060"/>
                </a:solidFill>
                <a:latin typeface="Times New Roman" pitchFamily="18" charset="0"/>
                <a:cs typeface="Times New Roman" pitchFamily="18" charset="0"/>
              </a:rPr>
              <a:t>Diplome, mențiuni conferite cercetătorilor IPC în 2014</a:t>
            </a:r>
            <a:r>
              <a:rPr lang="ro-RO" sz="2400" dirty="0" smtClean="0">
                <a:solidFill>
                  <a:srgbClr val="002060"/>
                </a:solidFill>
                <a:latin typeface="Times New Roman" pitchFamily="18" charset="0"/>
                <a:cs typeface="Times New Roman" pitchFamily="18" charset="0"/>
              </a:rPr>
              <a:t> </a:t>
            </a:r>
            <a:endParaRPr lang="ru-RU" sz="2400" dirty="0">
              <a:solidFill>
                <a:srgbClr val="002060"/>
              </a:solidFill>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t="1776" b="1778"/>
          <a:stretch>
            <a:fillRect/>
          </a:stretch>
        </p:blipFill>
        <p:spPr bwMode="auto">
          <a:xfrm>
            <a:off x="3786182" y="1428736"/>
            <a:ext cx="4665828" cy="414340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85720" y="5715017"/>
            <a:ext cx="8215370" cy="1015663"/>
          </a:xfrm>
          <a:prstGeom prst="rect">
            <a:avLst/>
          </a:prstGeom>
        </p:spPr>
        <p:txBody>
          <a:bodyPr wrap="square">
            <a:spAutoFit/>
          </a:bodyPr>
          <a:lstStyle/>
          <a:p>
            <a:r>
              <a:rPr lang="ro-RO" sz="2000" dirty="0" smtClean="0">
                <a:latin typeface="Sylfaen" pitchFamily="18" charset="0"/>
                <a:cs typeface="Times New Roman" panose="02020603050405020304" pitchFamily="18" charset="0"/>
              </a:rPr>
              <a:t>Dr. Ecaterina  </a:t>
            </a:r>
            <a:r>
              <a:rPr lang="ro-RO" sz="2000" dirty="0" err="1" smtClean="0">
                <a:latin typeface="Sylfaen" pitchFamily="18" charset="0"/>
                <a:cs typeface="Times New Roman" panose="02020603050405020304" pitchFamily="18" charset="0"/>
              </a:rPr>
              <a:t>Cojuhari</a:t>
            </a:r>
            <a:r>
              <a:rPr lang="ro-RO" sz="2000" dirty="0" smtClean="0">
                <a:latin typeface="Sylfaen" pitchFamily="18" charset="0"/>
                <a:cs typeface="Times New Roman" panose="02020603050405020304" pitchFamily="18" charset="0"/>
              </a:rPr>
              <a:t> </a:t>
            </a:r>
            <a:r>
              <a:rPr lang="ro-MO" sz="2000" dirty="0" smtClean="0">
                <a:latin typeface="Sylfaen" pitchFamily="18" charset="0"/>
                <a:cs typeface="Times New Roman" panose="02020603050405020304" pitchFamily="18" charset="0"/>
              </a:rPr>
              <a:t>– Diplomă de gradul întâi (Chișinău); </a:t>
            </a:r>
          </a:p>
          <a:p>
            <a:r>
              <a:rPr lang="ro-RO" sz="2000" dirty="0" smtClean="0">
                <a:latin typeface="Sylfaen" pitchFamily="18" charset="0"/>
                <a:cs typeface="Times New Roman" panose="02020603050405020304" pitchFamily="18" charset="0"/>
              </a:rPr>
              <a:t>medalie jubiliară </a:t>
            </a:r>
            <a:r>
              <a:rPr lang="ru-RU" sz="2000" dirty="0" smtClean="0">
                <a:latin typeface="Sylfaen" pitchFamily="18" charset="0"/>
                <a:cs typeface="Times New Roman" panose="02020603050405020304" pitchFamily="18" charset="0"/>
              </a:rPr>
              <a:t>«200 </a:t>
            </a:r>
            <a:r>
              <a:rPr lang="ru-RU" sz="2000" dirty="0" err="1" smtClean="0">
                <a:latin typeface="Sylfaen" pitchFamily="18" charset="0"/>
                <a:cs typeface="Times New Roman" panose="02020603050405020304" pitchFamily="18" charset="0"/>
              </a:rPr>
              <a:t>років</a:t>
            </a:r>
            <a:r>
              <a:rPr lang="ru-RU" sz="2000" dirty="0" smtClean="0">
                <a:latin typeface="Sylfaen" pitchFamily="18" charset="0"/>
                <a:cs typeface="Times New Roman" panose="02020603050405020304" pitchFamily="18" charset="0"/>
              </a:rPr>
              <a:t> </a:t>
            </a:r>
            <a:r>
              <a:rPr lang="ru-RU" sz="2000" dirty="0" err="1" smtClean="0">
                <a:latin typeface="Sylfaen" pitchFamily="18" charset="0"/>
                <a:cs typeface="Times New Roman" panose="02020603050405020304" pitchFamily="18" charset="0"/>
              </a:rPr>
              <a:t>з</a:t>
            </a:r>
            <a:r>
              <a:rPr lang="ru-RU" sz="2000" dirty="0" smtClean="0">
                <a:latin typeface="Sylfaen" pitchFamily="18" charset="0"/>
                <a:cs typeface="Times New Roman" panose="02020603050405020304" pitchFamily="18" charset="0"/>
              </a:rPr>
              <a:t> дня </a:t>
            </a:r>
            <a:r>
              <a:rPr lang="ru-RU" sz="2000" dirty="0" err="1" smtClean="0">
                <a:latin typeface="Sylfaen" pitchFamily="18" charset="0"/>
                <a:cs typeface="Times New Roman" panose="02020603050405020304" pitchFamily="18" charset="0"/>
              </a:rPr>
              <a:t>народження</a:t>
            </a:r>
            <a:r>
              <a:rPr lang="ru-RU" sz="2000" dirty="0" smtClean="0">
                <a:latin typeface="Sylfaen" pitchFamily="18" charset="0"/>
                <a:cs typeface="Times New Roman" panose="02020603050405020304" pitchFamily="18" charset="0"/>
              </a:rPr>
              <a:t> Т. Г. </a:t>
            </a:r>
            <a:r>
              <a:rPr lang="ru-RU" sz="2000" dirty="0" err="1" smtClean="0">
                <a:latin typeface="Sylfaen" pitchFamily="18" charset="0"/>
                <a:cs typeface="Times New Roman" panose="02020603050405020304" pitchFamily="18" charset="0"/>
              </a:rPr>
              <a:t>Шевченка</a:t>
            </a:r>
            <a:r>
              <a:rPr lang="ru-RU" sz="2000" dirty="0" smtClean="0">
                <a:latin typeface="Sylfaen" pitchFamily="18" charset="0"/>
                <a:cs typeface="Times New Roman" panose="02020603050405020304" pitchFamily="18" charset="0"/>
              </a:rPr>
              <a:t>» </a:t>
            </a:r>
            <a:r>
              <a:rPr lang="ro-MO" sz="2000" dirty="0" smtClean="0">
                <a:latin typeface="Sylfaen" pitchFamily="18" charset="0"/>
                <a:cs typeface="Times New Roman" panose="02020603050405020304" pitchFamily="18" charset="0"/>
              </a:rPr>
              <a:t>de la Consiliul Coordonator Ucrainean Mondial</a:t>
            </a:r>
            <a:r>
              <a:rPr lang="ru-RU" sz="2000" dirty="0" smtClean="0">
                <a:latin typeface="Sylfaen" pitchFamily="18" charset="0"/>
                <a:cs typeface="Times New Roman" panose="02020603050405020304" pitchFamily="18" charset="0"/>
              </a:rPr>
              <a:t> </a:t>
            </a:r>
            <a:r>
              <a:rPr lang="ro-RO" sz="2000" dirty="0" smtClean="0">
                <a:latin typeface="Sylfaen" pitchFamily="18" charset="0"/>
                <a:cs typeface="Times New Roman" panose="02020603050405020304" pitchFamily="18" charset="0"/>
              </a:rPr>
              <a:t>(</a:t>
            </a:r>
            <a:r>
              <a:rPr lang="ro-MO" sz="2000" dirty="0" smtClean="0">
                <a:latin typeface="Sylfaen" pitchFamily="18" charset="0"/>
                <a:cs typeface="Times New Roman" panose="02020603050405020304" pitchFamily="18" charset="0"/>
              </a:rPr>
              <a:t>Kiev, Ucraina)</a:t>
            </a:r>
            <a:endParaRPr lang="ru-RU" sz="2000" dirty="0">
              <a:latin typeface="Sylfaen" pitchFamily="18" charset="0"/>
            </a:endParaRPr>
          </a:p>
        </p:txBody>
      </p:sp>
      <p:sp>
        <p:nvSpPr>
          <p:cNvPr id="6"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48</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192899164"/>
      </p:ext>
    </p:extLst>
  </p:cSld>
  <p:clrMapOvr>
    <a:masterClrMapping/>
  </p:clrMapOvr>
  <p:transition spd="slow">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 9"/>
          <p:cNvSpPr>
            <a:spLocks noGrp="1"/>
          </p:cNvSpPr>
          <p:nvPr>
            <p:ph type="body" idx="1"/>
          </p:nvPr>
        </p:nvSpPr>
        <p:spPr>
          <a:xfrm>
            <a:off x="428596" y="4500570"/>
            <a:ext cx="2714644" cy="1071570"/>
          </a:xfrm>
        </p:spPr>
        <p:txBody>
          <a:bodyPr>
            <a:noAutofit/>
          </a:bodyPr>
          <a:lstStyle/>
          <a:p>
            <a:pPr>
              <a:spcBef>
                <a:spcPts val="0"/>
              </a:spcBef>
            </a:pPr>
            <a:r>
              <a:rPr lang="ro-RO" sz="1800" b="0" dirty="0" smtClean="0">
                <a:solidFill>
                  <a:schemeClr val="tx1"/>
                </a:solidFill>
                <a:latin typeface="Times New Roman" pitchFamily="18" charset="0"/>
                <a:cs typeface="Times New Roman" pitchFamily="18" charset="0"/>
              </a:rPr>
              <a:t>Dr. Andrei </a:t>
            </a:r>
            <a:r>
              <a:rPr lang="ro-RO" sz="1800" b="0" dirty="0" err="1" smtClean="0">
                <a:solidFill>
                  <a:schemeClr val="tx1"/>
                </a:solidFill>
                <a:latin typeface="Times New Roman" pitchFamily="18" charset="0"/>
                <a:cs typeface="Times New Roman" pitchFamily="18" charset="0"/>
              </a:rPr>
              <a:t>Borșevschi</a:t>
            </a:r>
            <a:r>
              <a:rPr lang="ro-RO" sz="1800" b="0" dirty="0" smtClean="0">
                <a:solidFill>
                  <a:schemeClr val="tx1"/>
                </a:solidFill>
                <a:latin typeface="Times New Roman" pitchFamily="18" charset="0"/>
                <a:cs typeface="Times New Roman" pitchFamily="18" charset="0"/>
              </a:rPr>
              <a:t> – </a:t>
            </a:r>
          </a:p>
          <a:p>
            <a:pPr>
              <a:spcBef>
                <a:spcPts val="0"/>
              </a:spcBef>
            </a:pPr>
            <a:r>
              <a:rPr lang="ro-RO" sz="1800" b="0" dirty="0" smtClean="0">
                <a:solidFill>
                  <a:schemeClr val="tx1"/>
                </a:solidFill>
                <a:latin typeface="Times New Roman" pitchFamily="18" charset="0"/>
                <a:cs typeface="Times New Roman" pitchFamily="18" charset="0"/>
              </a:rPr>
              <a:t>titlul de membru al Academiei de Științe Juridice din Federația Rusă</a:t>
            </a:r>
            <a:endParaRPr lang="ru-RU" sz="1800" b="0" dirty="0">
              <a:solidFill>
                <a:schemeClr val="tx1"/>
              </a:solidFill>
              <a:latin typeface="Times New Roman" pitchFamily="18" charset="0"/>
              <a:cs typeface="Times New Roman" pitchFamily="18" charset="0"/>
            </a:endParaRPr>
          </a:p>
        </p:txBody>
      </p:sp>
      <p:pic>
        <p:nvPicPr>
          <p:cNvPr id="5123" name="Picture 3" descr="G:\RAPORT 2014\2014. ULTIMA VARIANTA\premiile\Диплом РАЮН_Боршевский А.П..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l="50202" t="3006" r="1987" b="3798"/>
          <a:stretch>
            <a:fillRect/>
          </a:stretch>
        </p:blipFill>
        <p:spPr bwMode="auto">
          <a:xfrm>
            <a:off x="500034" y="428604"/>
            <a:ext cx="2534897" cy="392909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 name="Picture 3" descr="E:\МОИ ДОКУМЕНТЫ II\RAPORT 2014\POWER POINT\PENTRU POWER POINT\premiile\2.jpg"/>
          <p:cNvPicPr>
            <a:picLocks noChangeAspect="1" noChangeArrowheads="1"/>
          </p:cNvPicPr>
          <p:nvPr/>
        </p:nvPicPr>
        <p:blipFill>
          <a:blip r:embed="rId3" cstate="print"/>
          <a:srcRect/>
          <a:stretch>
            <a:fillRect/>
          </a:stretch>
        </p:blipFill>
        <p:spPr bwMode="auto">
          <a:xfrm>
            <a:off x="3415597" y="428604"/>
            <a:ext cx="2728039" cy="3357586"/>
          </a:xfrm>
          <a:prstGeom prst="rect">
            <a:avLst/>
          </a:prstGeom>
          <a:ln>
            <a:noFill/>
          </a:ln>
          <a:effectLst>
            <a:outerShdw blurRad="292100" dist="139700" dir="2700000" algn="tl" rotWithShape="0">
              <a:srgbClr val="333333">
                <a:alpha val="65000"/>
              </a:srgbClr>
            </a:outerShdw>
          </a:effectLst>
        </p:spPr>
      </p:pic>
      <p:pic>
        <p:nvPicPr>
          <p:cNvPr id="7" name="Picture 2" descr="E:\МОИ ДОКУМЕНТЫ II\RAPORT 2014\POWER POINT\PENTRU POWER POINT\premiile\1.jpg"/>
          <p:cNvPicPr>
            <a:picLocks noChangeAspect="1" noChangeArrowheads="1"/>
          </p:cNvPicPr>
          <p:nvPr/>
        </p:nvPicPr>
        <p:blipFill>
          <a:blip r:embed="rId4" cstate="print"/>
          <a:srcRect/>
          <a:stretch>
            <a:fillRect/>
          </a:stretch>
        </p:blipFill>
        <p:spPr bwMode="auto">
          <a:xfrm>
            <a:off x="6286511" y="428604"/>
            <a:ext cx="2414313" cy="3286148"/>
          </a:xfrm>
          <a:prstGeom prst="rect">
            <a:avLst/>
          </a:prstGeom>
          <a:ln>
            <a:noFill/>
          </a:ln>
          <a:effectLst>
            <a:outerShdw blurRad="292100" dist="139700" dir="2700000" algn="tl" rotWithShape="0">
              <a:srgbClr val="333333">
                <a:alpha val="65000"/>
              </a:srgbClr>
            </a:outerShdw>
          </a:effectLst>
        </p:spPr>
      </p:pic>
      <p:sp>
        <p:nvSpPr>
          <p:cNvPr id="8" name="Текст 9"/>
          <p:cNvSpPr>
            <a:spLocks noGrp="1"/>
          </p:cNvSpPr>
          <p:nvPr>
            <p:ph type="body" idx="1"/>
          </p:nvPr>
        </p:nvSpPr>
        <p:spPr>
          <a:xfrm>
            <a:off x="3500430" y="3857628"/>
            <a:ext cx="5214974" cy="285752"/>
          </a:xfrm>
        </p:spPr>
        <p:txBody>
          <a:bodyPr>
            <a:noAutofit/>
          </a:bodyPr>
          <a:lstStyle/>
          <a:p>
            <a:r>
              <a:rPr lang="ro-RO" sz="1800" b="0" dirty="0" smtClean="0">
                <a:solidFill>
                  <a:schemeClr val="tx1"/>
                </a:solidFill>
                <a:latin typeface="Times New Roman" pitchFamily="18" charset="0"/>
                <a:cs typeface="Times New Roman" pitchFamily="18" charset="0"/>
              </a:rPr>
              <a:t>Ivan Duminica – cel mai bun doctorand din Bulgaria</a:t>
            </a:r>
          </a:p>
        </p:txBody>
      </p:sp>
      <p:pic>
        <p:nvPicPr>
          <p:cNvPr id="9" name="Picture 2" descr="D:\Ion Duminica\DOC\Roma doc\Rapoarte\2014\RAPORT CE 2014\2014\Cimpoes Summit NGO Turcia 201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00628" y="4328136"/>
            <a:ext cx="3643338" cy="252986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1" name="Текст 9"/>
          <p:cNvSpPr>
            <a:spLocks noGrp="1"/>
          </p:cNvSpPr>
          <p:nvPr>
            <p:ph type="body" idx="1"/>
          </p:nvPr>
        </p:nvSpPr>
        <p:spPr>
          <a:xfrm>
            <a:off x="3500430" y="4286256"/>
            <a:ext cx="1428760" cy="1928826"/>
          </a:xfrm>
        </p:spPr>
        <p:txBody>
          <a:bodyPr>
            <a:noAutofit/>
          </a:bodyPr>
          <a:lstStyle/>
          <a:p>
            <a:r>
              <a:rPr lang="ro-RO" sz="1800" b="0" dirty="0" smtClean="0">
                <a:solidFill>
                  <a:schemeClr val="tx1"/>
                </a:solidFill>
                <a:latin typeface="Times New Roman" pitchFamily="18" charset="0"/>
                <a:cs typeface="Times New Roman" pitchFamily="18" charset="0"/>
              </a:rPr>
              <a:t>Dr. Liubov Cimpieș – mențiune la summit-ul internațional din Turcia</a:t>
            </a:r>
          </a:p>
        </p:txBody>
      </p:sp>
      <p:sp>
        <p:nvSpPr>
          <p:cNvPr id="12" name="Заголовок 4"/>
          <p:cNvSpPr>
            <a:spLocks noGrp="1"/>
          </p:cNvSpPr>
          <p:nvPr>
            <p:ph type="title"/>
          </p:nvPr>
        </p:nvSpPr>
        <p:spPr>
          <a:xfrm>
            <a:off x="500034" y="5643578"/>
            <a:ext cx="2714644" cy="785818"/>
          </a:xfrm>
        </p:spPr>
        <p:txBody>
          <a:bodyPr>
            <a:noAutofit/>
          </a:bodyPr>
          <a:lstStyle/>
          <a:p>
            <a:r>
              <a:rPr lang="ro-RO" sz="2000" b="1" dirty="0" smtClean="0">
                <a:solidFill>
                  <a:srgbClr val="002060"/>
                </a:solidFill>
                <a:latin typeface="Times New Roman" pitchFamily="18" charset="0"/>
                <a:cs typeface="Times New Roman" pitchFamily="18" charset="0"/>
              </a:rPr>
              <a:t>Diplome și mențiuni internaționale</a:t>
            </a:r>
            <a:endParaRPr lang="ru-RU" sz="2000" b="1" dirty="0">
              <a:solidFill>
                <a:srgbClr val="002060"/>
              </a:solidFill>
              <a:latin typeface="Times New Roman" pitchFamily="18" charset="0"/>
              <a:cs typeface="Times New Roman" pitchFamily="18" charset="0"/>
            </a:endParaRPr>
          </a:p>
        </p:txBody>
      </p:sp>
      <p:sp>
        <p:nvSpPr>
          <p:cNvPr id="13" name="Rectangle 1"/>
          <p:cNvSpPr>
            <a:spLocks noChangeArrowheads="1"/>
          </p:cNvSpPr>
          <p:nvPr/>
        </p:nvSpPr>
        <p:spPr bwMode="auto">
          <a:xfrm>
            <a:off x="8143900" y="6407371"/>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49</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066501661"/>
      </p:ext>
    </p:extLst>
  </p:cSld>
  <p:clrMapOvr>
    <a:masterClrMapping/>
  </p:clrMapOvr>
  <p:transition spd="slow">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596" y="642918"/>
            <a:ext cx="8229600" cy="5786478"/>
          </a:xfrm>
        </p:spPr>
        <p:txBody>
          <a:bodyPr>
            <a:noAutofit/>
          </a:bodyPr>
          <a:lstStyle/>
          <a:p>
            <a:pPr algn="ctr"/>
            <a:r>
              <a:rPr lang="ro-RO" sz="2200" b="1" dirty="0" smtClean="0">
                <a:solidFill>
                  <a:srgbClr val="002060"/>
                </a:solidFill>
                <a:latin typeface="Times New Roman" pitchFamily="18" charset="0"/>
                <a:cs typeface="Times New Roman" pitchFamily="18" charset="0"/>
              </a:rPr>
              <a:t>DIRECŢIA STRATEGICĂ</a:t>
            </a:r>
            <a:r>
              <a:rPr lang="ro-RO" sz="2200" b="1" dirty="0" smtClean="0">
                <a:solidFill>
                  <a:schemeClr val="tx1"/>
                </a:solidFill>
                <a:latin typeface="Times New Roman" pitchFamily="18" charset="0"/>
                <a:cs typeface="Times New Roman" pitchFamily="18" charset="0"/>
              </a:rPr>
              <a:t>: </a:t>
            </a:r>
            <a:br>
              <a:rPr lang="ro-RO" sz="2200" b="1"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a:t>
            </a:r>
            <a:r>
              <a:rPr lang="ro-MO" sz="2200" b="1" dirty="0" smtClean="0">
                <a:solidFill>
                  <a:srgbClr val="002060"/>
                </a:solidFill>
                <a:latin typeface="Times New Roman" pitchFamily="18" charset="0"/>
                <a:cs typeface="Times New Roman" pitchFamily="18" charset="0"/>
              </a:rPr>
              <a:t>Patrimoniul cultural și dezvoltarea societăţii</a:t>
            </a:r>
            <a:r>
              <a:rPr lang="ro-RO" sz="2200" dirty="0" smtClean="0">
                <a:solidFill>
                  <a:schemeClr val="tx1"/>
                </a:solidFill>
                <a:latin typeface="Times New Roman" pitchFamily="18" charset="0"/>
                <a:cs typeface="Times New Roman" pitchFamily="18" charset="0"/>
              </a:rPr>
              <a:t>”, </a:t>
            </a:r>
            <a:br>
              <a:rPr lang="ro-RO" sz="2200"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aprobată prin Hotărârea Parlamentului R</a:t>
            </a:r>
            <a:r>
              <a:rPr lang="en-US" sz="2200" dirty="0" err="1" smtClean="0">
                <a:solidFill>
                  <a:schemeClr val="tx1"/>
                </a:solidFill>
                <a:latin typeface="Times New Roman" pitchFamily="18" charset="0"/>
                <a:cs typeface="Times New Roman" pitchFamily="18" charset="0"/>
              </a:rPr>
              <a:t>epublicii</a:t>
            </a:r>
            <a:r>
              <a:rPr lang="ro-RO" sz="2200" dirty="0" smtClean="0">
                <a:solidFill>
                  <a:schemeClr val="tx1"/>
                </a:solidFill>
                <a:latin typeface="Times New Roman" pitchFamily="18" charset="0"/>
                <a:cs typeface="Times New Roman" pitchFamily="18" charset="0"/>
              </a:rPr>
              <a:t> Moldova, </a:t>
            </a:r>
            <a:br>
              <a:rPr lang="ro-RO" sz="2200"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pentru anii 2013–2020</a:t>
            </a:r>
            <a:br>
              <a:rPr lang="ro-RO" sz="2200" dirty="0" smtClean="0">
                <a:solidFill>
                  <a:schemeClr val="tx1"/>
                </a:solidFill>
                <a:latin typeface="Times New Roman" pitchFamily="18" charset="0"/>
                <a:cs typeface="Times New Roman" pitchFamily="18" charset="0"/>
              </a:rPr>
            </a:br>
            <a:r>
              <a:rPr lang="ro-RO" sz="1200" dirty="0" smtClean="0">
                <a:solidFill>
                  <a:schemeClr val="tx1"/>
                </a:solidFill>
                <a:latin typeface="Times New Roman" pitchFamily="18" charset="0"/>
                <a:cs typeface="Times New Roman" pitchFamily="18" charset="0"/>
              </a:rPr>
              <a:t/>
            </a:r>
            <a:br>
              <a:rPr lang="ro-RO" sz="1200"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	</a:t>
            </a:r>
            <a:r>
              <a:rPr lang="ro-RO" sz="2200" dirty="0" smtClean="0">
                <a:latin typeface="Times New Roman" pitchFamily="18" charset="0"/>
                <a:cs typeface="Times New Roman" pitchFamily="18" charset="0"/>
              </a:rPr>
              <a:t> </a:t>
            </a:r>
            <a:r>
              <a:rPr lang="ro-RO" sz="2200" dirty="0" smtClean="0">
                <a:solidFill>
                  <a:schemeClr val="tx1"/>
                </a:solidFill>
                <a:latin typeface="Times New Roman" pitchFamily="18" charset="0"/>
                <a:cs typeface="Times New Roman" pitchFamily="18" charset="0"/>
              </a:rPr>
              <a:t>În perioada anilor 2011–2014, IPC a desfăşurat cercetări ştiinţifice fundamentale în cadrul a trei p</a:t>
            </a:r>
            <a:r>
              <a:rPr lang="ro-MO" sz="2200" dirty="0" err="1" smtClean="0">
                <a:solidFill>
                  <a:schemeClr val="tx1"/>
                </a:solidFill>
                <a:latin typeface="Times New Roman" pitchFamily="18" charset="0"/>
                <a:cs typeface="Times New Roman" pitchFamily="18" charset="0"/>
              </a:rPr>
              <a:t>roiecte</a:t>
            </a:r>
            <a:r>
              <a:rPr lang="ro-MO" sz="2200" dirty="0" smtClean="0">
                <a:solidFill>
                  <a:schemeClr val="tx1"/>
                </a:solidFill>
                <a:latin typeface="Times New Roman" pitchFamily="18" charset="0"/>
                <a:cs typeface="Times New Roman" pitchFamily="18" charset="0"/>
              </a:rPr>
              <a:t> instituţionale de cercetări fundamentale, finalizate în 2014:</a:t>
            </a:r>
            <a:br>
              <a:rPr lang="ro-MO" sz="2200" dirty="0" smtClean="0">
                <a:solidFill>
                  <a:schemeClr val="tx1"/>
                </a:solidFill>
                <a:latin typeface="Times New Roman" pitchFamily="18" charset="0"/>
                <a:cs typeface="Times New Roman" pitchFamily="18" charset="0"/>
              </a:rPr>
            </a:br>
            <a:r>
              <a:rPr lang="ro-MO" sz="1200" dirty="0" smtClean="0">
                <a:solidFill>
                  <a:schemeClr val="tx1"/>
                </a:solidFill>
                <a:latin typeface="Times New Roman" pitchFamily="18" charset="0"/>
                <a:cs typeface="Times New Roman" pitchFamily="18" charset="0"/>
              </a:rPr>
              <a:t/>
            </a:r>
            <a:br>
              <a:rPr lang="ro-MO" sz="1200" dirty="0" smtClean="0">
                <a:solidFill>
                  <a:schemeClr val="tx1"/>
                </a:solidFill>
                <a:latin typeface="Times New Roman" pitchFamily="18" charset="0"/>
                <a:cs typeface="Times New Roman" pitchFamily="18" charset="0"/>
              </a:rPr>
            </a:br>
            <a:r>
              <a:rPr lang="ro-MO" sz="2200" dirty="0" smtClean="0">
                <a:solidFill>
                  <a:schemeClr val="tx1"/>
                </a:solidFill>
                <a:latin typeface="Times New Roman" pitchFamily="18" charset="0"/>
                <a:cs typeface="Times New Roman" pitchFamily="18" charset="0"/>
              </a:rPr>
              <a:t>	</a:t>
            </a:r>
            <a:r>
              <a:rPr lang="ro-MO" sz="2200" b="1" dirty="0" err="1" smtClean="0">
                <a:solidFill>
                  <a:schemeClr val="tx1"/>
                </a:solidFill>
                <a:latin typeface="Times New Roman" pitchFamily="18" charset="0"/>
                <a:cs typeface="Times New Roman" pitchFamily="18" charset="0"/>
              </a:rPr>
              <a:t>11.817.07.19F</a:t>
            </a:r>
            <a:r>
              <a:rPr lang="ro-MO" sz="2200" dirty="0" smtClean="0">
                <a:solidFill>
                  <a:schemeClr val="tx1"/>
                </a:solidFill>
                <a:latin typeface="Times New Roman" pitchFamily="18" charset="0"/>
                <a:cs typeface="Times New Roman" pitchFamily="18" charset="0"/>
              </a:rPr>
              <a:t> „</a:t>
            </a:r>
            <a:r>
              <a:rPr lang="ro-MO" sz="2200" b="1" i="1" dirty="0" smtClean="0">
                <a:solidFill>
                  <a:srgbClr val="002060"/>
                </a:solidFill>
                <a:latin typeface="Times New Roman" pitchFamily="18" charset="0"/>
                <a:cs typeface="Times New Roman" pitchFamily="18" charset="0"/>
              </a:rPr>
              <a:t>Dimensiunea europeană a patrimoniului arheologic al Republicii Moldova</a:t>
            </a:r>
            <a:r>
              <a:rPr lang="ro-MO" sz="2200" dirty="0" smtClean="0">
                <a:solidFill>
                  <a:schemeClr val="tx1"/>
                </a:solidFill>
                <a:latin typeface="Times New Roman" pitchFamily="18" charset="0"/>
                <a:cs typeface="Times New Roman" pitchFamily="18" charset="0"/>
              </a:rPr>
              <a:t>” </a:t>
            </a:r>
            <a:r>
              <a:rPr lang="ro-RO" sz="2200" dirty="0" smtClean="0">
                <a:solidFill>
                  <a:schemeClr val="tx1"/>
                </a:solidFill>
                <a:latin typeface="Times New Roman" pitchFamily="18" charset="0"/>
                <a:cs typeface="Times New Roman" pitchFamily="18" charset="0"/>
              </a:rPr>
              <a:t> </a:t>
            </a:r>
            <a:br>
              <a:rPr lang="ro-RO" sz="2200"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(director de proiect: dr. </a:t>
            </a:r>
            <a:r>
              <a:rPr lang="ro-RO" sz="2200" dirty="0" err="1" smtClean="0">
                <a:solidFill>
                  <a:schemeClr val="tx1"/>
                </a:solidFill>
                <a:latin typeface="Times New Roman" pitchFamily="18" charset="0"/>
                <a:cs typeface="Times New Roman" pitchFamily="18" charset="0"/>
              </a:rPr>
              <a:t>hab</a:t>
            </a:r>
            <a:r>
              <a:rPr lang="ro-RO" sz="2200" dirty="0" smtClean="0">
                <a:solidFill>
                  <a:schemeClr val="tx1"/>
                </a:solidFill>
                <a:latin typeface="Times New Roman" pitchFamily="18" charset="0"/>
                <a:cs typeface="Times New Roman" pitchFamily="18" charset="0"/>
              </a:rPr>
              <a:t>. Oleg Levițki)</a:t>
            </a:r>
            <a:br>
              <a:rPr lang="ro-RO" sz="2200" dirty="0" smtClean="0">
                <a:solidFill>
                  <a:schemeClr val="tx1"/>
                </a:solidFill>
                <a:latin typeface="Times New Roman" pitchFamily="18" charset="0"/>
                <a:cs typeface="Times New Roman" pitchFamily="18" charset="0"/>
              </a:rPr>
            </a:br>
            <a:r>
              <a:rPr lang="ro-RO" sz="1200" dirty="0" smtClean="0">
                <a:solidFill>
                  <a:schemeClr val="tx1"/>
                </a:solidFill>
                <a:latin typeface="Times New Roman" pitchFamily="18" charset="0"/>
                <a:cs typeface="Times New Roman" pitchFamily="18" charset="0"/>
              </a:rPr>
              <a:t/>
            </a:r>
            <a:br>
              <a:rPr lang="ro-RO" sz="1200" dirty="0" smtClean="0">
                <a:solidFill>
                  <a:schemeClr val="tx1"/>
                </a:solidFill>
                <a:latin typeface="Times New Roman" pitchFamily="18" charset="0"/>
                <a:cs typeface="Times New Roman" pitchFamily="18" charset="0"/>
              </a:rPr>
            </a:br>
            <a:r>
              <a:rPr lang="ro-RO" sz="2200" b="1" dirty="0" smtClean="0">
                <a:solidFill>
                  <a:schemeClr val="tx1"/>
                </a:solidFill>
                <a:latin typeface="Times New Roman" pitchFamily="18" charset="0"/>
                <a:cs typeface="Times New Roman" pitchFamily="18" charset="0"/>
              </a:rPr>
              <a:t> 	11.817.07.20F „</a:t>
            </a:r>
            <a:r>
              <a:rPr lang="ro-RO" sz="2200" b="1" i="1" dirty="0" smtClean="0">
                <a:solidFill>
                  <a:srgbClr val="002060"/>
                </a:solidFill>
                <a:latin typeface="Times New Roman" pitchFamily="18" charset="0"/>
                <a:cs typeface="Times New Roman" pitchFamily="18" charset="0"/>
              </a:rPr>
              <a:t>Dimensiunea europeană a patrimoniului etnografic al Republicii Moldova</a:t>
            </a:r>
            <a:r>
              <a:rPr lang="ro-RO" sz="2200" b="1" i="1" dirty="0" smtClean="0">
                <a:solidFill>
                  <a:schemeClr val="tx1"/>
                </a:solidFill>
                <a:latin typeface="Times New Roman" pitchFamily="18" charset="0"/>
                <a:cs typeface="Times New Roman" pitchFamily="18" charset="0"/>
              </a:rPr>
              <a:t>” </a:t>
            </a:r>
            <a:br>
              <a:rPr lang="ro-RO" sz="2200" b="1" i="1"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(director de proiect: dr. Svetlana </a:t>
            </a:r>
            <a:r>
              <a:rPr lang="ro-RO" sz="2200" dirty="0" err="1" smtClean="0">
                <a:solidFill>
                  <a:schemeClr val="tx1"/>
                </a:solidFill>
                <a:latin typeface="Times New Roman" pitchFamily="18" charset="0"/>
                <a:cs typeface="Times New Roman" pitchFamily="18" charset="0"/>
              </a:rPr>
              <a:t>Procop</a:t>
            </a:r>
            <a:r>
              <a:rPr lang="ro-RO" sz="2200" dirty="0" smtClean="0">
                <a:solidFill>
                  <a:schemeClr val="tx1"/>
                </a:solidFill>
                <a:latin typeface="Times New Roman" pitchFamily="18" charset="0"/>
                <a:cs typeface="Times New Roman" pitchFamily="18" charset="0"/>
              </a:rPr>
              <a:t>)</a:t>
            </a:r>
            <a:br>
              <a:rPr lang="ro-RO" sz="2200" dirty="0" smtClean="0">
                <a:solidFill>
                  <a:schemeClr val="tx1"/>
                </a:solidFill>
                <a:latin typeface="Times New Roman" pitchFamily="18" charset="0"/>
                <a:cs typeface="Times New Roman" pitchFamily="18" charset="0"/>
              </a:rPr>
            </a:br>
            <a:r>
              <a:rPr lang="ro-RO" sz="1200" dirty="0" smtClean="0">
                <a:solidFill>
                  <a:schemeClr val="tx1"/>
                </a:solidFill>
                <a:latin typeface="Times New Roman" pitchFamily="18" charset="0"/>
                <a:cs typeface="Times New Roman" pitchFamily="18" charset="0"/>
              </a:rPr>
              <a:t/>
            </a:r>
            <a:br>
              <a:rPr lang="ro-RO" sz="1200"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	</a:t>
            </a:r>
            <a:r>
              <a:rPr lang="it-IT" sz="2200" b="1" dirty="0" smtClean="0">
                <a:solidFill>
                  <a:schemeClr val="tx1"/>
                </a:solidFill>
                <a:latin typeface="Times New Roman" pitchFamily="18" charset="0"/>
                <a:cs typeface="Times New Roman" pitchFamily="18" charset="0"/>
              </a:rPr>
              <a:t>11.817.07.18F </a:t>
            </a:r>
            <a:r>
              <a:rPr lang="ro-RO" sz="2200" b="1" dirty="0" smtClean="0">
                <a:solidFill>
                  <a:schemeClr val="tx1"/>
                </a:solidFill>
                <a:latin typeface="Times New Roman" pitchFamily="18" charset="0"/>
                <a:cs typeface="Times New Roman" pitchFamily="18" charset="0"/>
              </a:rPr>
              <a:t>„</a:t>
            </a:r>
            <a:r>
              <a:rPr lang="it-IT" sz="2200" b="1" i="1" dirty="0" smtClean="0">
                <a:solidFill>
                  <a:srgbClr val="002060"/>
                </a:solidFill>
                <a:latin typeface="Times New Roman" pitchFamily="18" charset="0"/>
                <a:cs typeface="Times New Roman" pitchFamily="18" charset="0"/>
              </a:rPr>
              <a:t>Patrimoniul artistic al Republicii Moldova      în contextul multiculturalismului european: cercetare, valorificare</a:t>
            </a:r>
            <a:r>
              <a:rPr lang="ro-RO" sz="2200" b="1" dirty="0" smtClean="0">
                <a:solidFill>
                  <a:schemeClr val="tx1"/>
                </a:solidFill>
                <a:latin typeface="Times New Roman" pitchFamily="18" charset="0"/>
                <a:cs typeface="Times New Roman" pitchFamily="18" charset="0"/>
              </a:rPr>
              <a:t>” </a:t>
            </a:r>
            <a:br>
              <a:rPr lang="ro-RO" sz="2200" b="1" dirty="0" smtClean="0">
                <a:solidFill>
                  <a:schemeClr val="tx1"/>
                </a:solidFill>
                <a:latin typeface="Times New Roman" pitchFamily="18" charset="0"/>
                <a:cs typeface="Times New Roman" pitchFamily="18" charset="0"/>
              </a:rPr>
            </a:br>
            <a:r>
              <a:rPr lang="ro-RO" sz="2200" dirty="0" smtClean="0">
                <a:solidFill>
                  <a:schemeClr val="tx1"/>
                </a:solidFill>
                <a:latin typeface="Times New Roman" pitchFamily="18" charset="0"/>
                <a:cs typeface="Times New Roman" pitchFamily="18" charset="0"/>
              </a:rPr>
              <a:t>(director de proiect: dr. </a:t>
            </a:r>
            <a:r>
              <a:rPr lang="ro-RO" sz="2200" dirty="0" err="1" smtClean="0">
                <a:solidFill>
                  <a:schemeClr val="tx1"/>
                </a:solidFill>
                <a:latin typeface="Times New Roman" pitchFamily="18" charset="0"/>
                <a:cs typeface="Times New Roman" pitchFamily="18" charset="0"/>
              </a:rPr>
              <a:t>hab</a:t>
            </a:r>
            <a:r>
              <a:rPr lang="ro-RO" sz="2200" dirty="0" smtClean="0">
                <a:solidFill>
                  <a:schemeClr val="tx1"/>
                </a:solidFill>
                <a:latin typeface="Times New Roman" pitchFamily="18" charset="0"/>
                <a:cs typeface="Times New Roman" pitchFamily="18" charset="0"/>
              </a:rPr>
              <a:t>. Tudor Stavilă)</a:t>
            </a:r>
            <a:endParaRPr lang="ru-RU" sz="2200" b="1" dirty="0" smtClean="0">
              <a:solidFill>
                <a:schemeClr val="tx1"/>
              </a:solidFill>
              <a:latin typeface="Times New Roman" pitchFamily="18" charset="0"/>
              <a:cs typeface="Times New Roman" pitchFamily="18" charset="0"/>
            </a:endParaRPr>
          </a:p>
        </p:txBody>
      </p:sp>
      <p:sp>
        <p:nvSpPr>
          <p:cNvPr id="3" name="Rectangle 1"/>
          <p:cNvSpPr>
            <a:spLocks noChangeArrowheads="1"/>
          </p:cNvSpPr>
          <p:nvPr/>
        </p:nvSpPr>
        <p:spPr bwMode="auto">
          <a:xfrm>
            <a:off x="8001024" y="6429396"/>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on Duminica\DOC\Roma doc\Rapoarte\2014\RAPORT CE 2014\Rusi\T.Zaicovschi. Diploma. Societatea bulgaristic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0034" y="1214422"/>
            <a:ext cx="2394193" cy="32861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Заголовок 4"/>
          <p:cNvSpPr>
            <a:spLocks noGrp="1"/>
          </p:cNvSpPr>
          <p:nvPr>
            <p:ph type="title"/>
          </p:nvPr>
        </p:nvSpPr>
        <p:spPr>
          <a:xfrm>
            <a:off x="500034" y="703266"/>
            <a:ext cx="8229600" cy="296842"/>
          </a:xfrm>
        </p:spPr>
        <p:txBody>
          <a:bodyPr>
            <a:noAutofit/>
          </a:bodyPr>
          <a:lstStyle/>
          <a:p>
            <a:r>
              <a:rPr lang="ro-RO" sz="2000" b="1" dirty="0" smtClean="0">
                <a:solidFill>
                  <a:srgbClr val="002060"/>
                </a:solidFill>
                <a:latin typeface="Times New Roman" pitchFamily="18" charset="0"/>
                <a:cs typeface="Times New Roman" pitchFamily="18" charset="0"/>
              </a:rPr>
              <a:t>Diplome și mențiuni naționale </a:t>
            </a:r>
            <a:r>
              <a:rPr lang="ro-RO" sz="2000" dirty="0" smtClean="0">
                <a:solidFill>
                  <a:srgbClr val="002060"/>
                </a:solidFill>
                <a:latin typeface="Times New Roman" pitchFamily="18" charset="0"/>
                <a:cs typeface="Times New Roman" pitchFamily="18" charset="0"/>
              </a:rPr>
              <a:t>ale uniunilor de creație, autorităților locale ș.a.</a:t>
            </a:r>
            <a:endParaRPr lang="ru-RU" sz="2000" dirty="0">
              <a:solidFill>
                <a:srgbClr val="002060"/>
              </a:solidFill>
              <a:latin typeface="Times New Roman" pitchFamily="18" charset="0"/>
              <a:cs typeface="Times New Roman" pitchFamily="18" charset="0"/>
            </a:endParaRPr>
          </a:p>
        </p:txBody>
      </p:sp>
      <p:pic>
        <p:nvPicPr>
          <p:cNvPr id="90114" name="Picture 2" descr="C:\Users\Liliana\Desktop\Raport_IPC_19 _ianuarie\u001A--8O DSCN5665.JPG"/>
          <p:cNvPicPr>
            <a:picLocks noChangeAspect="1" noChangeArrowheads="1"/>
          </p:cNvPicPr>
          <p:nvPr/>
        </p:nvPicPr>
        <p:blipFill>
          <a:blip r:embed="rId3" cstate="print"/>
          <a:srcRect/>
          <a:stretch>
            <a:fillRect/>
          </a:stretch>
        </p:blipFill>
        <p:spPr bwMode="auto">
          <a:xfrm>
            <a:off x="3714745" y="4643422"/>
            <a:ext cx="3214709" cy="1987726"/>
          </a:xfrm>
          <a:prstGeom prst="rect">
            <a:avLst/>
          </a:prstGeom>
          <a:ln>
            <a:noFill/>
          </a:ln>
          <a:effectLst>
            <a:outerShdw blurRad="292100" dist="139700" dir="2700000" algn="tl" rotWithShape="0">
              <a:srgbClr val="333333">
                <a:alpha val="65000"/>
              </a:srgbClr>
            </a:outerShdw>
          </a:effectLst>
        </p:spPr>
      </p:pic>
      <p:pic>
        <p:nvPicPr>
          <p:cNvPr id="7" name="Picture 6" descr="Levitki_gratitudine_2014"/>
          <p:cNvPicPr>
            <a:picLocks noChangeAspect="1" noChangeArrowheads="1"/>
          </p:cNvPicPr>
          <p:nvPr/>
        </p:nvPicPr>
        <p:blipFill>
          <a:blip r:embed="rId4" cstate="print"/>
          <a:srcRect/>
          <a:stretch>
            <a:fillRect/>
          </a:stretch>
        </p:blipFill>
        <p:spPr bwMode="auto">
          <a:xfrm>
            <a:off x="285720" y="4603301"/>
            <a:ext cx="2874642" cy="2040409"/>
          </a:xfrm>
          <a:prstGeom prst="rect">
            <a:avLst/>
          </a:prstGeom>
          <a:ln>
            <a:noFill/>
          </a:ln>
          <a:effectLst>
            <a:outerShdw blurRad="292100" dist="139700" dir="2700000" algn="tl" rotWithShape="0">
              <a:srgbClr val="333333">
                <a:alpha val="65000"/>
              </a:srgbClr>
            </a:outerShdw>
          </a:effectLst>
        </p:spPr>
      </p:pic>
      <p:pic>
        <p:nvPicPr>
          <p:cNvPr id="8" name="Picture 2" descr="C:\Users\Liliana\Desktop\Raport_IPC_19 _ianuarie\DOCUMENT2 copy.jpg"/>
          <p:cNvPicPr>
            <a:picLocks noChangeAspect="1" noChangeArrowheads="1"/>
          </p:cNvPicPr>
          <p:nvPr/>
        </p:nvPicPr>
        <p:blipFill>
          <a:blip r:embed="rId5" cstate="print"/>
          <a:srcRect/>
          <a:stretch>
            <a:fillRect/>
          </a:stretch>
        </p:blipFill>
        <p:spPr bwMode="auto">
          <a:xfrm>
            <a:off x="3714744" y="1214421"/>
            <a:ext cx="2214578" cy="3222077"/>
          </a:xfrm>
          <a:prstGeom prst="rect">
            <a:avLst/>
          </a:prstGeom>
          <a:ln>
            <a:noFill/>
          </a:ln>
          <a:effectLst>
            <a:outerShdw blurRad="292100" dist="139700" dir="2700000" algn="tl" rotWithShape="0">
              <a:srgbClr val="333333">
                <a:alpha val="65000"/>
              </a:srgbClr>
            </a:outerShdw>
          </a:effectLst>
        </p:spPr>
      </p:pic>
      <p:sp>
        <p:nvSpPr>
          <p:cNvPr id="9" name="Rectangle 2"/>
          <p:cNvSpPr txBox="1">
            <a:spLocks noChangeArrowheads="1"/>
          </p:cNvSpPr>
          <p:nvPr/>
        </p:nvSpPr>
        <p:spPr>
          <a:xfrm>
            <a:off x="6357950" y="1285860"/>
            <a:ext cx="2500330" cy="2935228"/>
          </a:xfrm>
          <a:prstGeom prst="rect">
            <a:avLst/>
          </a:prstGeom>
        </p:spPr>
        <p:txBody>
          <a:bodyPr vert="horz" lIns="91440" tIns="45720" rIns="91440" bIns="45720" rtlCol="0" anchor="ctr">
            <a:noAutofit/>
          </a:bodyPr>
          <a:lstStyle/>
          <a:p>
            <a:pPr marL="0" marR="0" lvl="0" indent="0" algn="ctr" defTabSz="914400" rtl="0" eaLnBrk="1" fontAlgn="auto" latinLnBrk="0" hangingPunct="1">
              <a:spcBef>
                <a:spcPct val="0"/>
              </a:spcBef>
              <a:buClrTx/>
              <a:buSzTx/>
              <a:buFontTx/>
              <a:buNone/>
              <a:tabLst/>
              <a:defRPr/>
            </a:pPr>
            <a:r>
              <a:rPr kumimoji="0" lang="ro-RO" b="1" i="0" u="none" strike="noStrike" kern="1200" cap="none" spc="0" normalizeH="0" baseline="0" noProof="0" dirty="0" smtClean="0">
                <a:ln>
                  <a:noFill/>
                </a:ln>
                <a:effectLst/>
                <a:uLnTx/>
                <a:uFillTx/>
                <a:latin typeface="Times New Roman" pitchFamily="18" charset="0"/>
                <a:ea typeface="+mj-ea"/>
                <a:cs typeface="Times New Roman" pitchFamily="18" charset="0"/>
              </a:rPr>
              <a:t>Premiul  Uniunii Compozitorilor şi Muzicologilor</a:t>
            </a:r>
            <a:endPar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endParaRPr>
          </a:p>
          <a:p>
            <a:pPr lvl="0" algn="ctr">
              <a:spcBef>
                <a:spcPct val="0"/>
              </a:spcBef>
              <a:defRPr/>
            </a:pPr>
            <a:r>
              <a:rPr lang="ro-RO" dirty="0" smtClean="0">
                <a:latin typeface="Times New Roman" pitchFamily="18" charset="0"/>
                <a:ea typeface="+mj-ea"/>
                <a:cs typeface="Times New Roman" pitchFamily="18" charset="0"/>
              </a:rPr>
              <a:t>Categoria              </a:t>
            </a:r>
          </a:p>
          <a:p>
            <a:pPr lvl="0" algn="ctr">
              <a:spcBef>
                <a:spcPct val="0"/>
              </a:spcBef>
              <a:defRPr/>
            </a:pPr>
            <a:r>
              <a:rPr lang="ro-RO" sz="1600" b="1" i="1" dirty="0" smtClean="0">
                <a:latin typeface="Times New Roman" pitchFamily="18" charset="0"/>
                <a:ea typeface="+mj-ea"/>
                <a:cs typeface="Times New Roman" pitchFamily="18" charset="0"/>
              </a:rPr>
              <a:t>STUDII ŞTIINŢIFICE</a:t>
            </a:r>
            <a:r>
              <a:rPr lang="ro-RO" sz="1600" b="1" dirty="0" smtClean="0">
                <a:latin typeface="Times New Roman" pitchFamily="18" charset="0"/>
                <a:ea typeface="+mj-ea"/>
                <a:cs typeface="Times New Roman" pitchFamily="18" charset="0"/>
              </a:rPr>
              <a:t> </a:t>
            </a:r>
          </a:p>
          <a:p>
            <a:pPr lvl="0">
              <a:spcBef>
                <a:spcPct val="0"/>
              </a:spcBef>
              <a:defRPr/>
            </a:pPr>
            <a:r>
              <a:rPr lang="ro-RO" dirty="0" smtClean="0">
                <a:latin typeface="Times New Roman" pitchFamily="18" charset="0"/>
                <a:ea typeface="+mj-ea"/>
                <a:cs typeface="Times New Roman" pitchFamily="18" charset="0"/>
              </a:rPr>
              <a:t>dr. </a:t>
            </a:r>
            <a:r>
              <a:rPr lang="ro-RO" dirty="0" err="1" smtClean="0">
                <a:latin typeface="Times New Roman" pitchFamily="18" charset="0"/>
                <a:ea typeface="+mj-ea"/>
                <a:cs typeface="Times New Roman" pitchFamily="18" charset="0"/>
              </a:rPr>
              <a:t>hab</a:t>
            </a:r>
            <a:r>
              <a:rPr lang="ro-RO" dirty="0" smtClean="0">
                <a:latin typeface="Times New Roman" pitchFamily="18" charset="0"/>
                <a:ea typeface="+mj-ea"/>
                <a:cs typeface="Times New Roman" pitchFamily="18" charset="0"/>
              </a:rPr>
              <a:t>. Aurelian Dănilă, </a:t>
            </a:r>
          </a:p>
          <a:p>
            <a:pPr lvl="0">
              <a:spcBef>
                <a:spcPct val="0"/>
              </a:spcBef>
              <a:defRPr/>
            </a:pPr>
            <a:r>
              <a:rPr lang="ro-RO" dirty="0" smtClean="0">
                <a:latin typeface="Times New Roman" pitchFamily="18" charset="0"/>
                <a:ea typeface="+mj-ea"/>
                <a:cs typeface="Times New Roman" pitchFamily="18" charset="0"/>
              </a:rPr>
              <a:t>dr. </a:t>
            </a:r>
            <a:r>
              <a:rPr lang="ro-RO" dirty="0" err="1" smtClean="0">
                <a:latin typeface="Times New Roman" pitchFamily="18" charset="0"/>
                <a:ea typeface="+mj-ea"/>
                <a:cs typeface="Times New Roman" pitchFamily="18" charset="0"/>
              </a:rPr>
              <a:t>hab</a:t>
            </a:r>
            <a:r>
              <a:rPr lang="ro-RO" dirty="0" smtClean="0">
                <a:latin typeface="Times New Roman" pitchFamily="18" charset="0"/>
                <a:ea typeface="+mj-ea"/>
                <a:cs typeface="Times New Roman" pitchFamily="18" charset="0"/>
              </a:rPr>
              <a:t>. Victor Ghilaș, </a:t>
            </a:r>
          </a:p>
          <a:p>
            <a:pPr lvl="0">
              <a:spcBef>
                <a:spcPct val="0"/>
              </a:spcBef>
              <a:defRPr/>
            </a:pPr>
            <a:r>
              <a:rPr lang="ro-RO" dirty="0" smtClean="0">
                <a:latin typeface="Times New Roman" pitchFamily="18" charset="0"/>
                <a:ea typeface="+mj-ea"/>
                <a:cs typeface="Times New Roman" pitchFamily="18" charset="0"/>
              </a:rPr>
              <a:t>dr. </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Violina Galaicu,</a:t>
            </a:r>
          </a:p>
          <a:p>
            <a:pPr lvl="0">
              <a:spcBef>
                <a:spcPct val="0"/>
              </a:spcBef>
              <a:defRPr/>
            </a:pP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dr. Elena </a:t>
            </a:r>
            <a:r>
              <a:rPr kumimoji="0" lang="ro-RO" b="0" i="0" u="none" strike="noStrike" kern="1200" cap="none" spc="0" normalizeH="0" baseline="0" noProof="0" dirty="0" err="1" smtClean="0">
                <a:ln>
                  <a:noFill/>
                </a:ln>
                <a:effectLst/>
                <a:uLnTx/>
                <a:uFillTx/>
                <a:latin typeface="Times New Roman" pitchFamily="18" charset="0"/>
                <a:ea typeface="+mj-ea"/>
                <a:cs typeface="Times New Roman" pitchFamily="18" charset="0"/>
              </a:rPr>
              <a:t>Nagacevschi</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 </a:t>
            </a:r>
          </a:p>
          <a:p>
            <a:pPr lvl="0">
              <a:spcBef>
                <a:spcPct val="0"/>
              </a:spcBef>
              <a:defRPr/>
            </a:pP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Valeria </a:t>
            </a:r>
            <a:r>
              <a:rPr kumimoji="0" lang="ro-RO" b="0" i="0" u="none" strike="noStrike" kern="1200" cap="none" spc="0" normalizeH="0" baseline="0" noProof="0" dirty="0" err="1" smtClean="0">
                <a:ln>
                  <a:noFill/>
                </a:ln>
                <a:effectLst/>
                <a:uLnTx/>
                <a:uFillTx/>
                <a:latin typeface="Times New Roman" pitchFamily="18" charset="0"/>
                <a:ea typeface="+mj-ea"/>
                <a:cs typeface="Times New Roman" pitchFamily="18" charset="0"/>
              </a:rPr>
              <a:t>Barbas</a:t>
            </a:r>
            <a:r>
              <a:rPr kumimoji="0" lang="ro-RO" b="0" i="0" u="none" strike="noStrike" kern="1200" cap="none" spc="0" normalizeH="0" baseline="0" noProof="0" dirty="0" smtClean="0">
                <a:ln>
                  <a:noFill/>
                </a:ln>
                <a:effectLst/>
                <a:uLnTx/>
                <a:uFillTx/>
                <a:latin typeface="Times New Roman" pitchFamily="18" charset="0"/>
                <a:ea typeface="+mj-ea"/>
                <a:cs typeface="Times New Roman" pitchFamily="18" charset="0"/>
              </a:rPr>
              <a:t> </a:t>
            </a:r>
          </a:p>
        </p:txBody>
      </p:sp>
      <p:sp>
        <p:nvSpPr>
          <p:cNvPr id="10" name="Текст 9"/>
          <p:cNvSpPr txBox="1">
            <a:spLocks/>
          </p:cNvSpPr>
          <p:nvPr/>
        </p:nvSpPr>
        <p:spPr>
          <a:xfrm>
            <a:off x="7215206" y="4643446"/>
            <a:ext cx="1643074" cy="1571636"/>
          </a:xfrm>
          <a:prstGeom prst="rect">
            <a:avLst/>
          </a:prstGeom>
        </p:spPr>
        <p:txBody>
          <a:bodyPr vert="horz">
            <a:noAutofit/>
          </a:bodyPr>
          <a:lstStyle/>
          <a:p>
            <a:pPr marR="0" lvl="0" indent="-274320" algn="l" defTabSz="914400" rtl="0" eaLnBrk="1" fontAlgn="auto" latinLnBrk="0" hangingPunct="1">
              <a:lnSpc>
                <a:spcPct val="100000"/>
              </a:lnSpc>
              <a:spcAft>
                <a:spcPts val="0"/>
              </a:spcAft>
              <a:buClr>
                <a:schemeClr val="accent3"/>
              </a:buClr>
              <a:buSzPct val="95000"/>
              <a:tabLst/>
              <a:defRPr/>
            </a:pPr>
            <a:r>
              <a:rPr kumimoji="0" lang="ro-RO"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Dr. </a:t>
            </a:r>
            <a:r>
              <a:rPr kumimoji="0" lang="ro-RO" sz="1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Liubov</a:t>
            </a:r>
            <a:r>
              <a:rPr kumimoji="0" lang="ro-RO"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ro-RO" sz="1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Cimpoeș</a:t>
            </a:r>
            <a:r>
              <a:rPr kumimoji="0" lang="ro-RO"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ordinul</a:t>
            </a:r>
            <a:endParaRPr lang="ro-RO" baseline="0" dirty="0" smtClean="0">
              <a:latin typeface="Times New Roman" pitchFamily="18" charset="0"/>
              <a:cs typeface="Times New Roman" pitchFamily="18" charset="0"/>
            </a:endParaRPr>
          </a:p>
          <a:p>
            <a:pPr marR="0" lvl="0" indent="-274320" algn="l" defTabSz="914400" rtl="0" eaLnBrk="1" fontAlgn="auto" latinLnBrk="0" hangingPunct="1">
              <a:lnSpc>
                <a:spcPct val="100000"/>
              </a:lnSpc>
              <a:spcAft>
                <a:spcPts val="0"/>
              </a:spcAft>
              <a:buClr>
                <a:schemeClr val="accent3"/>
              </a:buClr>
              <a:buSzPct val="95000"/>
              <a:tabLst/>
              <a:defRPr/>
            </a:pPr>
            <a:r>
              <a:rPr kumimoji="0" lang="ro-RO" sz="18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„Mihail </a:t>
            </a:r>
            <a:r>
              <a:rPr kumimoji="0" lang="ro-RO" sz="1800" b="0" i="0" u="none" strike="noStrike" kern="1200" cap="none" spc="0" normalizeH="0" noProof="0" dirty="0" err="1" smtClean="0">
                <a:ln>
                  <a:noFill/>
                </a:ln>
                <a:solidFill>
                  <a:schemeClr val="tx1"/>
                </a:solidFill>
                <a:effectLst/>
                <a:uLnTx/>
                <a:uFillTx/>
                <a:latin typeface="Times New Roman" pitchFamily="18" charset="0"/>
                <a:ea typeface="+mn-ea"/>
                <a:cs typeface="Times New Roman" pitchFamily="18" charset="0"/>
              </a:rPr>
              <a:t>Ceachir</a:t>
            </a:r>
            <a:r>
              <a:rPr kumimoji="0" lang="ro-RO" sz="18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a:t>
            </a:r>
            <a:endParaRPr kumimoji="0" lang="ro-RO"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11"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50</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557219064"/>
      </p:ext>
    </p:extLst>
  </p:cSld>
  <p:clrMapOvr>
    <a:masterClrMapping/>
  </p:clrMapOvr>
  <p:transition spd="slow">
    <p:pull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a:bodyPr>
          <a:lstStyle/>
          <a:p>
            <a:pPr algn="ctr"/>
            <a:r>
              <a:rPr lang="ro-RO" sz="2400" b="1" dirty="0" smtClean="0">
                <a:solidFill>
                  <a:srgbClr val="002060"/>
                </a:solidFill>
                <a:latin typeface="Sylfaen" pitchFamily="18" charset="0"/>
              </a:rPr>
              <a:t>Recunoașterea activității în perioada 2011</a:t>
            </a:r>
            <a:r>
              <a:rPr lang="ro-RO" sz="2400" b="1" dirty="0" smtClean="0">
                <a:solidFill>
                  <a:srgbClr val="002060"/>
                </a:solidFill>
                <a:latin typeface="Sylfaen" pitchFamily="18" charset="0"/>
                <a:cs typeface="Times New Roman" pitchFamily="18" charset="0"/>
              </a:rPr>
              <a:t>–2014</a:t>
            </a:r>
            <a:endParaRPr lang="ru-RU" sz="2400" b="1" dirty="0">
              <a:solidFill>
                <a:srgbClr val="002060"/>
              </a:solidFill>
              <a:latin typeface="Sylfaen" pitchFamily="18" charset="0"/>
            </a:endParaRPr>
          </a:p>
        </p:txBody>
      </p:sp>
      <p:sp>
        <p:nvSpPr>
          <p:cNvPr id="3" name="Содержимое 2"/>
          <p:cNvSpPr>
            <a:spLocks noGrp="1"/>
          </p:cNvSpPr>
          <p:nvPr>
            <p:ph idx="1"/>
          </p:nvPr>
        </p:nvSpPr>
        <p:spPr>
          <a:xfrm>
            <a:off x="428596" y="1000108"/>
            <a:ext cx="8229600" cy="5286412"/>
          </a:xfrm>
        </p:spPr>
        <p:txBody>
          <a:bodyPr>
            <a:normAutofit lnSpcReduction="10000"/>
          </a:bodyPr>
          <a:lstStyle/>
          <a:p>
            <a:pPr algn="ctr">
              <a:spcBef>
                <a:spcPts val="0"/>
              </a:spcBef>
              <a:buNone/>
            </a:pPr>
            <a:r>
              <a:rPr lang="ro-RO" sz="2000" b="1" dirty="0" smtClean="0">
                <a:solidFill>
                  <a:srgbClr val="002060"/>
                </a:solidFill>
                <a:latin typeface="Times New Roman" pitchFamily="18" charset="0"/>
                <a:cs typeface="Times New Roman" pitchFamily="18" charset="0"/>
              </a:rPr>
              <a:t>2014</a:t>
            </a:r>
            <a:endParaRPr lang="ro-RO" sz="2000"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Ludmila Toma – </a:t>
            </a:r>
            <a:r>
              <a:rPr lang="ro-RO" sz="2000" b="1" dirty="0" smtClean="0">
                <a:latin typeface="Times New Roman" pitchFamily="18" charset="0"/>
                <a:cs typeface="Times New Roman" pitchFamily="18" charset="0"/>
              </a:rPr>
              <a:t>Diploma „Meritul Academic” </a:t>
            </a:r>
          </a:p>
          <a:p>
            <a:pPr marL="0" lvl="0" indent="0">
              <a:spcBef>
                <a:spcPct val="0"/>
              </a:spcBef>
              <a:buClrTx/>
              <a:buSzTx/>
              <a:buNone/>
              <a:defRPr/>
            </a:pPr>
            <a:r>
              <a:rPr lang="ro-RO" sz="2000" dirty="0" smtClean="0">
                <a:latin typeface="Times New Roman" pitchFamily="18" charset="0"/>
                <a:cs typeface="Times New Roman" pitchFamily="18" charset="0"/>
              </a:rPr>
              <a:t>dr. Vasile Chiseliță, dr. </a:t>
            </a:r>
            <a:r>
              <a:rPr lang="ro-RO" sz="2000" dirty="0" err="1" smtClean="0">
                <a:latin typeface="Times New Roman" pitchFamily="18" charset="0"/>
                <a:cs typeface="Times New Roman" pitchFamily="18" charset="0"/>
              </a:rPr>
              <a:t>Parascovia</a:t>
            </a:r>
            <a:r>
              <a:rPr lang="ro-RO" sz="2000" dirty="0" smtClean="0">
                <a:latin typeface="Times New Roman" pitchFamily="18" charset="0"/>
                <a:cs typeface="Times New Roman" pitchFamily="18" charset="0"/>
              </a:rPr>
              <a:t> Rotaru, dr. Eudochia </a:t>
            </a:r>
            <a:r>
              <a:rPr lang="ro-RO" sz="2000" dirty="0" err="1" smtClean="0">
                <a:latin typeface="Times New Roman" pitchFamily="18" charset="0"/>
                <a:cs typeface="Times New Roman" pitchFamily="18" charset="0"/>
              </a:rPr>
              <a:t>Soroceanu</a:t>
            </a:r>
            <a:r>
              <a:rPr lang="ro-RO" sz="2000" dirty="0" smtClean="0">
                <a:latin typeface="Times New Roman" pitchFamily="18" charset="0"/>
                <a:cs typeface="Times New Roman" pitchFamily="18" charset="0"/>
              </a:rPr>
              <a:t>,   </a:t>
            </a:r>
          </a:p>
          <a:p>
            <a:pPr marL="0" lvl="0" indent="0">
              <a:spcBef>
                <a:spcPct val="0"/>
              </a:spcBef>
              <a:buClrTx/>
              <a:buSzTx/>
              <a:buNone/>
              <a:defRPr/>
            </a:pPr>
            <a:r>
              <a:rPr lang="ro-RO" sz="2000" dirty="0" smtClean="0">
                <a:latin typeface="Times New Roman" pitchFamily="18" charset="0"/>
                <a:cs typeface="Times New Roman" pitchFamily="18" charset="0"/>
              </a:rPr>
              <a:t>Larisa Ciobanu – </a:t>
            </a:r>
            <a:r>
              <a:rPr lang="ro-RO" sz="2000" b="1" dirty="0" smtClean="0">
                <a:latin typeface="Times New Roman" pitchFamily="18" charset="0"/>
                <a:cs typeface="Times New Roman" pitchFamily="18" charset="0"/>
              </a:rPr>
              <a:t>Diploma de recunoștință a AȘM</a:t>
            </a:r>
          </a:p>
          <a:p>
            <a:pPr algn="ctr">
              <a:spcBef>
                <a:spcPts val="0"/>
              </a:spcBef>
              <a:buNone/>
            </a:pPr>
            <a:endParaRPr lang="ro-RO" sz="2000" b="1" dirty="0" smtClean="0">
              <a:latin typeface="Times New Roman" pitchFamily="18" charset="0"/>
              <a:cs typeface="Times New Roman" pitchFamily="18" charset="0"/>
            </a:endParaRPr>
          </a:p>
          <a:p>
            <a:pPr algn="ctr">
              <a:spcBef>
                <a:spcPts val="0"/>
              </a:spcBef>
              <a:buNone/>
            </a:pPr>
            <a:r>
              <a:rPr lang="ro-RO" sz="2000" b="1" dirty="0" smtClean="0">
                <a:solidFill>
                  <a:srgbClr val="002060"/>
                </a:solidFill>
                <a:latin typeface="Times New Roman" pitchFamily="18" charset="0"/>
                <a:cs typeface="Times New Roman" pitchFamily="18" charset="0"/>
              </a:rPr>
              <a:t>2013</a:t>
            </a:r>
            <a:endParaRPr lang="ru-RU" sz="2000" b="1"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Aurelian Dănilă – </a:t>
            </a:r>
            <a:r>
              <a:rPr lang="ro-RO" sz="2000" b="1" dirty="0" smtClean="0">
                <a:latin typeface="Times New Roman" pitchFamily="18" charset="0"/>
                <a:cs typeface="Times New Roman" pitchFamily="18" charset="0"/>
              </a:rPr>
              <a:t>Ordinul de Onoare</a:t>
            </a:r>
            <a:endParaRPr lang="ro-RO" sz="2000"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Tudor Stavilă – </a:t>
            </a:r>
            <a:r>
              <a:rPr lang="ro-RO" sz="2000" b="1" dirty="0" smtClean="0">
                <a:latin typeface="Times New Roman" pitchFamily="18" charset="0"/>
                <a:cs typeface="Times New Roman" pitchFamily="18" charset="0"/>
              </a:rPr>
              <a:t>Ordinul „Gloria Muncii”</a:t>
            </a:r>
            <a:endParaRPr lang="ro-RO" sz="2000"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a:t>
            </a:r>
            <a:r>
              <a:rPr lang="ro-RO" sz="2000" dirty="0" err="1" smtClean="0">
                <a:latin typeface="Times New Roman" pitchFamily="18" charset="0"/>
                <a:cs typeface="Times New Roman" pitchFamily="18" charset="0"/>
              </a:rPr>
              <a:t>Liubovi</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Cimpoeş</a:t>
            </a:r>
            <a:r>
              <a:rPr lang="ro-RO" sz="2000" dirty="0" smtClean="0">
                <a:latin typeface="Times New Roman" pitchFamily="18" charset="0"/>
                <a:cs typeface="Times New Roman" pitchFamily="18" charset="0"/>
              </a:rPr>
              <a:t> – </a:t>
            </a:r>
            <a:r>
              <a:rPr lang="ro-RO" sz="2000" b="1" dirty="0">
                <a:latin typeface="Times New Roman" pitchFamily="18" charset="0"/>
                <a:cs typeface="Times New Roman" pitchFamily="18" charset="0"/>
              </a:rPr>
              <a:t>M</a:t>
            </a:r>
            <a:r>
              <a:rPr lang="ro-RO" sz="2000" b="1" dirty="0" smtClean="0">
                <a:latin typeface="Times New Roman" pitchFamily="18" charset="0"/>
                <a:cs typeface="Times New Roman" pitchFamily="18" charset="0"/>
              </a:rPr>
              <a:t>edalia „Meritul Civic”</a:t>
            </a:r>
          </a:p>
          <a:p>
            <a:pPr>
              <a:spcBef>
                <a:spcPts val="0"/>
              </a:spcBef>
              <a:buNone/>
            </a:pPr>
            <a:endParaRPr lang="ro-RO" sz="2000" b="1" dirty="0" smtClean="0">
              <a:latin typeface="Times New Roman" pitchFamily="18" charset="0"/>
              <a:cs typeface="Times New Roman" pitchFamily="18" charset="0"/>
            </a:endParaRPr>
          </a:p>
          <a:p>
            <a:pPr algn="ctr">
              <a:spcBef>
                <a:spcPts val="0"/>
              </a:spcBef>
              <a:buNone/>
            </a:pPr>
            <a:r>
              <a:rPr lang="ro-RO" sz="2000" b="1" dirty="0" smtClean="0">
                <a:solidFill>
                  <a:srgbClr val="002060"/>
                </a:solidFill>
                <a:latin typeface="Times New Roman" pitchFamily="18" charset="0"/>
                <a:cs typeface="Times New Roman" pitchFamily="18" charset="0"/>
              </a:rPr>
              <a:t>2012</a:t>
            </a:r>
            <a:endParaRPr lang="ro-RO" sz="2000" b="1"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Ana-Maria Plămădeală – </a:t>
            </a:r>
            <a:r>
              <a:rPr lang="ro-RO" sz="2000" b="1" dirty="0" smtClean="0">
                <a:latin typeface="Times New Roman" pitchFamily="18" charset="0"/>
                <a:cs typeface="Times New Roman" pitchFamily="18" charset="0"/>
              </a:rPr>
              <a:t>Ordinul „Gloria Muncii”</a:t>
            </a:r>
            <a:endParaRPr lang="ro-RO" sz="2000" dirty="0" smtClean="0">
              <a:latin typeface="Times New Roman" pitchFamily="18" charset="0"/>
              <a:cs typeface="Times New Roman" pitchFamily="18" charset="0"/>
            </a:endParaRPr>
          </a:p>
          <a:p>
            <a:pPr>
              <a:spcBef>
                <a:spcPts val="0"/>
              </a:spcBef>
              <a:buNone/>
            </a:pPr>
            <a:endParaRPr lang="ro-RO" sz="2000" dirty="0" smtClean="0">
              <a:latin typeface="Times New Roman" pitchFamily="18" charset="0"/>
              <a:cs typeface="Times New Roman" pitchFamily="18" charset="0"/>
            </a:endParaRPr>
          </a:p>
          <a:p>
            <a:pPr algn="ctr">
              <a:spcBef>
                <a:spcPts val="0"/>
              </a:spcBef>
              <a:buNone/>
            </a:pPr>
            <a:r>
              <a:rPr lang="ro-RO" sz="2000" b="1" dirty="0" smtClean="0">
                <a:solidFill>
                  <a:srgbClr val="002060"/>
                </a:solidFill>
                <a:latin typeface="Times New Roman" pitchFamily="18" charset="0"/>
                <a:cs typeface="Times New Roman" pitchFamily="18" charset="0"/>
              </a:rPr>
              <a:t>2011</a:t>
            </a:r>
            <a:endParaRPr lang="ru-RU" sz="2000"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Dumitru </a:t>
            </a:r>
            <a:r>
              <a:rPr lang="ro-RO" sz="2000" dirty="0" err="1" smtClean="0">
                <a:latin typeface="Times New Roman" pitchFamily="18" charset="0"/>
                <a:cs typeface="Times New Roman" pitchFamily="18" charset="0"/>
              </a:rPr>
              <a:t>Olărescu</a:t>
            </a:r>
            <a:r>
              <a:rPr lang="ro-RO" sz="2000" dirty="0" smtClean="0">
                <a:latin typeface="Times New Roman" pitchFamily="18" charset="0"/>
                <a:cs typeface="Times New Roman" pitchFamily="18" charset="0"/>
              </a:rPr>
              <a:t> – </a:t>
            </a:r>
            <a:r>
              <a:rPr lang="ro-RO" sz="2000" b="1" dirty="0" smtClean="0">
                <a:latin typeface="Times New Roman" pitchFamily="18" charset="0"/>
                <a:cs typeface="Times New Roman" pitchFamily="18" charset="0"/>
              </a:rPr>
              <a:t>Ordinul de Onoare</a:t>
            </a:r>
            <a:endParaRPr lang="ro-RO" sz="2000" dirty="0" smtClean="0">
              <a:latin typeface="Times New Roman" pitchFamily="18" charset="0"/>
              <a:cs typeface="Times New Roman" pitchFamily="18" charset="0"/>
            </a:endParaRPr>
          </a:p>
          <a:p>
            <a:pPr>
              <a:spcBef>
                <a:spcPts val="0"/>
              </a:spcBef>
              <a:buNone/>
            </a:pPr>
            <a:r>
              <a:rPr lang="ro-RO" sz="2000" dirty="0" err="1" smtClean="0">
                <a:latin typeface="Times New Roman" pitchFamily="18" charset="0"/>
                <a:cs typeface="Times New Roman" pitchFamily="18" charset="0"/>
              </a:rPr>
              <a:t>Antip</a:t>
            </a:r>
            <a:r>
              <a:rPr lang="ro-RO" sz="2000" dirty="0" smtClean="0">
                <a:latin typeface="Times New Roman" pitchFamily="18" charset="0"/>
                <a:cs typeface="Times New Roman" pitchFamily="18" charset="0"/>
              </a:rPr>
              <a:t> Ţarălungă – </a:t>
            </a:r>
            <a:r>
              <a:rPr lang="ro-RO" sz="2000" b="1" dirty="0" smtClean="0">
                <a:latin typeface="Times New Roman" pitchFamily="18" charset="0"/>
                <a:cs typeface="Times New Roman" pitchFamily="18" charset="0"/>
              </a:rPr>
              <a:t>Ordinul de Onoare</a:t>
            </a:r>
            <a:endParaRPr lang="ro-RO" sz="2000"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dr. </a:t>
            </a:r>
            <a:r>
              <a:rPr lang="ro-RO" sz="2000" dirty="0" err="1" smtClean="0">
                <a:latin typeface="Times New Roman" pitchFamily="18" charset="0"/>
                <a:cs typeface="Times New Roman" pitchFamily="18" charset="0"/>
              </a:rPr>
              <a:t>hab</a:t>
            </a:r>
            <a:r>
              <a:rPr lang="ro-RO" sz="2000" dirty="0" smtClean="0">
                <a:latin typeface="Times New Roman" pitchFamily="18" charset="0"/>
                <a:cs typeface="Times New Roman" pitchFamily="18" charset="0"/>
              </a:rPr>
              <a:t>. Aurelian Dănilă – </a:t>
            </a:r>
            <a:r>
              <a:rPr lang="ro-RO" sz="2000" b="1" dirty="0" smtClean="0">
                <a:latin typeface="Times New Roman" pitchFamily="18" charset="0"/>
                <a:cs typeface="Times New Roman" pitchFamily="18" charset="0"/>
              </a:rPr>
              <a:t>Maestru în Artă</a:t>
            </a:r>
            <a:endParaRPr lang="ro-RO" sz="2000" dirty="0" smtClean="0">
              <a:latin typeface="Times New Roman" pitchFamily="18" charset="0"/>
              <a:cs typeface="Times New Roman" pitchFamily="18" charset="0"/>
            </a:endParaRPr>
          </a:p>
          <a:p>
            <a:pPr>
              <a:spcBef>
                <a:spcPts val="0"/>
              </a:spcBef>
              <a:buNone/>
            </a:pPr>
            <a:r>
              <a:rPr lang="ro-RO" sz="2000" dirty="0" smtClean="0">
                <a:latin typeface="Times New Roman" pitchFamily="18" charset="0"/>
                <a:cs typeface="Times New Roman" pitchFamily="18" charset="0"/>
              </a:rPr>
              <a:t>Larisa </a:t>
            </a:r>
            <a:r>
              <a:rPr lang="ro-RO" sz="2000" dirty="0" err="1" smtClean="0">
                <a:latin typeface="Times New Roman" pitchFamily="18" charset="0"/>
                <a:cs typeface="Times New Roman" pitchFamily="18" charset="0"/>
              </a:rPr>
              <a:t>Bogataia</a:t>
            </a:r>
            <a:r>
              <a:rPr lang="ro-RO" sz="2000" dirty="0" smtClean="0">
                <a:latin typeface="Times New Roman" pitchFamily="18" charset="0"/>
                <a:cs typeface="Times New Roman" pitchFamily="18" charset="0"/>
              </a:rPr>
              <a:t> – </a:t>
            </a:r>
            <a:r>
              <a:rPr lang="ro-RO" sz="2000" b="1" dirty="0">
                <a:latin typeface="Times New Roman" pitchFamily="18" charset="0"/>
                <a:cs typeface="Times New Roman" pitchFamily="18" charset="0"/>
              </a:rPr>
              <a:t>M</a:t>
            </a:r>
            <a:r>
              <a:rPr lang="ro-RO" sz="2000" b="1" dirty="0" smtClean="0">
                <a:latin typeface="Times New Roman" pitchFamily="18" charset="0"/>
                <a:cs typeface="Times New Roman" pitchFamily="18" charset="0"/>
              </a:rPr>
              <a:t>edalia „Meritul Civic”</a:t>
            </a:r>
            <a:endParaRPr lang="ru-RU" sz="2000" dirty="0" smtClean="0">
              <a:latin typeface="Times New Roman" pitchFamily="18" charset="0"/>
              <a:cs typeface="Times New Roman" pitchFamily="18" charset="0"/>
            </a:endParaRPr>
          </a:p>
          <a:p>
            <a:pPr>
              <a:spcBef>
                <a:spcPts val="0"/>
              </a:spcBef>
              <a:buNone/>
            </a:pPr>
            <a:endParaRPr lang="ro-RO" sz="2400" b="1" dirty="0" smtClean="0">
              <a:latin typeface="Sylfaen" pitchFamily="18" charset="0"/>
            </a:endParaRPr>
          </a:p>
          <a:p>
            <a:pPr>
              <a:spcBef>
                <a:spcPts val="0"/>
              </a:spcBef>
              <a:buNone/>
            </a:pPr>
            <a:endParaRPr lang="ru-RU" sz="2400" dirty="0" smtClean="0">
              <a:latin typeface="Sylfaen" pitchFamily="18" charset="0"/>
            </a:endParaRPr>
          </a:p>
          <a:p>
            <a:pPr>
              <a:spcBef>
                <a:spcPts val="0"/>
              </a:spcBef>
              <a:buNone/>
            </a:pPr>
            <a:endParaRPr lang="ru-RU" sz="2400" dirty="0">
              <a:latin typeface="Sylfae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51</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510334"/>
          </a:xfrm>
        </p:spPr>
        <p:txBody>
          <a:bodyPr>
            <a:normAutofit/>
          </a:bodyPr>
          <a:lstStyle/>
          <a:p>
            <a:pPr algn="ctr"/>
            <a:r>
              <a:rPr lang="ro-RO" sz="2400" b="1" dirty="0" smtClean="0">
                <a:solidFill>
                  <a:srgbClr val="002060"/>
                </a:solidFill>
                <a:latin typeface="Sylfaen" pitchFamily="18" charset="0"/>
              </a:rPr>
              <a:t>Aprecierea lucrărilor ştiinţifice, 2011-2014</a:t>
            </a:r>
            <a:endParaRPr lang="ru-RU" sz="2400" b="1" dirty="0" smtClean="0">
              <a:solidFill>
                <a:srgbClr val="002060"/>
              </a:solidFill>
              <a:latin typeface="Sylfaen" pitchFamily="18" charset="0"/>
            </a:endParaRPr>
          </a:p>
        </p:txBody>
      </p:sp>
      <p:sp>
        <p:nvSpPr>
          <p:cNvPr id="3" name="Содержимое 2"/>
          <p:cNvSpPr>
            <a:spLocks noGrp="1"/>
          </p:cNvSpPr>
          <p:nvPr>
            <p:ph idx="1"/>
          </p:nvPr>
        </p:nvSpPr>
        <p:spPr>
          <a:xfrm>
            <a:off x="428596" y="1357298"/>
            <a:ext cx="8229600" cy="5286412"/>
          </a:xfrm>
        </p:spPr>
        <p:txBody>
          <a:bodyPr>
            <a:normAutofit fontScale="77500" lnSpcReduction="20000"/>
          </a:bodyPr>
          <a:lstStyle/>
          <a:p>
            <a:pPr marL="0">
              <a:lnSpc>
                <a:spcPct val="120000"/>
              </a:lnSpc>
              <a:spcBef>
                <a:spcPts val="0"/>
              </a:spcBef>
              <a:buNone/>
            </a:pPr>
            <a:r>
              <a:rPr lang="ro-RO" dirty="0" smtClean="0">
                <a:latin typeface="Sylfaen" pitchFamily="18" charset="0"/>
              </a:rPr>
              <a:t>	</a:t>
            </a:r>
            <a:r>
              <a:rPr lang="ro-RO" sz="2300" dirty="0" smtClean="0">
                <a:latin typeface="Times New Roman" pitchFamily="18" charset="0"/>
                <a:cs typeface="Times New Roman" pitchFamily="18" charset="0"/>
              </a:rPr>
              <a:t>Monografia „Arta muzicală din Republica Moldova: istorie şi modernitate”, colectiv de autori, coordonatori: dr. Violina GALAICU și dr. Victor </a:t>
            </a:r>
            <a:r>
              <a:rPr lang="ro-RO" sz="2300" dirty="0" err="1" smtClean="0">
                <a:latin typeface="Times New Roman" pitchFamily="18" charset="0"/>
                <a:cs typeface="Times New Roman" pitchFamily="18" charset="0"/>
              </a:rPr>
              <a:t>GHILAȘ</a:t>
            </a:r>
            <a:r>
              <a:rPr lang="ro-RO" sz="2300" dirty="0" smtClean="0">
                <a:latin typeface="Times New Roman" pitchFamily="18" charset="0"/>
                <a:cs typeface="Times New Roman" pitchFamily="18" charset="0"/>
              </a:rPr>
              <a:t> – </a:t>
            </a:r>
            <a:r>
              <a:rPr lang="ro-RO" sz="2300" b="1" dirty="0" smtClean="0">
                <a:latin typeface="Times New Roman" pitchFamily="18" charset="0"/>
                <a:cs typeface="Times New Roman" pitchFamily="18" charset="0"/>
              </a:rPr>
              <a:t>Cartea anului</a:t>
            </a:r>
            <a:r>
              <a:rPr lang="ro-RO" sz="2300" dirty="0" smtClean="0">
                <a:latin typeface="Times New Roman" pitchFamily="18" charset="0"/>
                <a:cs typeface="Times New Roman" pitchFamily="18" charset="0"/>
              </a:rPr>
              <a:t>, Salonul Internațional de Carte (Chișinău, 2011);</a:t>
            </a:r>
            <a:endParaRPr lang="ru-RU" sz="2300" dirty="0" smtClean="0">
              <a:latin typeface="Times New Roman" pitchFamily="18" charset="0"/>
              <a:cs typeface="Times New Roman" pitchFamily="18" charset="0"/>
            </a:endParaRPr>
          </a:p>
          <a:p>
            <a:pPr marL="0">
              <a:lnSpc>
                <a:spcPct val="120000"/>
              </a:lnSpc>
              <a:spcBef>
                <a:spcPts val="0"/>
              </a:spcBef>
              <a:buNone/>
            </a:pPr>
            <a:r>
              <a:rPr lang="ro-RO" sz="2300" dirty="0" smtClean="0">
                <a:latin typeface="Times New Roman" pitchFamily="18" charset="0"/>
                <a:cs typeface="Times New Roman" pitchFamily="18" charset="0"/>
              </a:rPr>
              <a:t>	Dr. Dumitru </a:t>
            </a:r>
            <a:r>
              <a:rPr lang="ro-RO" sz="2300" dirty="0" err="1" smtClean="0">
                <a:latin typeface="Times New Roman" pitchFamily="18" charset="0"/>
                <a:cs typeface="Times New Roman" pitchFamily="18" charset="0"/>
              </a:rPr>
              <a:t>OLĂRESCU</a:t>
            </a:r>
            <a:r>
              <a:rPr lang="ro-RO" sz="2300" dirty="0" smtClean="0">
                <a:latin typeface="Times New Roman" pitchFamily="18" charset="0"/>
                <a:cs typeface="Times New Roman" pitchFamily="18" charset="0"/>
              </a:rPr>
              <a:t> – </a:t>
            </a:r>
            <a:r>
              <a:rPr lang="ro-RO" sz="2300" dirty="0" err="1" smtClean="0">
                <a:latin typeface="Times New Roman" pitchFamily="18" charset="0"/>
                <a:cs typeface="Times New Roman" pitchFamily="18" charset="0"/>
              </a:rPr>
              <a:t>Diplomă-Premiu</a:t>
            </a:r>
            <a:r>
              <a:rPr lang="ro-RO" sz="2300" dirty="0" smtClean="0">
                <a:latin typeface="Times New Roman" pitchFamily="18" charset="0"/>
                <a:cs typeface="Times New Roman" pitchFamily="18" charset="0"/>
              </a:rPr>
              <a:t> a Salonului Naţional de Carte pentru cartea „Maria Cebotari – între viaţă şi film” (Chișinău, 2011);</a:t>
            </a:r>
          </a:p>
          <a:p>
            <a:pPr marL="0">
              <a:lnSpc>
                <a:spcPct val="120000"/>
              </a:lnSpc>
              <a:spcBef>
                <a:spcPts val="0"/>
              </a:spcBef>
              <a:buNone/>
            </a:pPr>
            <a:r>
              <a:rPr lang="ro-RO" sz="2300" dirty="0" smtClean="0">
                <a:latin typeface="Times New Roman" pitchFamily="18" charset="0"/>
                <a:cs typeface="Times New Roman" pitchFamily="18" charset="0"/>
              </a:rPr>
              <a:t>	Dr. Victoria </a:t>
            </a:r>
            <a:r>
              <a:rPr lang="ro-RO" sz="2300" dirty="0" err="1" smtClean="0">
                <a:latin typeface="Times New Roman" pitchFamily="18" charset="0"/>
                <a:cs typeface="Times New Roman" pitchFamily="18" charset="0"/>
              </a:rPr>
              <a:t>ROCACIUC</a:t>
            </a:r>
            <a:r>
              <a:rPr lang="ro-RO" sz="2300" dirty="0" smtClean="0">
                <a:latin typeface="Times New Roman" pitchFamily="18" charset="0"/>
                <a:cs typeface="Times New Roman" pitchFamily="18" charset="0"/>
              </a:rPr>
              <a:t> – Diplomă de mențiune în cadrul Salonului internațional de carte (Chișinău, 2011), Premiul „Realizări științifice valoroase ale tinerilor cercetători” (2011);</a:t>
            </a:r>
          </a:p>
          <a:p>
            <a:pPr marL="0">
              <a:lnSpc>
                <a:spcPct val="120000"/>
              </a:lnSpc>
              <a:spcBef>
                <a:spcPts val="0"/>
              </a:spcBef>
              <a:buNone/>
            </a:pPr>
            <a:r>
              <a:rPr lang="ro-RO" sz="2300" dirty="0" smtClean="0">
                <a:latin typeface="Times New Roman" pitchFamily="18" charset="0"/>
                <a:cs typeface="Times New Roman" pitchFamily="18" charset="0"/>
              </a:rPr>
              <a:t>	Dr. Liliana </a:t>
            </a:r>
            <a:r>
              <a:rPr lang="ro-RO" sz="2300" dirty="0" err="1" smtClean="0">
                <a:latin typeface="Times New Roman" pitchFamily="18" charset="0"/>
                <a:cs typeface="Times New Roman" pitchFamily="18" charset="0"/>
              </a:rPr>
              <a:t>CONDRATICOVA</a:t>
            </a:r>
            <a:r>
              <a:rPr lang="ro-RO" sz="2300" dirty="0" smtClean="0">
                <a:latin typeface="Times New Roman" pitchFamily="18" charset="0"/>
                <a:cs typeface="Times New Roman" pitchFamily="18" charset="0"/>
              </a:rPr>
              <a:t> – Diplomă de menţiune la Târgul internaţional de carte ştiinţifică şi didactică pentru monografia „Arta bijuteriilor din Moldova” (Chișinău, 2011);</a:t>
            </a:r>
            <a:endParaRPr lang="ru-RU" sz="2300" dirty="0" smtClean="0">
              <a:latin typeface="Times New Roman" pitchFamily="18" charset="0"/>
              <a:cs typeface="Times New Roman" pitchFamily="18" charset="0"/>
            </a:endParaRPr>
          </a:p>
          <a:p>
            <a:pPr marL="0">
              <a:lnSpc>
                <a:spcPct val="120000"/>
              </a:lnSpc>
              <a:spcBef>
                <a:spcPts val="0"/>
              </a:spcBef>
              <a:buNone/>
            </a:pPr>
            <a:r>
              <a:rPr lang="ro-RO" sz="2300" dirty="0" smtClean="0">
                <a:latin typeface="Times New Roman" pitchFamily="18" charset="0"/>
                <a:cs typeface="Times New Roman" pitchFamily="18" charset="0"/>
              </a:rPr>
              <a:t>	Dr. </a:t>
            </a:r>
            <a:r>
              <a:rPr lang="ro-RO" sz="2300" dirty="0" err="1" smtClean="0">
                <a:latin typeface="Times New Roman" pitchFamily="18" charset="0"/>
                <a:cs typeface="Times New Roman" pitchFamily="18" charset="0"/>
              </a:rPr>
              <a:t>hab</a:t>
            </a:r>
            <a:r>
              <a:rPr lang="ro-RO" sz="2300" dirty="0" smtClean="0">
                <a:latin typeface="Times New Roman" pitchFamily="18" charset="0"/>
                <a:cs typeface="Times New Roman" pitchFamily="18" charset="0"/>
              </a:rPr>
              <a:t>. Valentin </a:t>
            </a:r>
            <a:r>
              <a:rPr lang="ro-RO" sz="2300" dirty="0" err="1" smtClean="0">
                <a:latin typeface="Times New Roman" pitchFamily="18" charset="0"/>
                <a:cs typeface="Times New Roman" pitchFamily="18" charset="0"/>
              </a:rPr>
              <a:t>DERGACIOV</a:t>
            </a:r>
            <a:r>
              <a:rPr lang="ro-RO" sz="2300" dirty="0" smtClean="0">
                <a:latin typeface="Times New Roman" pitchFamily="18" charset="0"/>
                <a:cs typeface="Times New Roman" pitchFamily="18" charset="0"/>
              </a:rPr>
              <a:t> – diplomă de menţiune a Târgului internaţional de carte știinţifică și didactică pentru cartea „</a:t>
            </a:r>
            <a:r>
              <a:rPr lang="ro-RO" sz="2300" dirty="0" err="1" smtClean="0">
                <a:latin typeface="Times New Roman" pitchFamily="18" charset="0"/>
                <a:cs typeface="Times New Roman" pitchFamily="18" charset="0"/>
              </a:rPr>
              <a:t>Топоры-кельты</a:t>
            </a:r>
            <a:r>
              <a:rPr lang="ro-RO" sz="2300" dirty="0" smtClean="0">
                <a:latin typeface="Times New Roman" pitchFamily="18" charset="0"/>
                <a:cs typeface="Times New Roman" pitchFamily="18" charset="0"/>
              </a:rPr>
              <a:t> </a:t>
            </a:r>
            <a:r>
              <a:rPr lang="ro-RO" sz="2300" dirty="0" err="1" smtClean="0">
                <a:latin typeface="Times New Roman" pitchFamily="18" charset="0"/>
                <a:cs typeface="Times New Roman" pitchFamily="18" charset="0"/>
              </a:rPr>
              <a:t>поздней</a:t>
            </a:r>
            <a:r>
              <a:rPr lang="ro-RO" sz="2300" dirty="0" smtClean="0">
                <a:latin typeface="Times New Roman" pitchFamily="18" charset="0"/>
                <a:cs typeface="Times New Roman" pitchFamily="18" charset="0"/>
              </a:rPr>
              <a:t> </a:t>
            </a:r>
            <a:r>
              <a:rPr lang="ro-RO" sz="2300" dirty="0" err="1" smtClean="0">
                <a:latin typeface="Times New Roman" pitchFamily="18" charset="0"/>
                <a:cs typeface="Times New Roman" pitchFamily="18" charset="0"/>
              </a:rPr>
              <a:t>бронзы</a:t>
            </a:r>
            <a:r>
              <a:rPr lang="ro-RO" sz="2300" dirty="0" smtClean="0">
                <a:latin typeface="Times New Roman" pitchFamily="18" charset="0"/>
                <a:cs typeface="Times New Roman" pitchFamily="18" charset="0"/>
              </a:rPr>
              <a:t> </a:t>
            </a:r>
            <a:r>
              <a:rPr lang="ro-RO" sz="2300" dirty="0" err="1" smtClean="0">
                <a:latin typeface="Times New Roman" pitchFamily="18" charset="0"/>
                <a:cs typeface="Times New Roman" pitchFamily="18" charset="0"/>
              </a:rPr>
              <a:t>Карпато-Подунавья</a:t>
            </a:r>
            <a:r>
              <a:rPr lang="ro-RO" sz="2300" dirty="0" smtClean="0">
                <a:latin typeface="Times New Roman" pitchFamily="18" charset="0"/>
                <a:cs typeface="Times New Roman" pitchFamily="18" charset="0"/>
              </a:rPr>
              <a:t>”, </a:t>
            </a:r>
            <a:r>
              <a:rPr lang="ro-RO" sz="2300" dirty="0" err="1" smtClean="0">
                <a:latin typeface="Times New Roman" pitchFamily="18" charset="0"/>
                <a:cs typeface="Times New Roman" pitchFamily="18" charset="0"/>
              </a:rPr>
              <a:t>вып</a:t>
            </a:r>
            <a:r>
              <a:rPr lang="ro-RO" sz="2300" dirty="0" smtClean="0">
                <a:latin typeface="Times New Roman" pitchFamily="18" charset="0"/>
                <a:cs typeface="Times New Roman" pitchFamily="18" charset="0"/>
              </a:rPr>
              <a:t>. 1 (Chișinău, 2012).</a:t>
            </a:r>
          </a:p>
          <a:p>
            <a:pPr marL="0">
              <a:lnSpc>
                <a:spcPct val="120000"/>
              </a:lnSpc>
              <a:spcBef>
                <a:spcPts val="0"/>
              </a:spcBef>
              <a:buNone/>
            </a:pPr>
            <a:r>
              <a:rPr lang="ro-RO" sz="2300" dirty="0" smtClean="0">
                <a:latin typeface="Times New Roman" pitchFamily="18" charset="0"/>
                <a:cs typeface="Times New Roman" pitchFamily="18" charset="0"/>
              </a:rPr>
              <a:t>	Dr. V. T</a:t>
            </a:r>
            <a:r>
              <a:rPr lang="en-US" sz="2300" dirty="0" smtClean="0">
                <a:latin typeface="Times New Roman" pitchFamily="18" charset="0"/>
                <a:cs typeface="Times New Roman" pitchFamily="18" charset="0"/>
              </a:rPr>
              <a:t>IPA</a:t>
            </a:r>
            <a:r>
              <a:rPr lang="ro-RO" sz="2300" dirty="0" smtClean="0">
                <a:latin typeface="Times New Roman" pitchFamily="18" charset="0"/>
                <a:cs typeface="Times New Roman" pitchFamily="18" charset="0"/>
              </a:rPr>
              <a:t> – Premiul si Diploma Bibliotecii naţionale pentru copii </a:t>
            </a:r>
            <a:r>
              <a:rPr lang="ro-RO" sz="2300" i="1" dirty="0" smtClean="0">
                <a:latin typeface="Times New Roman" pitchFamily="18" charset="0"/>
                <a:cs typeface="Times New Roman" pitchFamily="18" charset="0"/>
              </a:rPr>
              <a:t>Ion Creangă </a:t>
            </a:r>
            <a:r>
              <a:rPr lang="ro-RO" sz="2300" dirty="0" smtClean="0">
                <a:latin typeface="Times New Roman" pitchFamily="18" charset="0"/>
                <a:cs typeface="Times New Roman" pitchFamily="18" charset="0"/>
              </a:rPr>
              <a:t>(2014);</a:t>
            </a:r>
          </a:p>
          <a:p>
            <a:pPr marL="0">
              <a:lnSpc>
                <a:spcPct val="120000"/>
              </a:lnSpc>
              <a:spcBef>
                <a:spcPts val="0"/>
              </a:spcBef>
              <a:buNone/>
            </a:pPr>
            <a:r>
              <a:rPr lang="ro-RO" sz="2300" i="1" dirty="0" smtClean="0">
                <a:latin typeface="Times New Roman" pitchFamily="18" charset="0"/>
                <a:cs typeface="Times New Roman" pitchFamily="18" charset="0"/>
              </a:rPr>
              <a:t>	</a:t>
            </a:r>
            <a:r>
              <a:rPr lang="ro-RO" sz="2300" dirty="0" smtClean="0">
                <a:latin typeface="Times New Roman" pitchFamily="18" charset="0"/>
                <a:cs typeface="Times New Roman" pitchFamily="18" charset="0"/>
              </a:rPr>
              <a:t>Dr. E. </a:t>
            </a:r>
            <a:r>
              <a:rPr lang="it-IT" sz="2300" dirty="0" smtClean="0">
                <a:latin typeface="Times New Roman" pitchFamily="18" charset="0"/>
                <a:cs typeface="Times New Roman" pitchFamily="18" charset="0"/>
              </a:rPr>
              <a:t>COROLIOVA</a:t>
            </a:r>
            <a:r>
              <a:rPr lang="ro-RO" sz="2300" dirty="0" smtClean="0">
                <a:latin typeface="Times New Roman" pitchFamily="18" charset="0"/>
                <a:cs typeface="Times New Roman" pitchFamily="18" charset="0"/>
              </a:rPr>
              <a:t> – Premiul criticii „Leonid </a:t>
            </a:r>
            <a:r>
              <a:rPr lang="ro-RO" sz="2300" dirty="0" err="1" smtClean="0">
                <a:latin typeface="Times New Roman" pitchFamily="18" charset="0"/>
                <a:cs typeface="Times New Roman" pitchFamily="18" charset="0"/>
              </a:rPr>
              <a:t>Cemortan</a:t>
            </a:r>
            <a:r>
              <a:rPr lang="ro-RO" sz="2300" dirty="0" smtClean="0">
                <a:latin typeface="Times New Roman" pitchFamily="18" charset="0"/>
                <a:cs typeface="Times New Roman" pitchFamily="18" charset="0"/>
              </a:rPr>
              <a:t>”, </a:t>
            </a:r>
            <a:r>
              <a:rPr lang="it-IT" sz="2300" dirty="0" smtClean="0">
                <a:latin typeface="Times New Roman" pitchFamily="18" charset="0"/>
                <a:cs typeface="Times New Roman" pitchFamily="18" charset="0"/>
              </a:rPr>
              <a:t>Gala premiilor UNITEM</a:t>
            </a:r>
            <a:r>
              <a:rPr lang="ro-RO" sz="2300" dirty="0" smtClean="0">
                <a:latin typeface="Times New Roman" pitchFamily="18" charset="0"/>
                <a:cs typeface="Times New Roman" pitchFamily="18" charset="0"/>
              </a:rPr>
              <a:t> (2014).</a:t>
            </a:r>
            <a:endParaRPr lang="ru-RU" sz="2300" dirty="0" smtClean="0">
              <a:latin typeface="Times New Roman" pitchFamily="18" charset="0"/>
              <a:cs typeface="Times New Roman" pitchFamily="18" charset="0"/>
            </a:endParaRPr>
          </a:p>
          <a:p>
            <a:pPr marL="0">
              <a:lnSpc>
                <a:spcPct val="120000"/>
              </a:lnSpc>
              <a:spcBef>
                <a:spcPts val="0"/>
              </a:spcBef>
              <a:buNone/>
            </a:pPr>
            <a:endParaRPr lang="ru-RU" dirty="0" smtClean="0">
              <a:latin typeface="Sylfaen" pitchFamily="18" charset="0"/>
            </a:endParaRPr>
          </a:p>
          <a:p>
            <a:pPr marL="0">
              <a:lnSpc>
                <a:spcPct val="120000"/>
              </a:lnSpc>
              <a:spcBef>
                <a:spcPts val="0"/>
              </a:spcBef>
            </a:pPr>
            <a:endParaRPr lang="ru-RU" dirty="0">
              <a:latin typeface="Sylfae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52</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p:cNvSpPr>
            <a:spLocks noGrp="1"/>
          </p:cNvSpPr>
          <p:nvPr>
            <p:ph type="title"/>
          </p:nvPr>
        </p:nvSpPr>
        <p:spPr>
          <a:xfrm>
            <a:off x="457200" y="274638"/>
            <a:ext cx="8229600" cy="796908"/>
          </a:xfrm>
        </p:spPr>
        <p:txBody>
          <a:bodyPr>
            <a:noAutofit/>
          </a:bodyPr>
          <a:lstStyle/>
          <a:p>
            <a:pPr algn="ctr"/>
            <a:r>
              <a:rPr lang="ro-RO" sz="2400" b="1" dirty="0" smtClean="0">
                <a:solidFill>
                  <a:srgbClr val="002060"/>
                </a:solidFill>
                <a:latin typeface="Sylfaen" pitchFamily="18" charset="0"/>
              </a:rPr>
              <a:t>Diseminarea rezultatelor cercetărilor</a:t>
            </a:r>
            <a:r>
              <a:rPr lang="ro-RO" sz="2400" dirty="0" smtClean="0">
                <a:solidFill>
                  <a:srgbClr val="002060"/>
                </a:solidFill>
                <a:latin typeface="Sylfaen" pitchFamily="18" charset="0"/>
              </a:rPr>
              <a:t/>
            </a:r>
            <a:br>
              <a:rPr lang="ro-RO" sz="2400" dirty="0" smtClean="0">
                <a:solidFill>
                  <a:srgbClr val="002060"/>
                </a:solidFill>
                <a:latin typeface="Sylfaen" pitchFamily="18" charset="0"/>
              </a:rPr>
            </a:br>
            <a:r>
              <a:rPr lang="ro-RO" sz="2400" dirty="0" smtClean="0">
                <a:solidFill>
                  <a:srgbClr val="002060"/>
                </a:solidFill>
                <a:latin typeface="Sylfaen" pitchFamily="18" charset="0"/>
              </a:rPr>
              <a:t>emisiuni radio și TV / articole de popularizare a științei</a:t>
            </a:r>
            <a:endParaRPr lang="ru-RU" sz="2400" dirty="0">
              <a:solidFill>
                <a:srgbClr val="002060"/>
              </a:solidFill>
              <a:latin typeface="Sylfaen" pitchFamily="18" charset="0"/>
            </a:endParaRPr>
          </a:p>
        </p:txBody>
      </p:sp>
      <p:pic>
        <p:nvPicPr>
          <p:cNvPr id="5" name="Picture 4"/>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0035" y="2643182"/>
            <a:ext cx="2147387" cy="7858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8" descr="C:\Users\Администратор\Desktop\raport 2012 ME\14A6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20" y="3286124"/>
            <a:ext cx="1257482" cy="857256"/>
          </a:xfrm>
          <a:prstGeom prst="rect">
            <a:avLst/>
          </a:prstGeom>
          <a:noFill/>
          <a:extLst>
            <a:ext uri="{909E8E84-426E-40DD-AFC4-6F175D3DCCD1}">
              <a14:hiddenFill xmlns=""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5984" y="5500702"/>
            <a:ext cx="1023781" cy="1071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4282" y="4286256"/>
            <a:ext cx="1982496" cy="1087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11" name="Picture 7" descr="D:\DOC\Roma doc\Rapoarte\2013\Raport 2013 clasificat\Ziare\загруженное.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43702" y="5643578"/>
            <a:ext cx="1545405" cy="928694"/>
          </a:xfrm>
          <a:prstGeom prst="rect">
            <a:avLst/>
          </a:prstGeom>
          <a:noFill/>
          <a:extLst>
            <a:ext uri="{909E8E84-426E-40DD-AFC4-6F175D3DCCD1}">
              <a14:hiddenFill xmlns="" xmlns:a14="http://schemas.microsoft.com/office/drawing/2010/main">
                <a:solidFill>
                  <a:srgbClr val="FFFFFF"/>
                </a:solidFill>
              </a14:hiddenFill>
            </a:ext>
          </a:extLst>
        </p:spPr>
      </p:pic>
      <p:pic>
        <p:nvPicPr>
          <p:cNvPr id="21512" name="Picture 8" descr="D:\DOC\Roma doc\Rapoarte\2013\Raport 2013 clasificat\Ziare\загруженное (1).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28992" y="5572140"/>
            <a:ext cx="1714512" cy="954907"/>
          </a:xfrm>
          <a:prstGeom prst="rect">
            <a:avLst/>
          </a:prstGeom>
          <a:noFill/>
          <a:extLst>
            <a:ext uri="{909E8E84-426E-40DD-AFC4-6F175D3DCCD1}">
              <a14:hiddenFill xmlns="" xmlns:a14="http://schemas.microsoft.com/office/drawing/2010/main">
                <a:solidFill>
                  <a:srgbClr val="FFFFFF"/>
                </a:solidFill>
              </a14:hiddenFill>
            </a:ext>
          </a:extLst>
        </p:spPr>
      </p:pic>
      <p:pic>
        <p:nvPicPr>
          <p:cNvPr id="21513" name="Picture 9" descr="D:\DOC\Roma doc\Rapoarte\2013\Raport 2013 clasificat\Ziare\im07_ro.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14282" y="5715016"/>
            <a:ext cx="1834178" cy="857256"/>
          </a:xfrm>
          <a:prstGeom prst="rect">
            <a:avLst/>
          </a:prstGeom>
          <a:noFill/>
          <a:extLst>
            <a:ext uri="{909E8E84-426E-40DD-AFC4-6F175D3DCCD1}">
              <a14:hiddenFill xmlns="" xmlns:a14="http://schemas.microsoft.com/office/drawing/2010/main">
                <a:solidFill>
                  <a:srgbClr val="FFFFFF"/>
                </a:solidFill>
              </a14:hiddenFill>
            </a:ext>
          </a:extLst>
        </p:spPr>
      </p:pic>
      <p:pic>
        <p:nvPicPr>
          <p:cNvPr id="21514" name="Picture 10" descr="D:\DOC\Roma doc\Rapoarte\2013\Raport 2013 clasificat\Ziare\загруженное (2).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072066" y="5500702"/>
            <a:ext cx="1377418" cy="1090341"/>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1" name="Схема 10"/>
          <p:cNvGraphicFramePr/>
          <p:nvPr/>
        </p:nvGraphicFramePr>
        <p:xfrm>
          <a:off x="2643174" y="1357298"/>
          <a:ext cx="5786478" cy="39290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91138" name="Picture 2" descr="C:\Users\Liliana\Desktop\rap. 2014, PP\Foto_Arte\im01.jpg"/>
          <p:cNvPicPr>
            <a:picLocks noChangeAspect="1" noChangeArrowheads="1"/>
          </p:cNvPicPr>
          <p:nvPr/>
        </p:nvPicPr>
        <p:blipFill>
          <a:blip r:embed="rId15" cstate="print"/>
          <a:srcRect/>
          <a:stretch>
            <a:fillRect/>
          </a:stretch>
        </p:blipFill>
        <p:spPr bwMode="auto">
          <a:xfrm>
            <a:off x="285721" y="1142984"/>
            <a:ext cx="2000264" cy="1363476"/>
          </a:xfrm>
          <a:prstGeom prst="rect">
            <a:avLst/>
          </a:prstGeom>
          <a:noFill/>
        </p:spPr>
      </p:pic>
      <p:sp>
        <p:nvSpPr>
          <p:cNvPr id="13"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53</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4085359491"/>
      </p:ext>
    </p:extLst>
  </p:cSld>
  <p:clrMapOvr>
    <a:masterClrMapping/>
  </p:clrMapOvr>
  <p:transition spd="slow">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229600" cy="511156"/>
          </a:xfrm>
        </p:spPr>
        <p:txBody>
          <a:bodyPr>
            <a:normAutofit/>
          </a:bodyPr>
          <a:lstStyle/>
          <a:p>
            <a:pPr algn="ctr"/>
            <a:r>
              <a:rPr lang="ro-RO" sz="2400" b="1" dirty="0" smtClean="0">
                <a:solidFill>
                  <a:srgbClr val="002060"/>
                </a:solidFill>
                <a:latin typeface="Sylfaen" pitchFamily="18" charset="0"/>
              </a:rPr>
              <a:t>Colaborări cu autoritățile centrale și locale</a:t>
            </a:r>
            <a:endParaRPr lang="ru-RU" sz="2400" b="1" dirty="0">
              <a:solidFill>
                <a:srgbClr val="002060"/>
              </a:solidFill>
              <a:latin typeface="Sylfaen" pitchFamily="18" charset="0"/>
            </a:endParaRPr>
          </a:p>
        </p:txBody>
      </p:sp>
      <p:sp>
        <p:nvSpPr>
          <p:cNvPr id="3" name="Содержимое 2"/>
          <p:cNvSpPr>
            <a:spLocks noGrp="1"/>
          </p:cNvSpPr>
          <p:nvPr>
            <p:ph idx="1"/>
          </p:nvPr>
        </p:nvSpPr>
        <p:spPr>
          <a:xfrm>
            <a:off x="428596" y="1142984"/>
            <a:ext cx="8229600" cy="4857784"/>
          </a:xfrm>
        </p:spPr>
        <p:txBody>
          <a:bodyPr>
            <a:normAutofit/>
          </a:bodyPr>
          <a:lstStyle/>
          <a:p>
            <a:pPr marL="0">
              <a:spcBef>
                <a:spcPts val="0"/>
              </a:spcBef>
              <a:buNone/>
            </a:pPr>
            <a:r>
              <a:rPr lang="ro-RO" sz="2200" dirty="0" smtClean="0">
                <a:latin typeface="Sylfaen" pitchFamily="18" charset="0"/>
              </a:rPr>
              <a:t>	Cercetătorii IPC (dr. hab. M. Șlapac, dr. S. </a:t>
            </a:r>
            <a:r>
              <a:rPr lang="ro-RO" sz="2200" dirty="0" err="1" smtClean="0">
                <a:latin typeface="Sylfaen" pitchFamily="18" charset="0"/>
              </a:rPr>
              <a:t>Andrieș-Tabac</a:t>
            </a:r>
            <a:r>
              <a:rPr lang="ro-RO" sz="2200" dirty="0" smtClean="0">
                <a:latin typeface="Sylfaen" pitchFamily="18" charset="0"/>
              </a:rPr>
              <a:t>,</a:t>
            </a:r>
          </a:p>
          <a:p>
            <a:pPr marL="0">
              <a:spcBef>
                <a:spcPts val="0"/>
              </a:spcBef>
              <a:buNone/>
            </a:pPr>
            <a:r>
              <a:rPr lang="ro-RO" sz="2200" dirty="0" smtClean="0">
                <a:latin typeface="Sylfaen" pitchFamily="18" charset="0"/>
              </a:rPr>
              <a:t>în colaborare cu Iu. </a:t>
            </a:r>
            <a:r>
              <a:rPr lang="ro-RO" sz="2200" dirty="0" err="1" smtClean="0">
                <a:latin typeface="Sylfaen" pitchFamily="18" charset="0"/>
              </a:rPr>
              <a:t>Caminschi</a:t>
            </a:r>
            <a:r>
              <a:rPr lang="ro-RO" sz="2200" dirty="0" smtClean="0">
                <a:latin typeface="Sylfaen" pitchFamily="18" charset="0"/>
              </a:rPr>
              <a:t>) au elaborat și propus spre aprobare expresii grafice ale mai multe distincții, steme, însemne </a:t>
            </a:r>
            <a:r>
              <a:rPr lang="ro-RO" sz="2200" dirty="0" err="1" smtClean="0">
                <a:latin typeface="Sylfaen" pitchFamily="18" charset="0"/>
              </a:rPr>
              <a:t>faleristice</a:t>
            </a:r>
            <a:r>
              <a:rPr lang="ro-RO" sz="2200" dirty="0" smtClean="0">
                <a:latin typeface="Sylfaen" pitchFamily="18" charset="0"/>
              </a:rPr>
              <a:t> (cca 47).</a:t>
            </a:r>
          </a:p>
          <a:p>
            <a:pPr marL="0">
              <a:spcBef>
                <a:spcPts val="0"/>
              </a:spcBef>
              <a:buNone/>
            </a:pPr>
            <a:r>
              <a:rPr lang="ro-RO" sz="2200" dirty="0" smtClean="0">
                <a:latin typeface="Sylfaen" pitchFamily="18" charset="0"/>
              </a:rPr>
              <a:t>	Au fost efectuate mai multe expertize și avizări ale proiectelor de legi și hotărâri de Guvern – 109.</a:t>
            </a:r>
          </a:p>
          <a:p>
            <a:pPr marL="0">
              <a:spcBef>
                <a:spcPts val="0"/>
              </a:spcBef>
              <a:buNone/>
            </a:pPr>
            <a:endParaRPr lang="ru-RU" sz="2200" dirty="0" smtClean="0">
              <a:solidFill>
                <a:srgbClr val="FF0000"/>
              </a:solidFill>
              <a:latin typeface="Sylfaen" pitchFamily="18" charset="0"/>
            </a:endParaRPr>
          </a:p>
          <a:p>
            <a:pPr marL="0">
              <a:spcBef>
                <a:spcPts val="0"/>
              </a:spcBef>
              <a:buNone/>
            </a:pPr>
            <a:endParaRPr lang="ru-RU" sz="2200" dirty="0">
              <a:latin typeface="Sylfaen" pitchFamily="18" charset="0"/>
            </a:endParaRPr>
          </a:p>
        </p:txBody>
      </p:sp>
      <p:pic>
        <p:nvPicPr>
          <p:cNvPr id="89090" name="Picture 2" descr="C:\Users\Liliana\Desktop\Raport_IPC_19 _ianuarie\CRICOV.jpg"/>
          <p:cNvPicPr>
            <a:picLocks noChangeAspect="1" noChangeArrowheads="1"/>
          </p:cNvPicPr>
          <p:nvPr/>
        </p:nvPicPr>
        <p:blipFill>
          <a:blip r:embed="rId2" cstate="print"/>
          <a:srcRect/>
          <a:stretch>
            <a:fillRect/>
          </a:stretch>
        </p:blipFill>
        <p:spPr bwMode="auto">
          <a:xfrm>
            <a:off x="500034" y="3573016"/>
            <a:ext cx="1339606" cy="2143140"/>
          </a:xfrm>
          <a:prstGeom prst="rect">
            <a:avLst/>
          </a:prstGeom>
          <a:noFill/>
        </p:spPr>
      </p:pic>
      <p:pic>
        <p:nvPicPr>
          <p:cNvPr id="89091" name="Picture 3" descr="C:\Users\Liliana\Desktop\Raport_IPC_19 _ianuarie\MANDAC.jpg"/>
          <p:cNvPicPr>
            <a:picLocks noChangeAspect="1" noChangeArrowheads="1"/>
          </p:cNvPicPr>
          <p:nvPr/>
        </p:nvPicPr>
        <p:blipFill>
          <a:blip r:embed="rId3" cstate="print"/>
          <a:srcRect/>
          <a:stretch>
            <a:fillRect/>
          </a:stretch>
        </p:blipFill>
        <p:spPr bwMode="auto">
          <a:xfrm>
            <a:off x="2106379" y="3789040"/>
            <a:ext cx="1368082" cy="2071702"/>
          </a:xfrm>
          <a:prstGeom prst="rect">
            <a:avLst/>
          </a:prstGeom>
          <a:noFill/>
        </p:spPr>
      </p:pic>
      <p:pic>
        <p:nvPicPr>
          <p:cNvPr id="89092" name="Picture 4" descr="C:\Users\Liliana\Desktop\Raport_IPC_19 _ianuarie\PENIT_STEMA_FINIS.jpg"/>
          <p:cNvPicPr>
            <a:picLocks noChangeAspect="1" noChangeArrowheads="1"/>
          </p:cNvPicPr>
          <p:nvPr/>
        </p:nvPicPr>
        <p:blipFill>
          <a:blip r:embed="rId4" cstate="print"/>
          <a:srcRect/>
          <a:stretch>
            <a:fillRect/>
          </a:stretch>
        </p:blipFill>
        <p:spPr bwMode="auto">
          <a:xfrm>
            <a:off x="7000892" y="3901767"/>
            <a:ext cx="1916130" cy="1958975"/>
          </a:xfrm>
          <a:prstGeom prst="rect">
            <a:avLst/>
          </a:prstGeom>
          <a:noFill/>
        </p:spPr>
      </p:pic>
      <p:pic>
        <p:nvPicPr>
          <p:cNvPr id="89093" name="Picture 5" descr="C:\Users\Liliana\Desktop\Raport_IPC_19 _ianuarie\STAREA CIVILA_FINIS.jpg"/>
          <p:cNvPicPr>
            <a:picLocks noChangeAspect="1" noChangeArrowheads="1"/>
          </p:cNvPicPr>
          <p:nvPr/>
        </p:nvPicPr>
        <p:blipFill>
          <a:blip r:embed="rId5" cstate="print"/>
          <a:srcRect/>
          <a:stretch>
            <a:fillRect/>
          </a:stretch>
        </p:blipFill>
        <p:spPr bwMode="auto">
          <a:xfrm>
            <a:off x="3714744" y="3398851"/>
            <a:ext cx="1357322" cy="2492370"/>
          </a:xfrm>
          <a:prstGeom prst="rect">
            <a:avLst/>
          </a:prstGeom>
          <a:noFill/>
        </p:spPr>
      </p:pic>
      <p:pic>
        <p:nvPicPr>
          <p:cNvPr id="89094" name="Picture 6" descr="C:\Users\Liliana\Desktop\Raport_IPC_19 _ianuarie\TEL_9.jpg"/>
          <p:cNvPicPr>
            <a:picLocks noChangeAspect="1" noChangeArrowheads="1"/>
          </p:cNvPicPr>
          <p:nvPr/>
        </p:nvPicPr>
        <p:blipFill>
          <a:blip r:embed="rId6" cstate="print"/>
          <a:srcRect/>
          <a:stretch>
            <a:fillRect/>
          </a:stretch>
        </p:blipFill>
        <p:spPr bwMode="auto">
          <a:xfrm>
            <a:off x="5358239" y="3503289"/>
            <a:ext cx="1499777" cy="2357453"/>
          </a:xfrm>
          <a:prstGeom prst="rect">
            <a:avLst/>
          </a:prstGeom>
          <a:noFill/>
        </p:spPr>
      </p:pic>
      <p:sp>
        <p:nvSpPr>
          <p:cNvPr id="9"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54</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flori+ornament2"/>
          <p:cNvPicPr>
            <a:picLocks noChangeAspect="1" noChangeArrowheads="1"/>
          </p:cNvPicPr>
          <p:nvPr/>
        </p:nvPicPr>
        <p:blipFill>
          <a:blip r:embed="rId2" cstate="print"/>
          <a:srcRect/>
          <a:stretch>
            <a:fillRect/>
          </a:stretch>
        </p:blipFill>
        <p:spPr bwMode="auto">
          <a:xfrm>
            <a:off x="285720" y="981075"/>
            <a:ext cx="7343775" cy="5489575"/>
          </a:xfrm>
          <a:prstGeom prst="rect">
            <a:avLst/>
          </a:prstGeom>
          <a:ln>
            <a:noFill/>
          </a:ln>
          <a:effectLst>
            <a:outerShdw blurRad="292100" dist="139700" dir="2700000" algn="tl" rotWithShape="0">
              <a:srgbClr val="333333">
                <a:alpha val="65000"/>
              </a:srgbClr>
            </a:outerShdw>
          </a:effectLst>
        </p:spPr>
      </p:pic>
      <p:sp>
        <p:nvSpPr>
          <p:cNvPr id="164869" name="Rectangle 5"/>
          <p:cNvSpPr>
            <a:spLocks noGrp="1" noChangeArrowheads="1"/>
          </p:cNvSpPr>
          <p:nvPr>
            <p:ph type="title"/>
          </p:nvPr>
        </p:nvSpPr>
        <p:spPr>
          <a:xfrm>
            <a:off x="468313" y="188913"/>
            <a:ext cx="8229600" cy="561975"/>
          </a:xfrm>
        </p:spPr>
        <p:txBody>
          <a:bodyPr>
            <a:normAutofit/>
          </a:bodyPr>
          <a:lstStyle/>
          <a:p>
            <a:pPr algn="ctr" eaLnBrk="1" hangingPunct="1">
              <a:defRPr/>
            </a:pPr>
            <a:r>
              <a:rPr lang="ro-RO" sz="2400" b="1" dirty="0" smtClean="0">
                <a:solidFill>
                  <a:srgbClr val="002060"/>
                </a:solidFill>
                <a:latin typeface="Sylfaen" pitchFamily="18" charset="0"/>
              </a:rPr>
              <a:t>Implementări ale rezultatelor cercetătorilor IPC</a:t>
            </a:r>
            <a:endParaRPr lang="ru-RU" sz="2400" b="1" dirty="0" smtClean="0">
              <a:solidFill>
                <a:srgbClr val="002060"/>
              </a:solidFill>
              <a:latin typeface="Sylfaen" pitchFamily="18" charset="0"/>
            </a:endParaRPr>
          </a:p>
        </p:txBody>
      </p:sp>
      <p:sp>
        <p:nvSpPr>
          <p:cNvPr id="4" name="Rectangle 1"/>
          <p:cNvSpPr>
            <a:spLocks noChangeArrowheads="1"/>
          </p:cNvSpPr>
          <p:nvPr/>
        </p:nvSpPr>
        <p:spPr bwMode="auto">
          <a:xfrm>
            <a:off x="7929586"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55</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10" descr="Crihana_Veche_2014"/>
          <p:cNvPicPr>
            <a:picLocks noChangeAspect="1" noChangeArrowheads="1"/>
          </p:cNvPicPr>
          <p:nvPr/>
        </p:nvPicPr>
        <p:blipFill>
          <a:blip r:embed="rId3" cstate="print"/>
          <a:srcRect l="33942"/>
          <a:stretch>
            <a:fillRect/>
          </a:stretch>
        </p:blipFill>
        <p:spPr bwMode="auto">
          <a:xfrm>
            <a:off x="6072198" y="1005509"/>
            <a:ext cx="3071802" cy="34950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36680"/>
          </a:xfrm>
        </p:spPr>
        <p:txBody>
          <a:bodyPr>
            <a:normAutofit fontScale="90000"/>
          </a:bodyPr>
          <a:lstStyle/>
          <a:p>
            <a:pPr algn="ctr"/>
            <a:r>
              <a:rPr lang="ro-MO" sz="2400" b="1" dirty="0" smtClean="0">
                <a:solidFill>
                  <a:srgbClr val="002060"/>
                </a:solidFill>
                <a:latin typeface="Sylfaen" pitchFamily="18" charset="0"/>
              </a:rPr>
              <a:t>Principalele direcţii de activitate ale IPC în </a:t>
            </a:r>
            <a:r>
              <a:rPr lang="ro-MO" sz="2400" b="1" dirty="0">
                <a:solidFill>
                  <a:srgbClr val="002060"/>
                </a:solidFill>
                <a:latin typeface="Sylfaen" pitchFamily="18" charset="0"/>
              </a:rPr>
              <a:t>anul 2015</a:t>
            </a:r>
            <a:r>
              <a:rPr lang="ro-MO" sz="2400" b="1" dirty="0" smtClean="0">
                <a:solidFill>
                  <a:srgbClr val="002060"/>
                </a:solidFill>
                <a:latin typeface="Sylfaen" pitchFamily="18" charset="0"/>
              </a:rPr>
              <a:t/>
            </a:r>
            <a:br>
              <a:rPr lang="ro-MO" sz="2400" b="1" dirty="0" smtClean="0">
                <a:solidFill>
                  <a:srgbClr val="002060"/>
                </a:solidFill>
                <a:latin typeface="Sylfaen" pitchFamily="18" charset="0"/>
              </a:rPr>
            </a:br>
            <a:endParaRPr lang="ru-RU" sz="2400" dirty="0">
              <a:solidFill>
                <a:srgbClr val="002060"/>
              </a:solidFill>
            </a:endParaRPr>
          </a:p>
        </p:txBody>
      </p:sp>
      <p:sp>
        <p:nvSpPr>
          <p:cNvPr id="3" name="Содержимое 2"/>
          <p:cNvSpPr>
            <a:spLocks noGrp="1"/>
          </p:cNvSpPr>
          <p:nvPr>
            <p:ph idx="1"/>
          </p:nvPr>
        </p:nvSpPr>
        <p:spPr>
          <a:xfrm>
            <a:off x="457200" y="1268760"/>
            <a:ext cx="8229600" cy="5184576"/>
          </a:xfrm>
        </p:spPr>
        <p:txBody>
          <a:bodyPr>
            <a:normAutofit fontScale="92500" lnSpcReduction="20000"/>
          </a:bodyPr>
          <a:lstStyle/>
          <a:p>
            <a:pPr algn="just">
              <a:spcBef>
                <a:spcPts val="0"/>
              </a:spcBef>
            </a:pPr>
            <a:r>
              <a:rPr lang="ro-RO" sz="1800" dirty="0" smtClean="0">
                <a:latin typeface="Times New Roman" pitchFamily="18" charset="0"/>
                <a:cs typeface="Times New Roman" pitchFamily="18" charset="0"/>
              </a:rPr>
              <a:t>Consolidarea și coordonarea eforturilor în vederea bunei desfășurări și realizări a proiectelor instituționale de cercetare pentru anii 2015-2018 cu orientarea spre realizarea obiectivelor definite la nivel național prin ,,Strategia de dezvoltare a cercetării-inovării 2020: Moldova cunoașterii”;</a:t>
            </a:r>
          </a:p>
          <a:p>
            <a:pPr>
              <a:spcBef>
                <a:spcPts val="0"/>
              </a:spcBef>
            </a:pPr>
            <a:r>
              <a:rPr lang="ro-RO" sz="1800" dirty="0" smtClean="0">
                <a:latin typeface="Times New Roman" pitchFamily="18" charset="0"/>
                <a:cs typeface="Times New Roman" pitchFamily="18" charset="0"/>
              </a:rPr>
              <a:t>valorificarea </a:t>
            </a:r>
            <a:r>
              <a:rPr lang="ro-RO" sz="1800" dirty="0">
                <a:latin typeface="Times New Roman" pitchFamily="18" charset="0"/>
                <a:cs typeface="Times New Roman" pitchFamily="18" charset="0"/>
              </a:rPr>
              <a:t>noilor oportunități oferite de programul-cadru european ,,Orizont 2020</a:t>
            </a:r>
            <a:r>
              <a:rPr lang="ro-RO" sz="1800" dirty="0" smtClean="0">
                <a:latin typeface="Times New Roman" pitchFamily="18" charset="0"/>
                <a:cs typeface="Times New Roman" pitchFamily="18" charset="0"/>
              </a:rPr>
              <a:t>”;</a:t>
            </a:r>
          </a:p>
          <a:p>
            <a:pPr algn="just">
              <a:spcBef>
                <a:spcPts val="0"/>
              </a:spcBef>
            </a:pPr>
            <a:r>
              <a:rPr lang="ro-RO" sz="1800" dirty="0">
                <a:latin typeface="Times New Roman" pitchFamily="18" charset="0"/>
                <a:cs typeface="Times New Roman" pitchFamily="18" charset="0"/>
              </a:rPr>
              <a:t>m</a:t>
            </a:r>
            <a:r>
              <a:rPr lang="ro-RO" sz="1800" dirty="0" smtClean="0">
                <a:latin typeface="Times New Roman" pitchFamily="18" charset="0"/>
                <a:cs typeface="Times New Roman" pitchFamily="18" charset="0"/>
              </a:rPr>
              <a:t>onitorizarea activității de cercetare în subdiviziunile de cercetare științifică </a:t>
            </a:r>
            <a:r>
              <a:rPr lang="ro-RO" sz="1800" dirty="0">
                <a:latin typeface="Times New Roman" pitchFamily="18" charset="0"/>
                <a:cs typeface="Times New Roman" pitchFamily="18" charset="0"/>
              </a:rPr>
              <a:t>(arheologie, etnologie, culturologie, studiul artelor</a:t>
            </a:r>
            <a:r>
              <a:rPr lang="ro-RO" sz="1800" dirty="0" smtClean="0">
                <a:latin typeface="Times New Roman" pitchFamily="18" charset="0"/>
                <a:cs typeface="Times New Roman" pitchFamily="18" charset="0"/>
              </a:rPr>
              <a:t>), urmărirea rezultatelor intermediare în scopul controlului calității, identificării performanțelor, stabilirii domeniilor de aplicabilitate (cercetare-dezvoltare, cultură, învățământ, alte activități profesionale din domeniul patrimoniului cultural național), a modalităților de valorificare;</a:t>
            </a:r>
          </a:p>
          <a:p>
            <a:pPr algn="just">
              <a:spcBef>
                <a:spcPts val="0"/>
              </a:spcBef>
            </a:pPr>
            <a:r>
              <a:rPr lang="ro-RO" sz="1800" dirty="0">
                <a:latin typeface="Times New Roman" pitchFamily="18" charset="0"/>
                <a:cs typeface="Times New Roman" pitchFamily="18" charset="0"/>
              </a:rPr>
              <a:t>p</a:t>
            </a:r>
            <a:r>
              <a:rPr lang="ro-RO" sz="1800" dirty="0" smtClean="0">
                <a:latin typeface="Times New Roman" pitchFamily="18" charset="0"/>
                <a:cs typeface="Times New Roman" pitchFamily="18" charset="0"/>
              </a:rPr>
              <a:t>romovarea excelenței științifice în rândul cercetătorilor;</a:t>
            </a:r>
          </a:p>
          <a:p>
            <a:pPr algn="just">
              <a:spcBef>
                <a:spcPts val="0"/>
              </a:spcBef>
            </a:pPr>
            <a:r>
              <a:rPr lang="ro-RO" sz="1800" dirty="0">
                <a:latin typeface="Times New Roman" pitchFamily="18" charset="0"/>
                <a:cs typeface="Times New Roman" pitchFamily="18" charset="0"/>
              </a:rPr>
              <a:t>a</a:t>
            </a:r>
            <a:r>
              <a:rPr lang="ro-RO" sz="1800" dirty="0" smtClean="0">
                <a:latin typeface="Times New Roman" pitchFamily="18" charset="0"/>
                <a:cs typeface="Times New Roman" pitchFamily="18" charset="0"/>
              </a:rPr>
              <a:t>sigurarea unui cadru optim dezvoltării eficiente a resursei umane la nivelul structurilor instituționale de cercetare (prin studii de doctorat, </a:t>
            </a:r>
            <a:r>
              <a:rPr lang="ro-RO" sz="1800" dirty="0" err="1" smtClean="0">
                <a:latin typeface="Times New Roman" pitchFamily="18" charset="0"/>
                <a:cs typeface="Times New Roman" pitchFamily="18" charset="0"/>
              </a:rPr>
              <a:t>postdoctorat</a:t>
            </a:r>
            <a:r>
              <a:rPr lang="ro-RO" sz="1800" dirty="0" smtClean="0">
                <a:latin typeface="Times New Roman" pitchFamily="18" charset="0"/>
                <a:cs typeface="Times New Roman" pitchFamily="18" charset="0"/>
              </a:rPr>
              <a:t>, stagii de specializare ș.a.);</a:t>
            </a:r>
          </a:p>
          <a:p>
            <a:pPr algn="just">
              <a:spcBef>
                <a:spcPts val="0"/>
              </a:spcBef>
            </a:pPr>
            <a:r>
              <a:rPr lang="ro-RO" sz="1800" dirty="0">
                <a:latin typeface="Times New Roman" pitchFamily="18" charset="0"/>
                <a:cs typeface="Times New Roman" pitchFamily="18" charset="0"/>
              </a:rPr>
              <a:t>î</a:t>
            </a:r>
            <a:r>
              <a:rPr lang="ro-RO" sz="1800" dirty="0" smtClean="0">
                <a:latin typeface="Times New Roman" pitchFamily="18" charset="0"/>
                <a:cs typeface="Times New Roman" pitchFamily="18" charset="0"/>
              </a:rPr>
              <a:t>mbunătățirea capacității manageriale a personalului administrativ ce ocupă poziții decizionale prin promovarea unor cunoștințe și instrumente moderne de management;</a:t>
            </a:r>
          </a:p>
          <a:p>
            <a:pPr algn="just">
              <a:spcBef>
                <a:spcPts val="0"/>
              </a:spcBef>
            </a:pPr>
            <a:r>
              <a:rPr lang="ro-RO" sz="1800" dirty="0">
                <a:latin typeface="Times New Roman" pitchFamily="18" charset="0"/>
                <a:cs typeface="Times New Roman" pitchFamily="18" charset="0"/>
              </a:rPr>
              <a:t>u</a:t>
            </a:r>
            <a:r>
              <a:rPr lang="ro-RO" sz="1800" dirty="0" smtClean="0">
                <a:latin typeface="Times New Roman" pitchFamily="18" charset="0"/>
                <a:cs typeface="Times New Roman" pitchFamily="18" charset="0"/>
              </a:rPr>
              <a:t>rmărirea și verificarea permanentă a utilizării</a:t>
            </a:r>
            <a:r>
              <a:rPr lang="ro-RO" sz="1800" dirty="0">
                <a:latin typeface="Times New Roman" pitchFamily="18" charset="0"/>
                <a:cs typeface="Times New Roman" pitchFamily="18" charset="0"/>
              </a:rPr>
              <a:t> </a:t>
            </a:r>
            <a:r>
              <a:rPr lang="ro-RO" sz="1800" dirty="0" smtClean="0">
                <a:latin typeface="Times New Roman" pitchFamily="18" charset="0"/>
                <a:cs typeface="Times New Roman" pitchFamily="18" charset="0"/>
              </a:rPr>
              <a:t>eficiente de către cercetători a programului de lucru, angajarea fiecărui colaborator în rezolvarea operativă, competentă și de calitate a sarcinilor încredințate;</a:t>
            </a:r>
          </a:p>
          <a:p>
            <a:pPr algn="just">
              <a:spcBef>
                <a:spcPts val="0"/>
              </a:spcBef>
            </a:pPr>
            <a:r>
              <a:rPr lang="ro-RO" sz="1800" dirty="0">
                <a:latin typeface="Times New Roman" pitchFamily="18" charset="0"/>
                <a:cs typeface="Times New Roman" pitchFamily="18" charset="0"/>
              </a:rPr>
              <a:t>s</a:t>
            </a:r>
            <a:r>
              <a:rPr lang="ro-RO" sz="1800" dirty="0" smtClean="0">
                <a:latin typeface="Times New Roman" pitchFamily="18" charset="0"/>
                <a:cs typeface="Times New Roman" pitchFamily="18" charset="0"/>
              </a:rPr>
              <a:t>porirea vizibilității cercetării și a rezultatelor obținute prin promovarea acestora în mass media, pagina web și pe site-ul instituției.</a:t>
            </a:r>
          </a:p>
          <a:p>
            <a:pPr algn="just">
              <a:spcBef>
                <a:spcPts val="0"/>
              </a:spcBef>
            </a:pPr>
            <a:r>
              <a:rPr lang="ro-RO" sz="1800" dirty="0" smtClean="0">
                <a:latin typeface="Times New Roman" pitchFamily="18" charset="0"/>
                <a:cs typeface="Times New Roman" pitchFamily="18" charset="0"/>
              </a:rPr>
              <a:t>ridicarea nivelului calității în activitatea editorială prin materialele publicate.</a:t>
            </a:r>
          </a:p>
          <a:p>
            <a:pPr marL="0" indent="0">
              <a:buNone/>
            </a:pPr>
            <a:endParaRPr lang="ro-RO" sz="1600" dirty="0" smtClean="0">
              <a:latin typeface="Sylfaen" pitchFamily="18" charset="0"/>
            </a:endParaRPr>
          </a:p>
          <a:p>
            <a:pPr marL="0" indent="0">
              <a:buNone/>
            </a:pPr>
            <a:endParaRPr lang="ro-RO" sz="1600" dirty="0" smtClean="0">
              <a:latin typeface="Sylfaen" pitchFamily="18" charset="0"/>
            </a:endParaRPr>
          </a:p>
          <a:p>
            <a:endParaRPr lang="ru-RU" sz="2400" dirty="0">
              <a:latin typeface="Sylfaen" pitchFamily="18" charset="0"/>
            </a:endParaRPr>
          </a:p>
        </p:txBody>
      </p:sp>
      <p:sp>
        <p:nvSpPr>
          <p:cNvPr id="4" name="Rectangle 1"/>
          <p:cNvSpPr>
            <a:spLocks noChangeArrowheads="1"/>
          </p:cNvSpPr>
          <p:nvPr/>
        </p:nvSpPr>
        <p:spPr bwMode="auto">
          <a:xfrm>
            <a:off x="8001024" y="6357958"/>
            <a:ext cx="100013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56</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8596" y="1285860"/>
            <a:ext cx="7358114" cy="3357586"/>
          </a:xfrm>
        </p:spPr>
        <p:txBody>
          <a:bodyPr/>
          <a:lstStyle/>
          <a:p>
            <a:pPr marL="0" indent="0" algn="ctr">
              <a:spcBef>
                <a:spcPts val="0"/>
              </a:spcBef>
              <a:buNone/>
            </a:pPr>
            <a:endParaRPr lang="ro-RO" sz="3600" b="1" dirty="0">
              <a:solidFill>
                <a:srgbClr val="002060"/>
              </a:solidFill>
              <a:effectLst>
                <a:outerShdw blurRad="38100" dist="38100" dir="2700000" algn="tl">
                  <a:srgbClr val="000000">
                    <a:alpha val="43137"/>
                  </a:srgbClr>
                </a:outerShdw>
              </a:effectLst>
              <a:latin typeface="Sylfaen" pitchFamily="18" charset="0"/>
            </a:endParaRPr>
          </a:p>
          <a:p>
            <a:pPr marL="0" indent="0" algn="ctr">
              <a:spcBef>
                <a:spcPts val="0"/>
              </a:spcBef>
              <a:buNone/>
            </a:pPr>
            <a:r>
              <a:rPr lang="ro-RO" sz="3600" b="1" dirty="0" smtClean="0">
                <a:solidFill>
                  <a:srgbClr val="002060"/>
                </a:solidFill>
                <a:effectLst>
                  <a:outerShdw blurRad="38100" dist="38100" dir="2700000" algn="tl">
                    <a:srgbClr val="000000">
                      <a:alpha val="43137"/>
                    </a:srgbClr>
                  </a:outerShdw>
                </a:effectLst>
                <a:latin typeface="Sylfaen" pitchFamily="18" charset="0"/>
              </a:rPr>
              <a:t>Raport încheiat</a:t>
            </a:r>
          </a:p>
          <a:p>
            <a:pPr marL="0" indent="0" algn="ctr">
              <a:spcBef>
                <a:spcPts val="0"/>
              </a:spcBef>
              <a:buNone/>
            </a:pPr>
            <a:endParaRPr lang="ro-RO" sz="3600" b="1" dirty="0" smtClean="0">
              <a:solidFill>
                <a:srgbClr val="002060"/>
              </a:solidFill>
              <a:effectLst>
                <a:outerShdw blurRad="38100" dist="38100" dir="2700000" algn="tl">
                  <a:srgbClr val="000000">
                    <a:alpha val="43137"/>
                  </a:srgbClr>
                </a:outerShdw>
              </a:effectLst>
              <a:latin typeface="Sylfaen" pitchFamily="18" charset="0"/>
            </a:endParaRPr>
          </a:p>
          <a:p>
            <a:pPr marL="0" indent="0" algn="ctr">
              <a:spcBef>
                <a:spcPts val="0"/>
              </a:spcBef>
              <a:buNone/>
            </a:pPr>
            <a:r>
              <a:rPr lang="ro-RO" sz="3600" b="1" dirty="0" smtClean="0">
                <a:solidFill>
                  <a:srgbClr val="002060"/>
                </a:solidFill>
                <a:effectLst>
                  <a:outerShdw blurRad="38100" dist="38100" dir="2700000" algn="tl">
                    <a:srgbClr val="000000">
                      <a:alpha val="43137"/>
                    </a:srgbClr>
                  </a:outerShdw>
                </a:effectLst>
                <a:latin typeface="Sylfaen" pitchFamily="18" charset="0"/>
              </a:rPr>
              <a:t>Vă mulțumesc pentru atenție</a:t>
            </a:r>
            <a:r>
              <a:rPr lang="ro-RO" sz="3600" b="1" dirty="0" smtClean="0">
                <a:latin typeface="Sylfaen" pitchFamily="18" charset="0"/>
              </a:rPr>
              <a:t>.</a:t>
            </a:r>
            <a:endParaRPr lang="ro-RO" sz="3600" b="1" dirty="0">
              <a:latin typeface="Sylfaen" pitchFamily="18" charset="0"/>
            </a:endParaRPr>
          </a:p>
        </p:txBody>
      </p:sp>
      <p:pic>
        <p:nvPicPr>
          <p:cNvPr id="1026" name="Picture 2" descr="C:\Users\Liliana\Desktop\rap. 2014, PP\generale\cropped-P_c_001-1.jpg"/>
          <p:cNvPicPr>
            <a:picLocks noChangeAspect="1" noChangeArrowheads="1"/>
          </p:cNvPicPr>
          <p:nvPr/>
        </p:nvPicPr>
        <p:blipFill>
          <a:blip r:embed="rId2" cstate="print"/>
          <a:srcRect/>
          <a:stretch>
            <a:fillRect/>
          </a:stretch>
        </p:blipFill>
        <p:spPr bwMode="auto">
          <a:xfrm>
            <a:off x="0" y="5150666"/>
            <a:ext cx="9144000" cy="1421606"/>
          </a:xfrm>
          <a:prstGeom prst="rect">
            <a:avLst/>
          </a:prstGeom>
          <a:noFill/>
        </p:spPr>
      </p:pic>
    </p:spTree>
    <p:extLst>
      <p:ext uri="{BB962C8B-B14F-4D97-AF65-F5344CB8AC3E}">
        <p14:creationId xmlns="" xmlns:p14="http://schemas.microsoft.com/office/powerpoint/2010/main" val="1966489606"/>
      </p:ext>
    </p:extLst>
  </p:cSld>
  <p:clrMapOvr>
    <a:masterClrMapping/>
  </p:clrMapOvr>
  <p:transition spd="slow">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pPr algn="ctr"/>
            <a:r>
              <a:rPr lang="ro-MO" sz="2600" b="1" dirty="0" smtClean="0">
                <a:solidFill>
                  <a:srgbClr val="002060"/>
                </a:solidFill>
                <a:latin typeface="Sylfaen" pitchFamily="18" charset="0"/>
              </a:rPr>
              <a:t>Misiunea şi priorităţile în activitatea IPC </a:t>
            </a:r>
            <a:endParaRPr lang="ru-RU" sz="2600" dirty="0">
              <a:solidFill>
                <a:schemeClr val="tx1"/>
              </a:solidFill>
              <a:latin typeface="Sylfaen" pitchFamily="18" charset="0"/>
            </a:endParaRPr>
          </a:p>
        </p:txBody>
      </p:sp>
      <p:sp>
        <p:nvSpPr>
          <p:cNvPr id="3" name="Содержимое 2"/>
          <p:cNvSpPr>
            <a:spLocks noGrp="1"/>
          </p:cNvSpPr>
          <p:nvPr>
            <p:ph idx="1"/>
          </p:nvPr>
        </p:nvSpPr>
        <p:spPr>
          <a:xfrm>
            <a:off x="428596" y="1214422"/>
            <a:ext cx="8229600" cy="4697427"/>
          </a:xfrm>
        </p:spPr>
        <p:txBody>
          <a:bodyPr>
            <a:noAutofit/>
          </a:bodyPr>
          <a:lstStyle/>
          <a:p>
            <a:pPr marL="0">
              <a:spcBef>
                <a:spcPts val="0"/>
              </a:spcBef>
              <a:buNone/>
            </a:pPr>
            <a:r>
              <a:rPr lang="en-US" sz="2200" dirty="0" smtClean="0">
                <a:latin typeface="Times New Roman" pitchFamily="18" charset="0"/>
                <a:cs typeface="Times New Roman" pitchFamily="18" charset="0"/>
              </a:rPr>
              <a:t>	</a:t>
            </a:r>
            <a:r>
              <a:rPr lang="ro-RO" sz="2100" dirty="0" smtClean="0">
                <a:solidFill>
                  <a:srgbClr val="00B0F0"/>
                </a:solidFill>
                <a:latin typeface="Times New Roman" pitchFamily="18" charset="0"/>
                <a:cs typeface="Times New Roman" pitchFamily="18" charset="0"/>
              </a:rPr>
              <a:t>-</a:t>
            </a:r>
            <a:r>
              <a:rPr lang="ro-RO" sz="2100" dirty="0" smtClean="0">
                <a:latin typeface="Times New Roman" pitchFamily="18" charset="0"/>
                <a:cs typeface="Times New Roman" pitchFamily="18" charset="0"/>
              </a:rPr>
              <a:t> desfăşurarea cercetărilor în domeniile fundamentale ale ştiinţei şi culturii de interes public întru cultivarea identităţii naţionale, a coeziunii sociale şi a unei culturi instituţionale distincte;</a:t>
            </a:r>
          </a:p>
          <a:p>
            <a:pPr marL="0">
              <a:spcBef>
                <a:spcPts val="0"/>
              </a:spcBef>
              <a:buNone/>
            </a:pPr>
            <a:r>
              <a:rPr lang="en-US" sz="2100" dirty="0" smtClean="0">
                <a:latin typeface="Times New Roman" pitchFamily="18" charset="0"/>
                <a:cs typeface="Times New Roman" pitchFamily="18" charset="0"/>
              </a:rPr>
              <a:t>	</a:t>
            </a:r>
            <a:r>
              <a:rPr lang="ro-RO" sz="2100" dirty="0" smtClean="0">
                <a:solidFill>
                  <a:srgbClr val="00B0F0"/>
                </a:solidFill>
                <a:latin typeface="Times New Roman" pitchFamily="18" charset="0"/>
                <a:cs typeface="Times New Roman" pitchFamily="18" charset="0"/>
              </a:rPr>
              <a:t>-</a:t>
            </a:r>
            <a:r>
              <a:rPr lang="ro-RO" sz="2100" dirty="0" smtClean="0">
                <a:latin typeface="Times New Roman" pitchFamily="18" charset="0"/>
                <a:cs typeface="Times New Roman" pitchFamily="18" charset="0"/>
              </a:rPr>
              <a:t> cultivarea ştiinţei pe segmentul arheologic, etnologic, </a:t>
            </a:r>
          </a:p>
          <a:p>
            <a:pPr marL="0">
              <a:spcBef>
                <a:spcPts val="0"/>
              </a:spcBef>
              <a:buNone/>
            </a:pPr>
            <a:r>
              <a:rPr lang="ro-RO" sz="2100" dirty="0" smtClean="0">
                <a:latin typeface="Times New Roman" pitchFamily="18" charset="0"/>
                <a:cs typeface="Times New Roman" pitchFamily="18" charset="0"/>
              </a:rPr>
              <a:t>culturologic, al artelor în perspectiva genezei şi evoluţiei spaţiului cultural european din cele mai vechi timpuri până în prezent; </a:t>
            </a:r>
            <a:endParaRPr lang="en-US" sz="2100" dirty="0" smtClean="0">
              <a:latin typeface="Times New Roman" pitchFamily="18" charset="0"/>
              <a:cs typeface="Times New Roman" pitchFamily="18" charset="0"/>
            </a:endParaRPr>
          </a:p>
          <a:p>
            <a:pPr marL="0">
              <a:spcBef>
                <a:spcPts val="0"/>
              </a:spcBef>
              <a:buNone/>
            </a:pPr>
            <a:r>
              <a:rPr lang="en-US" sz="2100" dirty="0" smtClean="0">
                <a:latin typeface="Times New Roman" pitchFamily="18" charset="0"/>
                <a:cs typeface="Times New Roman" pitchFamily="18" charset="0"/>
              </a:rPr>
              <a:t>	</a:t>
            </a:r>
            <a:r>
              <a:rPr lang="ro-RO" sz="2100" dirty="0" smtClean="0">
                <a:solidFill>
                  <a:srgbClr val="00B0F0"/>
                </a:solidFill>
                <a:latin typeface="Times New Roman" pitchFamily="18" charset="0"/>
                <a:cs typeface="Times New Roman" pitchFamily="18" charset="0"/>
              </a:rPr>
              <a:t>-</a:t>
            </a:r>
            <a:r>
              <a:rPr lang="ro-RO" sz="2100" dirty="0" smtClean="0">
                <a:latin typeface="Times New Roman" pitchFamily="18" charset="0"/>
                <a:cs typeface="Times New Roman" pitchFamily="18" charset="0"/>
              </a:rPr>
              <a:t> promovarea prin ştiinţă a culturii naţionale;</a:t>
            </a:r>
            <a:endParaRPr lang="en-US" sz="2100" dirty="0" smtClean="0">
              <a:latin typeface="Times New Roman" pitchFamily="18" charset="0"/>
              <a:cs typeface="Times New Roman" pitchFamily="18" charset="0"/>
            </a:endParaRPr>
          </a:p>
          <a:p>
            <a:pPr marL="0">
              <a:spcBef>
                <a:spcPts val="0"/>
              </a:spcBef>
              <a:buNone/>
            </a:pPr>
            <a:r>
              <a:rPr lang="en-US" sz="2100" dirty="0" smtClean="0">
                <a:latin typeface="Times New Roman" pitchFamily="18" charset="0"/>
                <a:cs typeface="Times New Roman" pitchFamily="18" charset="0"/>
              </a:rPr>
              <a:t>	</a:t>
            </a:r>
            <a:r>
              <a:rPr lang="ro-RO" sz="2100" dirty="0" smtClean="0">
                <a:solidFill>
                  <a:srgbClr val="00B0F0"/>
                </a:solidFill>
                <a:latin typeface="Times New Roman" pitchFamily="18" charset="0"/>
                <a:cs typeface="Times New Roman" pitchFamily="18" charset="0"/>
              </a:rPr>
              <a:t>-</a:t>
            </a:r>
            <a:r>
              <a:rPr lang="ro-RO" sz="2100" dirty="0" smtClean="0">
                <a:latin typeface="Times New Roman" pitchFamily="18" charset="0"/>
                <a:cs typeface="Times New Roman" pitchFamily="18" charset="0"/>
              </a:rPr>
              <a:t> punerea în valoare prin cercetare a patrimoniului cultural-istoric şi artistic al Republicii </a:t>
            </a:r>
            <a:r>
              <a:rPr lang="ro-RO" sz="2100" dirty="0" err="1" smtClean="0">
                <a:latin typeface="Times New Roman" pitchFamily="18" charset="0"/>
                <a:cs typeface="Times New Roman" pitchFamily="18" charset="0"/>
              </a:rPr>
              <a:t>Mold</a:t>
            </a:r>
            <a:r>
              <a:rPr lang="en-US" sz="2100" dirty="0" smtClean="0">
                <a:latin typeface="Times New Roman" pitchFamily="18" charset="0"/>
                <a:cs typeface="Times New Roman" pitchFamily="18" charset="0"/>
              </a:rPr>
              <a:t>o</a:t>
            </a:r>
            <a:r>
              <a:rPr lang="ro-RO" sz="2100" dirty="0" smtClean="0">
                <a:latin typeface="Times New Roman" pitchFamily="18" charset="0"/>
                <a:cs typeface="Times New Roman" pitchFamily="18" charset="0"/>
              </a:rPr>
              <a:t>va în context european prin elaborarea unor lucrări fundamentale în domeniul de referinţă. </a:t>
            </a:r>
          </a:p>
          <a:p>
            <a:pPr marL="0">
              <a:spcBef>
                <a:spcPts val="0"/>
              </a:spcBef>
              <a:buNone/>
            </a:pPr>
            <a:endParaRPr lang="ru-RU" sz="2200" dirty="0">
              <a:latin typeface="Times New Roman" pitchFamily="18" charset="0"/>
              <a:cs typeface="Times New Roman" pitchFamily="18" charset="0"/>
            </a:endParaRPr>
          </a:p>
        </p:txBody>
      </p:sp>
      <p:pic>
        <p:nvPicPr>
          <p:cNvPr id="4" name="Picture 2" descr="C:\Users\Liliana\Desktop\rap. 2014, PP\generale\cropped-P_c_001.jpg"/>
          <p:cNvPicPr>
            <a:picLocks noChangeAspect="1" noChangeArrowheads="1"/>
          </p:cNvPicPr>
          <p:nvPr/>
        </p:nvPicPr>
        <p:blipFill>
          <a:blip r:embed="rId2" cstate="print"/>
          <a:srcRect/>
          <a:stretch>
            <a:fillRect/>
          </a:stretch>
        </p:blipFill>
        <p:spPr bwMode="auto">
          <a:xfrm>
            <a:off x="-46014" y="5357826"/>
            <a:ext cx="9190014" cy="1500198"/>
          </a:xfrm>
          <a:prstGeom prst="rect">
            <a:avLst/>
          </a:prstGeom>
          <a:noFill/>
          <a:scene3d>
            <a:camera prst="orthographicFront"/>
            <a:lightRig rig="threePt" dir="t"/>
          </a:scene3d>
          <a:sp3d>
            <a:bevelT/>
          </a:sp3d>
        </p:spPr>
      </p:pic>
      <p:sp>
        <p:nvSpPr>
          <p:cNvPr id="5" name="Rectangle 1"/>
          <p:cNvSpPr>
            <a:spLocks noChangeArrowheads="1"/>
          </p:cNvSpPr>
          <p:nvPr/>
        </p:nvSpPr>
        <p:spPr bwMode="auto">
          <a:xfrm>
            <a:off x="8286776" y="5643578"/>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IPC 6</a:t>
            </a:r>
            <a:endParaRPr kumimoji="0" lang="ro-RO"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a:bodyPr>
          <a:lstStyle/>
          <a:p>
            <a:pPr algn="ctr"/>
            <a:r>
              <a:rPr lang="ro-RO" sz="2400" b="1" dirty="0" smtClean="0">
                <a:solidFill>
                  <a:srgbClr val="002060"/>
                </a:solidFill>
                <a:latin typeface="Sylfaen" pitchFamily="18" charset="0"/>
              </a:rPr>
              <a:t>Principalii beneficiari ai rezultatelor cercetărilor </a:t>
            </a:r>
            <a:endParaRPr lang="ru-RU" sz="2400" b="1" dirty="0">
              <a:solidFill>
                <a:srgbClr val="002060"/>
              </a:solidFill>
              <a:latin typeface="Sylfaen" pitchFamily="18" charset="0"/>
            </a:endParaRPr>
          </a:p>
        </p:txBody>
      </p:sp>
      <p:sp>
        <p:nvSpPr>
          <p:cNvPr id="3" name="Содержимое 2"/>
          <p:cNvSpPr>
            <a:spLocks noGrp="1"/>
          </p:cNvSpPr>
          <p:nvPr>
            <p:ph idx="1"/>
          </p:nvPr>
        </p:nvSpPr>
        <p:spPr>
          <a:xfrm>
            <a:off x="457200" y="1000108"/>
            <a:ext cx="8186766" cy="5126055"/>
          </a:xfrm>
        </p:spPr>
        <p:txBody>
          <a:bodyPr>
            <a:noAutofit/>
          </a:bodyPr>
          <a:lstStyle/>
          <a:p>
            <a:pPr marL="0">
              <a:spcBef>
                <a:spcPts val="0"/>
              </a:spcBef>
              <a:buNone/>
            </a:pPr>
            <a:r>
              <a:rPr lang="ro-MO" sz="2300" dirty="0" smtClean="0">
                <a:latin typeface="Times New Roman" pitchFamily="18" charset="0"/>
                <a:cs typeface="Times New Roman" pitchFamily="18" charset="0"/>
              </a:rPr>
              <a:t>	</a:t>
            </a:r>
            <a:r>
              <a:rPr lang="ro-MO" sz="2200" dirty="0" smtClean="0">
                <a:latin typeface="Times New Roman" pitchFamily="18" charset="0"/>
                <a:cs typeface="Times New Roman" pitchFamily="18" charset="0"/>
              </a:rPr>
              <a:t>Ministerul Culturii al Republicii Moldova, Agenția Turismului, Agenția Națională Arheologică, Agenția de Inspectare și Restaurare a Monumentelor, Biroul de Relaţii Interetnice, </a:t>
            </a:r>
            <a:r>
              <a:rPr lang="ro-MO" sz="2200" dirty="0" smtClean="0">
                <a:latin typeface="Times New Roman" pitchFamily="18" charset="0"/>
                <a:cs typeface="Times New Roman" pitchFamily="18" charset="0"/>
              </a:rPr>
              <a:t>instituţiile </a:t>
            </a:r>
            <a:r>
              <a:rPr lang="ro-MO" sz="2200" dirty="0" smtClean="0">
                <a:latin typeface="Times New Roman" pitchFamily="18" charset="0"/>
                <a:cs typeface="Times New Roman" pitchFamily="18" charset="0"/>
              </a:rPr>
              <a:t>de învăţământ preuniversitar (gimnazii, licee, colegii) și universitar (Universitatea de Stat din Moldova, Universitatea Pedagogică de Stat „I. Creangă”, Academia de Muzică, Teatru și Arte Plastice, universitățile din Bălți, Comrat, Tiraspol), administraţia publică locală, uniunile de creație (Uniunea Artiștilor Plastici, Uniunea Compozitorilor şi Muzicologilor, Uniunea Muzicienilor, Asociația Etnologilor ș.a.), ONG-urile și asociațiile obștești, cu care se conlucrează la diferite nivele în vederea protecției patrimoniului</a:t>
            </a:r>
            <a:r>
              <a:rPr lang="en-US" sz="2200" dirty="0" smtClean="0">
                <a:latin typeface="Times New Roman" pitchFamily="18" charset="0"/>
                <a:cs typeface="Times New Roman" pitchFamily="18" charset="0"/>
              </a:rPr>
              <a:t> </a:t>
            </a:r>
            <a:r>
              <a:rPr lang="ro-MO" sz="2200" dirty="0" smtClean="0">
                <a:latin typeface="Times New Roman" pitchFamily="18" charset="0"/>
                <a:cs typeface="Times New Roman" pitchFamily="18" charset="0"/>
              </a:rPr>
              <a:t>cultural-artistic al țării.</a:t>
            </a:r>
            <a:endParaRPr lang="ru-RU" sz="2200" dirty="0">
              <a:latin typeface="Times New Roman" pitchFamily="18" charset="0"/>
              <a:cs typeface="Times New Roman" pitchFamily="18" charset="0"/>
            </a:endParaRPr>
          </a:p>
        </p:txBody>
      </p:sp>
      <p:pic>
        <p:nvPicPr>
          <p:cNvPr id="4" name="Picture 2" descr="C:\Users\Liliana\Desktop\rap. 2014, PP\generale\cropped-P_c_001.jpg"/>
          <p:cNvPicPr>
            <a:picLocks noChangeAspect="1" noChangeArrowheads="1"/>
          </p:cNvPicPr>
          <p:nvPr/>
        </p:nvPicPr>
        <p:blipFill>
          <a:blip r:embed="rId2" cstate="print"/>
          <a:srcRect/>
          <a:stretch>
            <a:fillRect/>
          </a:stretch>
        </p:blipFill>
        <p:spPr bwMode="auto">
          <a:xfrm>
            <a:off x="-46014" y="5357826"/>
            <a:ext cx="9190014" cy="1500198"/>
          </a:xfrm>
          <a:prstGeom prst="rect">
            <a:avLst/>
          </a:prstGeom>
          <a:noFill/>
          <a:scene3d>
            <a:camera prst="orthographicFront"/>
            <a:lightRig rig="threePt" dir="t"/>
          </a:scene3d>
          <a:sp3d>
            <a:bevelT/>
          </a:sp3d>
        </p:spPr>
      </p:pic>
      <p:sp>
        <p:nvSpPr>
          <p:cNvPr id="5" name="Rectangle 1"/>
          <p:cNvSpPr>
            <a:spLocks noChangeArrowheads="1"/>
          </p:cNvSpPr>
          <p:nvPr/>
        </p:nvSpPr>
        <p:spPr bwMode="auto">
          <a:xfrm>
            <a:off x="8215338" y="5786454"/>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IPC 7</a:t>
            </a:r>
            <a:endParaRPr kumimoji="0" lang="ro-RO"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571480"/>
            <a:ext cx="8229600" cy="428628"/>
          </a:xfrm>
        </p:spPr>
        <p:txBody>
          <a:bodyPr>
            <a:noAutofit/>
          </a:bodyPr>
          <a:lstStyle/>
          <a:p>
            <a:pPr algn="ctr"/>
            <a:r>
              <a:rPr lang="ro-RO" sz="2600" b="1" dirty="0" smtClean="0">
                <a:solidFill>
                  <a:srgbClr val="002060"/>
                </a:solidFill>
                <a:latin typeface="Sylfaen" pitchFamily="18" charset="0"/>
              </a:rPr>
              <a:t>Rezultatele ştiinţifice obţinute în anul 2014 de IPC</a:t>
            </a:r>
            <a:endParaRPr lang="ru-RU" sz="2600" b="1" dirty="0">
              <a:solidFill>
                <a:srgbClr val="002060"/>
              </a:solidFill>
              <a:latin typeface="Sylfaen" pitchFamily="18" charset="0"/>
            </a:endParaRPr>
          </a:p>
        </p:txBody>
      </p:sp>
      <p:sp>
        <p:nvSpPr>
          <p:cNvPr id="3" name="Содержимое 2"/>
          <p:cNvSpPr>
            <a:spLocks noGrp="1"/>
          </p:cNvSpPr>
          <p:nvPr>
            <p:ph idx="1"/>
          </p:nvPr>
        </p:nvSpPr>
        <p:spPr>
          <a:xfrm>
            <a:off x="428596" y="1285836"/>
            <a:ext cx="8229600" cy="5286436"/>
          </a:xfrm>
        </p:spPr>
        <p:txBody>
          <a:bodyPr>
            <a:noAutofit/>
          </a:bodyPr>
          <a:lstStyle/>
          <a:p>
            <a:pPr marL="0">
              <a:spcBef>
                <a:spcPts val="0"/>
              </a:spcBef>
              <a:buNone/>
            </a:pPr>
            <a:r>
              <a:rPr lang="ro-RO" sz="2300" b="1" dirty="0" smtClean="0">
                <a:latin typeface="Times New Roman" pitchFamily="18" charset="0"/>
                <a:cs typeface="Times New Roman" pitchFamily="18" charset="0"/>
              </a:rPr>
              <a:t>	</a:t>
            </a:r>
            <a:r>
              <a:rPr lang="ro-RO" sz="2300" b="1" dirty="0" smtClean="0">
                <a:solidFill>
                  <a:srgbClr val="002060"/>
                </a:solidFill>
                <a:latin typeface="Times New Roman" pitchFamily="18" charset="0"/>
                <a:cs typeface="Times New Roman" pitchFamily="18" charset="0"/>
              </a:rPr>
              <a:t>În domeniul arheologiei a (au) fost:</a:t>
            </a:r>
            <a:endParaRPr lang="ro-RO" sz="2300" dirty="0" smtClean="0">
              <a:solidFill>
                <a:srgbClr val="002060"/>
              </a:solidFill>
              <a:latin typeface="Times New Roman" pitchFamily="18" charset="0"/>
              <a:cs typeface="Times New Roman" pitchFamily="18" charset="0"/>
            </a:endParaRPr>
          </a:p>
          <a:p>
            <a:pPr marL="0">
              <a:spcBef>
                <a:spcPts val="0"/>
              </a:spcBef>
              <a:buFontTx/>
              <a:buChar char="-"/>
            </a:pPr>
            <a:r>
              <a:rPr lang="ro-RO" sz="2200" dirty="0" smtClean="0">
                <a:latin typeface="Times New Roman" pitchFamily="18" charset="0"/>
                <a:cs typeface="Times New Roman" pitchFamily="18" charset="0"/>
              </a:rPr>
              <a:t>determinată valoarea elementelor </a:t>
            </a:r>
            <a:r>
              <a:rPr lang="ro-RO" sz="2200" dirty="0" err="1" smtClean="0">
                <a:latin typeface="Times New Roman" pitchFamily="18" charset="0"/>
                <a:cs typeface="Times New Roman" pitchFamily="18" charset="0"/>
              </a:rPr>
              <a:t>est-</a:t>
            </a:r>
            <a:r>
              <a:rPr lang="ro-RO" sz="2200" dirty="0" smtClean="0">
                <a:latin typeface="Times New Roman" pitchFamily="18" charset="0"/>
                <a:cs typeface="Times New Roman" pitchFamily="18" charset="0"/>
              </a:rPr>
              <a:t>, </a:t>
            </a:r>
            <a:r>
              <a:rPr lang="ro-RO" sz="2200" dirty="0" err="1" smtClean="0">
                <a:latin typeface="Times New Roman" pitchFamily="18" charset="0"/>
                <a:cs typeface="Times New Roman" pitchFamily="18" charset="0"/>
              </a:rPr>
              <a:t>sud-est-</a:t>
            </a:r>
            <a:r>
              <a:rPr lang="ro-RO" sz="2200" dirty="0" smtClean="0">
                <a:latin typeface="Times New Roman" pitchFamily="18" charset="0"/>
                <a:cs typeface="Times New Roman" pitchFamily="18" charset="0"/>
              </a:rPr>
              <a:t> şi central-europene în evoluţia etnoculturală a spaţiului </a:t>
            </a:r>
            <a:r>
              <a:rPr lang="ro-RO" sz="2200" dirty="0" err="1" smtClean="0">
                <a:latin typeface="Times New Roman" pitchFamily="18" charset="0"/>
                <a:cs typeface="Times New Roman" pitchFamily="18" charset="0"/>
              </a:rPr>
              <a:t>pruto-nistrean</a:t>
            </a:r>
            <a:r>
              <a:rPr lang="ro-RO" sz="2200" dirty="0" smtClean="0">
                <a:latin typeface="Times New Roman" pitchFamily="18" charset="0"/>
                <a:cs typeface="Times New Roman" pitchFamily="18" charset="0"/>
              </a:rPr>
              <a:t> din paleolitic până în evul mediu tardiv; </a:t>
            </a:r>
          </a:p>
          <a:p>
            <a:pPr marL="0">
              <a:spcBef>
                <a:spcPts val="0"/>
              </a:spcBef>
              <a:buFontTx/>
              <a:buChar char="-"/>
            </a:pPr>
            <a:r>
              <a:rPr lang="ro-RO" sz="2200" dirty="0" smtClean="0">
                <a:latin typeface="Times New Roman" pitchFamily="18" charset="0"/>
                <a:cs typeface="Times New Roman" pitchFamily="18" charset="0"/>
              </a:rPr>
              <a:t>identificate și caracterizate, pe baza cercetărilor cu valoare teoretică fundamentală, raporturile culturale ale spaţiului </a:t>
            </a:r>
            <a:r>
              <a:rPr lang="ro-RO" sz="2200" dirty="0" err="1" smtClean="0">
                <a:latin typeface="Times New Roman" pitchFamily="18" charset="0"/>
                <a:cs typeface="Times New Roman" pitchFamily="18" charset="0"/>
              </a:rPr>
              <a:t>pruto-nistrean</a:t>
            </a:r>
            <a:r>
              <a:rPr lang="ro-RO" sz="2200" dirty="0" smtClean="0">
                <a:latin typeface="Times New Roman" pitchFamily="18" charset="0"/>
                <a:cs typeface="Times New Roman" pitchFamily="18" charset="0"/>
              </a:rPr>
              <a:t> cu teritoriile limitrofe şi mai îndepărtate;</a:t>
            </a:r>
          </a:p>
          <a:p>
            <a:pPr marL="0">
              <a:spcBef>
                <a:spcPts val="0"/>
              </a:spcBef>
              <a:buFontTx/>
              <a:buChar char="-"/>
            </a:pPr>
            <a:r>
              <a:rPr lang="ro-RO" sz="2200" dirty="0" smtClean="0">
                <a:latin typeface="Times New Roman" pitchFamily="18" charset="0"/>
                <a:cs typeface="Times New Roman" pitchFamily="18" charset="0"/>
              </a:rPr>
              <a:t>întocmite repertorii şi cataloage arheologice ale elementelor şi datelor relevante referitoare la tematica proiectului de cercetare;</a:t>
            </a:r>
          </a:p>
          <a:p>
            <a:pPr marL="0">
              <a:spcBef>
                <a:spcPts val="0"/>
              </a:spcBef>
              <a:buFontTx/>
              <a:buChar char="-"/>
            </a:pPr>
            <a:r>
              <a:rPr lang="ro-RO" sz="2200" dirty="0" smtClean="0">
                <a:latin typeface="Times New Roman" pitchFamily="18" charset="0"/>
                <a:cs typeface="Times New Roman" pitchFamily="18" charset="0"/>
              </a:rPr>
              <a:t>stabilite și evidențiate manifestările de interacţiune a diferitor elemente în cultura materială a populaţiei din Moldova medievală;</a:t>
            </a:r>
            <a:endParaRPr lang="ru-RU" sz="2200" dirty="0" smtClean="0">
              <a:latin typeface="Times New Roman" pitchFamily="18" charset="0"/>
              <a:cs typeface="Times New Roman" pitchFamily="18" charset="0"/>
            </a:endParaRPr>
          </a:p>
          <a:p>
            <a:pPr marL="0">
              <a:spcBef>
                <a:spcPts val="0"/>
              </a:spcBef>
              <a:buFontTx/>
              <a:buChar char="-"/>
            </a:pPr>
            <a:r>
              <a:rPr lang="ro-RO" sz="2200" dirty="0" smtClean="0">
                <a:latin typeface="Times New Roman" pitchFamily="18" charset="0"/>
                <a:cs typeface="Times New Roman" pitchFamily="18" charset="0"/>
              </a:rPr>
              <a:t>sistematizate rezultatele cercetării arheologice de salvare din incinta comunei Crihana Veche, raionul Cahul și diseminate în cadrul simpozionului organizat la 5 decembrie 2014</a:t>
            </a:r>
          </a:p>
          <a:p>
            <a:pPr marL="0">
              <a:spcBef>
                <a:spcPts val="0"/>
              </a:spcBef>
              <a:buNone/>
            </a:pPr>
            <a:r>
              <a:rPr lang="ro-RO" sz="2200" dirty="0" smtClean="0">
                <a:latin typeface="Times New Roman" pitchFamily="18" charset="0"/>
                <a:cs typeface="Times New Roman" pitchFamily="18" charset="0"/>
              </a:rPr>
              <a:t>ș.a.</a:t>
            </a:r>
            <a:endParaRPr lang="ru-RU" sz="2200" dirty="0">
              <a:latin typeface="Times New Roman" pitchFamily="18" charset="0"/>
              <a:cs typeface="Times New Roman" pitchFamily="18" charset="0"/>
            </a:endParaRPr>
          </a:p>
        </p:txBody>
      </p:sp>
      <p:sp>
        <p:nvSpPr>
          <p:cNvPr id="4" name="Rectangle 1"/>
          <p:cNvSpPr>
            <a:spLocks noChangeArrowheads="1"/>
          </p:cNvSpPr>
          <p:nvPr/>
        </p:nvSpPr>
        <p:spPr bwMode="auto">
          <a:xfrm>
            <a:off x="8001024" y="6429396"/>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8</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6286544"/>
          </a:xfrm>
        </p:spPr>
        <p:txBody>
          <a:bodyPr>
            <a:noAutofit/>
          </a:bodyPr>
          <a:lstStyle/>
          <a:p>
            <a:pPr marL="36000" algn="ctr">
              <a:spcBef>
                <a:spcPts val="0"/>
              </a:spcBef>
              <a:buNone/>
            </a:pPr>
            <a:r>
              <a:rPr lang="ro-RO" sz="2400" b="1" dirty="0" smtClean="0">
                <a:solidFill>
                  <a:srgbClr val="002060"/>
                </a:solidFill>
                <a:latin typeface="Times New Roman" pitchFamily="18" charset="0"/>
                <a:cs typeface="Times New Roman" pitchFamily="18" charset="0"/>
              </a:rPr>
              <a:t>Rezultate relevante în domeniul arheologiei </a:t>
            </a:r>
            <a:r>
              <a:rPr lang="en-US" sz="2400" b="1" dirty="0" smtClean="0">
                <a:solidFill>
                  <a:srgbClr val="002060"/>
                </a:solidFill>
                <a:latin typeface="Times New Roman" pitchFamily="18" charset="0"/>
                <a:cs typeface="Times New Roman" pitchFamily="18" charset="0"/>
              </a:rPr>
              <a:t>                             </a:t>
            </a:r>
            <a:r>
              <a:rPr lang="ro-RO" sz="2400" b="1" dirty="0" smtClean="0">
                <a:solidFill>
                  <a:srgbClr val="002060"/>
                </a:solidFill>
                <a:latin typeface="Times New Roman" pitchFamily="18" charset="0"/>
                <a:cs typeface="Times New Roman" pitchFamily="18" charset="0"/>
              </a:rPr>
              <a:t>în perioada 2011</a:t>
            </a:r>
            <a:r>
              <a:rPr lang="ro-RO" sz="2400" dirty="0" smtClean="0">
                <a:solidFill>
                  <a:srgbClr val="002060"/>
                </a:solidFill>
                <a:latin typeface="Times New Roman" pitchFamily="18" charset="0"/>
                <a:cs typeface="Times New Roman" pitchFamily="18" charset="0"/>
              </a:rPr>
              <a:t>–</a:t>
            </a:r>
            <a:r>
              <a:rPr lang="ro-RO" sz="2400" b="1" dirty="0" smtClean="0">
                <a:solidFill>
                  <a:srgbClr val="002060"/>
                </a:solidFill>
                <a:latin typeface="Times New Roman" pitchFamily="18" charset="0"/>
                <a:cs typeface="Times New Roman" pitchFamily="18" charset="0"/>
              </a:rPr>
              <a:t>2014 </a:t>
            </a:r>
          </a:p>
          <a:p>
            <a:pPr marL="36000" indent="0">
              <a:spcBef>
                <a:spcPts val="0"/>
              </a:spcBef>
              <a:buFontTx/>
              <a:buChar char="-"/>
            </a:pPr>
            <a:r>
              <a:rPr lang="ro-RO" sz="2200" dirty="0" smtClean="0">
                <a:latin typeface="Times New Roman" pitchFamily="18" charset="0"/>
                <a:cs typeface="Times New Roman" pitchFamily="18" charset="0"/>
              </a:rPr>
              <a:t>  identificarea unor </a:t>
            </a:r>
            <a:r>
              <a:rPr lang="ro-RO" sz="2200" dirty="0" err="1" smtClean="0">
                <a:latin typeface="Times New Roman" pitchFamily="18" charset="0"/>
                <a:cs typeface="Times New Roman" pitchFamily="18" charset="0"/>
              </a:rPr>
              <a:t>complexuri</a:t>
            </a:r>
            <a:r>
              <a:rPr lang="ro-RO" sz="2200" dirty="0" smtClean="0">
                <a:latin typeface="Times New Roman" pitchFamily="18" charset="0"/>
                <a:cs typeface="Times New Roman" pitchFamily="18" charset="0"/>
              </a:rPr>
              <a:t> ca urmare a cercetărilor arheologice la monumentul istoric de categorie naţională „Conacul Manuc </a:t>
            </a:r>
            <a:r>
              <a:rPr lang="ro-RO" sz="2200" dirty="0" err="1" smtClean="0">
                <a:latin typeface="Times New Roman" pitchFamily="18" charset="0"/>
                <a:cs typeface="Times New Roman" pitchFamily="18" charset="0"/>
              </a:rPr>
              <a:t>Bey</a:t>
            </a:r>
            <a:r>
              <a:rPr lang="ro-RO" sz="2200" dirty="0" smtClean="0">
                <a:latin typeface="Times New Roman" pitchFamily="18" charset="0"/>
                <a:cs typeface="Times New Roman" pitchFamily="18" charset="0"/>
              </a:rPr>
              <a:t>” din or. Hâncești (2013);</a:t>
            </a:r>
          </a:p>
          <a:p>
            <a:pPr marL="36000" lvl="0" indent="0">
              <a:spcBef>
                <a:spcPts val="0"/>
              </a:spcBef>
              <a:buFontTx/>
              <a:buChar char="-"/>
            </a:pPr>
            <a:r>
              <a:rPr lang="ro-RO" sz="2200" dirty="0" smtClean="0">
                <a:latin typeface="Times New Roman" pitchFamily="18" charset="0"/>
                <a:cs typeface="Times New Roman" pitchFamily="18" charset="0"/>
              </a:rPr>
              <a:t> atestarea de situri noi, acumularea de materiale în timpul investigaţiilor întreprinse în microzona Trinca (2011), așezarea paleolitică Rașcov VIII, siturile medievale de la Lozova (2011, 2014) și încadrarea lor în contextul socio-istoric și cultural; </a:t>
            </a:r>
          </a:p>
          <a:p>
            <a:pPr marL="36000" indent="0">
              <a:spcBef>
                <a:spcPts val="0"/>
              </a:spcBef>
              <a:buFontTx/>
              <a:buChar char="-"/>
            </a:pPr>
            <a:r>
              <a:rPr lang="ro-RO" sz="2200" dirty="0" smtClean="0">
                <a:latin typeface="Times New Roman" pitchFamily="18" charset="0"/>
                <a:cs typeface="Times New Roman" pitchFamily="18" charset="0"/>
              </a:rPr>
              <a:t> crearea bazei de date digitală a siturilor și categoriilor de materiale relevante;</a:t>
            </a:r>
          </a:p>
          <a:p>
            <a:pPr marL="36000" lvl="0">
              <a:spcBef>
                <a:spcPts val="0"/>
              </a:spcBef>
              <a:buNone/>
            </a:pPr>
            <a:r>
              <a:rPr lang="ro-RO" sz="2200" dirty="0" smtClean="0">
                <a:latin typeface="Times New Roman" pitchFamily="18" charset="0"/>
                <a:cs typeface="Times New Roman" pitchFamily="18" charset="0"/>
              </a:rPr>
              <a:t> </a:t>
            </a:r>
            <a:r>
              <a:rPr lang="ro-RO" sz="2200" dirty="0" smtClean="0">
                <a:solidFill>
                  <a:srgbClr val="00B0F0"/>
                </a:solidFill>
                <a:latin typeface="Times New Roman" pitchFamily="18" charset="0"/>
                <a:cs typeface="Times New Roman" pitchFamily="18" charset="0"/>
              </a:rPr>
              <a:t>-</a:t>
            </a:r>
            <a:r>
              <a:rPr lang="ro-RO" sz="2200" dirty="0" smtClean="0">
                <a:latin typeface="Times New Roman" pitchFamily="18" charset="0"/>
                <a:cs typeface="Times New Roman" pitchFamily="18" charset="0"/>
              </a:rPr>
              <a:t> elaborarea tipologiei emisiilor monetare moldoveneşti şi prezentarea unei abordări noi a cronologiei emisiilor</a:t>
            </a:r>
            <a:endParaRPr lang="en-US" sz="2200" dirty="0" smtClean="0">
              <a:latin typeface="Times New Roman" pitchFamily="18" charset="0"/>
              <a:cs typeface="Times New Roman" pitchFamily="18" charset="0"/>
            </a:endParaRPr>
          </a:p>
          <a:p>
            <a:pPr marL="36000" lvl="0">
              <a:spcBef>
                <a:spcPts val="0"/>
              </a:spcBef>
              <a:buNone/>
            </a:pPr>
            <a:r>
              <a:rPr lang="ro-RO" sz="2200" dirty="0" smtClean="0">
                <a:latin typeface="Times New Roman" pitchFamily="18" charset="0"/>
                <a:cs typeface="Times New Roman" pitchFamily="18" charset="0"/>
              </a:rPr>
              <a:t>ș</a:t>
            </a:r>
            <a:r>
              <a:rPr lang="en-US" sz="2200" dirty="0" smtClean="0">
                <a:latin typeface="Times New Roman" pitchFamily="18" charset="0"/>
                <a:cs typeface="Times New Roman" pitchFamily="18" charset="0"/>
              </a:rPr>
              <a:t>.a.</a:t>
            </a:r>
            <a:endParaRPr lang="ru-RU" sz="2200" dirty="0" smtClean="0">
              <a:latin typeface="Times New Roman" pitchFamily="18" charset="0"/>
              <a:cs typeface="Times New Roman" pitchFamily="18" charset="0"/>
            </a:endParaRPr>
          </a:p>
          <a:p>
            <a:pPr marL="36000">
              <a:spcBef>
                <a:spcPts val="0"/>
              </a:spcBef>
              <a:buNone/>
            </a:pPr>
            <a:r>
              <a:rPr lang="ro-RO" sz="2200" dirty="0" smtClean="0">
                <a:latin typeface="Times New Roman" pitchFamily="18" charset="0"/>
                <a:cs typeface="Times New Roman" pitchFamily="18" charset="0"/>
              </a:rPr>
              <a:t>		</a:t>
            </a:r>
            <a:r>
              <a:rPr lang="ro-RO" sz="2200" b="1" dirty="0" smtClean="0">
                <a:solidFill>
                  <a:srgbClr val="002060"/>
                </a:solidFill>
                <a:latin typeface="Times New Roman" pitchFamily="18" charset="0"/>
                <a:cs typeface="Times New Roman" pitchFamily="18" charset="0"/>
              </a:rPr>
              <a:t>Impactul așteptat</a:t>
            </a:r>
            <a:r>
              <a:rPr lang="ro-RO" sz="2200" dirty="0" smtClean="0">
                <a:latin typeface="Times New Roman" pitchFamily="18" charset="0"/>
                <a:cs typeface="Times New Roman" pitchFamily="18" charset="0"/>
              </a:rPr>
              <a:t>: completarea bazei de date privind patrimoniul arheologic (situri și categorii de materiale) va condiționa o mai bună gestionare, protecție și promovare a patrimoniului arheologic al ţării.</a:t>
            </a:r>
            <a:endParaRPr lang="ru-RU" sz="2200" dirty="0" smtClean="0">
              <a:latin typeface="Times New Roman" pitchFamily="18" charset="0"/>
              <a:cs typeface="Times New Roman" pitchFamily="18" charset="0"/>
            </a:endParaRPr>
          </a:p>
          <a:p>
            <a:pPr marL="36000" lvl="0" indent="0">
              <a:spcBef>
                <a:spcPts val="0"/>
              </a:spcBef>
              <a:buFontTx/>
              <a:buChar char="-"/>
            </a:pPr>
            <a:endParaRPr lang="ro-RO" sz="2200" dirty="0" smtClean="0">
              <a:latin typeface="Times New Roman" pitchFamily="18" charset="0"/>
              <a:cs typeface="Times New Roman" pitchFamily="18" charset="0"/>
            </a:endParaRPr>
          </a:p>
          <a:p>
            <a:pPr marL="36000">
              <a:spcBef>
                <a:spcPts val="0"/>
              </a:spcBef>
              <a:buNone/>
            </a:pPr>
            <a:r>
              <a:rPr lang="ro-MO" sz="2200" dirty="0" smtClean="0">
                <a:latin typeface="Times New Roman" pitchFamily="18" charset="0"/>
                <a:cs typeface="Times New Roman" pitchFamily="18" charset="0"/>
              </a:rPr>
              <a:t>	</a:t>
            </a:r>
            <a:endParaRPr lang="ru-RU" sz="2200" dirty="0" smtClean="0">
              <a:latin typeface="Times New Roman" pitchFamily="18" charset="0"/>
              <a:cs typeface="Times New Roman" pitchFamily="18" charset="0"/>
            </a:endParaRPr>
          </a:p>
          <a:p>
            <a:pPr marL="36000">
              <a:spcBef>
                <a:spcPts val="0"/>
              </a:spcBef>
              <a:buNone/>
            </a:pPr>
            <a:endParaRPr lang="ru-RU" sz="2200" dirty="0">
              <a:latin typeface="Times New Roman" pitchFamily="18" charset="0"/>
              <a:cs typeface="Times New Roman" pitchFamily="18" charset="0"/>
            </a:endParaRPr>
          </a:p>
        </p:txBody>
      </p:sp>
      <p:sp>
        <p:nvSpPr>
          <p:cNvPr id="4" name="Rectangle 1"/>
          <p:cNvSpPr>
            <a:spLocks noChangeArrowheads="1"/>
          </p:cNvSpPr>
          <p:nvPr/>
        </p:nvSpPr>
        <p:spPr bwMode="auto">
          <a:xfrm>
            <a:off x="8143900" y="6407371"/>
            <a:ext cx="85725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IPC 9</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p:pull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5318</TotalTime>
  <Words>2181</Words>
  <Application>Microsoft Office PowerPoint</Application>
  <PresentationFormat>Экран (4:3)</PresentationFormat>
  <Paragraphs>425</Paragraphs>
  <Slides>57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Поток</vt:lpstr>
      <vt:lpstr>Institutul Patrimoniului Cultural  al Academiei de Științe a Moldovei</vt:lpstr>
      <vt:lpstr>Слайд 2</vt:lpstr>
      <vt:lpstr>Organigrama Institutului Patrimoniului Cultural</vt:lpstr>
      <vt:lpstr>Personalul IPC, 2011–2014</vt:lpstr>
      <vt:lpstr>DIRECŢIA STRATEGICĂ:  „Patrimoniul cultural și dezvoltarea societăţii”,  aprobată prin Hotărârea Parlamentului Republicii Moldova,  pentru anii 2013–2020    În perioada anilor 2011–2014, IPC a desfăşurat cercetări ştiinţifice fundamentale în cadrul a trei proiecte instituţionale de cercetări fundamentale, finalizate în 2014:   11.817.07.19F „Dimensiunea europeană a patrimoniului arheologic al Republicii Moldova”   (director de proiect: dr. hab. Oleg Levițki)    11.817.07.20F „Dimensiunea europeană a patrimoniului etnografic al Republicii Moldova”  (director de proiect: dr. Svetlana Procop)   11.817.07.18F „Patrimoniul artistic al Republicii Moldova      în contextul multiculturalismului european: cercetare, valorificare”  (director de proiect: dr. hab. Tudor Stavilă)</vt:lpstr>
      <vt:lpstr>Misiunea şi priorităţile în activitatea IPC </vt:lpstr>
      <vt:lpstr>Principalii beneficiari ai rezultatelor cercetărilor </vt:lpstr>
      <vt:lpstr>Rezultatele ştiinţifice obţinute în anul 2014 de IPC</vt:lpstr>
      <vt:lpstr>Слайд 9</vt:lpstr>
      <vt:lpstr>Rezultatele ştiinţifice obţinute în anul 2014  de IPC</vt:lpstr>
      <vt:lpstr>Слайд 11</vt:lpstr>
      <vt:lpstr>Rezultatele ştiinţifice obţinute în anul 2014 de IPC </vt:lpstr>
      <vt:lpstr>Rezultate relevante în domeniul patrimoniului artistic,  2011–2014</vt:lpstr>
      <vt:lpstr>CELE MAI RELEVANTE REZULTATE în domeniul arheologiei</vt:lpstr>
      <vt:lpstr>Слайд 15</vt:lpstr>
      <vt:lpstr> ȘOFRANSKY Zina,  ȘOFRANSKY Valentin. Cromatica tradițională românească. București: Ed. Etnologică, 2012. 454 p. </vt:lpstr>
      <vt:lpstr> Întemeiată pe diverse tipuri de surse, monografia pune în valoare patrimoniul celei de a şaptea arte de la origini până în prezent. Principiul pluralismului metodologic, aplicat în lucrare, a contribuit la dezvăluirea istoriei cinematografiei moldovenești ca o istorie a artei, dar și a destinelor umane, fiind scos în relief aportul filmului național la configurarea unor curente universale exponențiale și la cristalizarea conștiinței istorice a neamului.   Relevanța științifică și impactul așteptat: Prin factura sa și setul de argumente, volumul reprezintă o premieră în cultura națională, îmbogățește cunoașterea în domeniul de referință, oferind specialiștilor, cadrelor didactice din învățământul artistic universitar un suport științifico-teoretic util în vederea elaborării și predării cursurilor curriculare. </vt:lpstr>
      <vt:lpstr>Proiectul pentru tineri cercetători  Cercetarea necropolei creştine de la Lozova din perioada constituirii statului medieval moldovenesc (director de proiect: dr. Ion Ursu)</vt:lpstr>
      <vt:lpstr>Proiect internaţional  Salvgardarea patrimoniului imaterial al romilor din Republica Moldova, ameninţat de volatilizarea colecţiilor individuale inexplorate  (director de proiect: dr. Ion Duminica)</vt:lpstr>
      <vt:lpstr>Proiecte realizate în perioada 2011–2014</vt:lpstr>
      <vt:lpstr>Слайд 21</vt:lpstr>
      <vt:lpstr>REVISTA ARHEOLOGICĂ,  editată de Centrul de Arheologie, ISSN 1857-016X Redactor-șef : dr. hab. Oleg LEVIŢKI</vt:lpstr>
      <vt:lpstr>REVISTA DE ETNOLOGIE ȘI CULTUROLOGIE,  editată de Centrul de Etnologie al IPC, ISSN 1857-2049 Redactor-șef : dr. Svetlana PROCOP</vt:lpstr>
      <vt:lpstr>ARTA (Arte vizuale, arte audiovizuale). ISSN 1857-1050, Redactor-șef : dr. hab., m. cor. al. AȘM Mariana ŞLAPAC Redactor-șef : dr. hab. Ana-Maria PLĂMĂDEALĂ</vt:lpstr>
      <vt:lpstr>Svetlana REABȚEVA. Piese de podoabă şi vestimentaţie din Moldova şi Ţara Românească în contextul relaţiilor cultural-istorice (secolele XIV–XVII).  Brăila: Editura ISTROS, Muzeul Brăilei, 2014. 375 p.</vt:lpstr>
      <vt:lpstr>Cветлана ПРОКОП.  Особенности русской составляющей литературного процесса Молдовы второй половины ХХ века.  Кишинев: 2014, 208 с. </vt:lpstr>
      <vt:lpstr>Слайд 27</vt:lpstr>
      <vt:lpstr>Слайд 28</vt:lpstr>
      <vt:lpstr>Alte publicații ale cercetătorilor IPC în anul 2014</vt:lpstr>
      <vt:lpstr>INDICATORI DE PRODUS în 2014 și în perioada 2011-2014:</vt:lpstr>
      <vt:lpstr>INDICATORI DE PRODUS în 2014 și în perioada 2011-2014</vt:lpstr>
      <vt:lpstr>Слайд 32</vt:lpstr>
      <vt:lpstr>    SUSȚINERI DE TEZE ȘTIINȚIFICE ÎN 2014   ÎN ARHEOLOGIE: Vasile IARMULSCHI − teza de doctor „Migraţia bastarnilor în spațiul carpato-nistrean  (în baza necropolei de la Boroseşti)”, a obţinut bursa „Alexander vom Humboldt”  a Institutului de Arheologie al Universităţii Libere din Berlin. </vt:lpstr>
      <vt:lpstr>             Lilia DERGACIOVA  – „Монеты и денежное обращение на территории Молдова (середина XIV– первая четверть XVI вв.)”, Chişinău (2011), apreciată cu Diploma de Excelență a CNAA; „Tipologia emisiunilor monetare moldoveneşti de la sfârşitul secolului XIV – începutul secolului XVI”, Institutul de Arheologie „V. Pârvan”, București, România (2013).  Ion URSU – „Populaţiile turanice în spaţiul est-carpatic în sec. X–IV”,  Institutul de Arheologie, Iaşi, România (2012).   Nina IVANOVA – „Этническая идентичность и ее формирование у детей и подростков школ муниципия Кишинева с русским языком обучения”. Chişinău (2012).  Natalia DUȘACOVA  – „Традиционное старообрядческое жилище Пруто-Днестровского междуречья и Левобережного Поднестровья (XIX – нач. XXI в.)”. Chişinău (2012).  Lidia PRISAC – „Relaţiile interetnice în Republica Moldova (1989–2005)”. Chişinău (2013).   Teză de doctor habilitat: Victor GHILAȘ – „Dimitrie Cantemir – muzicianul în contextul culturii universale”, Chișinău (2013). </vt:lpstr>
      <vt:lpstr>APRECIEREA ACTIVITĂȚII DOCTORANZILOR</vt:lpstr>
      <vt:lpstr>TITLURI ACADEMICE, ȘTIINȚIFICE ȘI ȘTIINȚIFICO-DIDACTICE  conferite în 2014 și în 2011-2014</vt:lpstr>
      <vt:lpstr>Слайд 37</vt:lpstr>
      <vt:lpstr>Conferința științifică anuală cu participare internațională „Probleme actuale ale arheologiei, etnologiei și studiului artelor”, 22-23 mai 2014</vt:lpstr>
      <vt:lpstr>Masa rotundă națională „Arheologia din anii 40–60 ai secolului XX”</vt:lpstr>
      <vt:lpstr>Masă rotundă „Tamara Ciobanu – 100 de ani de la naștere”</vt:lpstr>
      <vt:lpstr>Conferinţa ştiinţifică naţională „Artur Gorovei – 150 de ani de la naştere”         </vt:lpstr>
      <vt:lpstr>Participări ale cercetătorilor IPC la foruri științifice în străinătate</vt:lpstr>
      <vt:lpstr>Слайд 43</vt:lpstr>
      <vt:lpstr>Слайд 44</vt:lpstr>
      <vt:lpstr>Слайд 45</vt:lpstr>
      <vt:lpstr>Слайд 46</vt:lpstr>
      <vt:lpstr>Recunoașterea activității cercetătorilor IPC  la nivel național și internațional</vt:lpstr>
      <vt:lpstr>Diplome, mențiuni conferite cercetătorilor IPC în 2014 </vt:lpstr>
      <vt:lpstr>Diplome și mențiuni internaționale</vt:lpstr>
      <vt:lpstr>Diplome și mențiuni naționale ale uniunilor de creație, autorităților locale ș.a.</vt:lpstr>
      <vt:lpstr>Recunoașterea activității în perioada 2011–2014</vt:lpstr>
      <vt:lpstr>Aprecierea lucrărilor ştiinţifice, 2011-2014</vt:lpstr>
      <vt:lpstr>Diseminarea rezultatelor cercetărilor emisiuni radio și TV / articole de popularizare a științei</vt:lpstr>
      <vt:lpstr>Colaborări cu autoritățile centrale și locale</vt:lpstr>
      <vt:lpstr>Implementări ale rezultatelor cercetătorilor IPC</vt:lpstr>
      <vt:lpstr>Principalele direcţii de activitate ale IPC în anul 2015 </vt:lpstr>
      <vt:lpstr>Слайд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Institutul Patrimoniului Cultural  al Academiei de Științe a Moldovei</dc:title>
  <cp:lastModifiedBy>oleg_bujor</cp:lastModifiedBy>
  <cp:revision>2</cp:revision>
  <dcterms:created xsi:type="dcterms:W3CDTF">2015-01-14T06:58:59Z</dcterms:created>
  <dcterms:modified xsi:type="dcterms:W3CDTF">2015-01-27T07:15:15Z</dcterms:modified>
</cp:coreProperties>
</file>