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64" r:id="rId3"/>
    <p:sldId id="269" r:id="rId4"/>
    <p:sldId id="270" r:id="rId5"/>
    <p:sldId id="266" r:id="rId6"/>
    <p:sldId id="259" r:id="rId7"/>
    <p:sldId id="271" r:id="rId8"/>
    <p:sldId id="257" r:id="rId9"/>
    <p:sldId id="272" r:id="rId10"/>
    <p:sldId id="261" r:id="rId11"/>
    <p:sldId id="276" r:id="rId12"/>
    <p:sldId id="277" r:id="rId13"/>
    <p:sldId id="267" r:id="rId14"/>
    <p:sldId id="278" r:id="rId15"/>
    <p:sldId id="268" r:id="rId16"/>
    <p:sldId id="26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79" autoAdjust="0"/>
    <p:restoredTop sz="94364" autoAdjust="0"/>
  </p:normalViewPr>
  <p:slideViewPr>
    <p:cSldViewPr snapToGrid="0" snapToObjects="1">
      <p:cViewPr varScale="1">
        <p:scale>
          <a:sx n="70" d="100"/>
          <a:sy n="70" d="100"/>
        </p:scale>
        <p:origin x="-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0A9A2-887A-4C0D-9632-1EFCA2A5794E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DB8B1-8413-467A-82C8-24EB2AE7B7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792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DB8B1-8413-467A-82C8-24EB2AE7B7D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6043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366EA4-A532-0D41-8CF7-2E0235CB748E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67DACB-D2C5-6344-8A6F-8FD6369416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366EA4-A532-0D41-8CF7-2E0235CB748E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67DACB-D2C5-6344-8A6F-8FD6369416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366EA4-A532-0D41-8CF7-2E0235CB748E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67DACB-D2C5-6344-8A6F-8FD6369416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366EA4-A532-0D41-8CF7-2E0235CB748E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67DACB-D2C5-6344-8A6F-8FD6369416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366EA4-A532-0D41-8CF7-2E0235CB748E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67DACB-D2C5-6344-8A6F-8FD6369416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366EA4-A532-0D41-8CF7-2E0235CB748E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67DACB-D2C5-6344-8A6F-8FD6369416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366EA4-A532-0D41-8CF7-2E0235CB748E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67DACB-D2C5-6344-8A6F-8FD6369416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366EA4-A532-0D41-8CF7-2E0235CB748E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67DACB-D2C5-6344-8A6F-8FD6369416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366EA4-A532-0D41-8CF7-2E0235CB748E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67DACB-D2C5-6344-8A6F-8FD6369416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366EA4-A532-0D41-8CF7-2E0235CB748E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67DACB-D2C5-6344-8A6F-8FD6369416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366EA4-A532-0D41-8CF7-2E0235CB748E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67DACB-D2C5-6344-8A6F-8FD6369416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C366EA4-A532-0D41-8CF7-2E0235CB748E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567DACB-D2C5-6344-8A6F-8FD6369416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jpeg"/><Relationship Id="rId4" Type="http://schemas.openxmlformats.org/officeDocument/2006/relationships/package" Target="../embeddings/_________Microsoft_Office_Word1.docx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11215"/>
            <a:ext cx="9144000" cy="477446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o-RO" sz="4000" b="1" dirty="0" smtClean="0">
                <a:solidFill>
                  <a:srgbClr val="FF0000"/>
                </a:solidFill>
              </a:rPr>
              <a:t/>
            </a:r>
            <a:br>
              <a:rPr lang="ro-RO" sz="4000" b="1" dirty="0" smtClean="0">
                <a:solidFill>
                  <a:srgbClr val="FF0000"/>
                </a:solidFill>
              </a:rPr>
            </a:br>
            <a:r>
              <a:rPr lang="en-US" sz="4000" b="1" dirty="0" err="1" smtClean="0"/>
              <a:t>CENTRUL</a:t>
            </a:r>
            <a:r>
              <a:rPr lang="ro-RO" sz="4000" b="1" dirty="0" smtClean="0"/>
              <a:t/>
            </a:r>
            <a:br>
              <a:rPr lang="ro-RO" sz="4000" b="1" dirty="0" smtClean="0"/>
            </a:br>
            <a:r>
              <a:rPr lang="ro-RO" sz="4000" b="1" dirty="0" smtClean="0"/>
              <a:t>STUDIUL</a:t>
            </a:r>
            <a:br>
              <a:rPr lang="ro-RO" sz="4000" b="1" dirty="0" smtClean="0"/>
            </a:br>
            <a:r>
              <a:rPr lang="ro-RO" sz="4000" b="1" dirty="0" smtClean="0"/>
              <a:t> ARTELOR</a:t>
            </a:r>
            <a:r>
              <a:rPr lang="en-US" sz="4000" b="1" dirty="0" smtClean="0"/>
              <a:t> al </a:t>
            </a:r>
            <a:r>
              <a:rPr lang="en-US" sz="4000" b="1" dirty="0" err="1" smtClean="0"/>
              <a:t>IPC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vi-VN" sz="4000" dirty="0" smtClean="0">
                <a:solidFill>
                  <a:schemeClr val="bg2">
                    <a:lumMod val="25000"/>
                  </a:schemeClr>
                </a:solidFill>
              </a:rPr>
              <a:t>Raport</a:t>
            </a:r>
            <a:br>
              <a:rPr lang="vi-VN" sz="40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vi-VN" sz="4000" dirty="0" smtClean="0">
                <a:solidFill>
                  <a:schemeClr val="bg2">
                    <a:lumMod val="25000"/>
                  </a:schemeClr>
                </a:solidFill>
              </a:rPr>
              <a:t>privind activitatea ştiinţifică</a:t>
            </a:r>
            <a:br>
              <a:rPr lang="vi-VN" sz="40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vi-VN" sz="4000" dirty="0" smtClean="0">
                <a:solidFill>
                  <a:schemeClr val="bg2">
                    <a:lumMod val="25000"/>
                  </a:schemeClr>
                </a:solidFill>
              </a:rPr>
              <a:t>în anul 201</a:t>
            </a:r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</a:rPr>
              <a:t>9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173133"/>
            <a:ext cx="9144000" cy="912548"/>
          </a:xfrm>
        </p:spPr>
        <p:txBody>
          <a:bodyPr/>
          <a:lstStyle/>
          <a:p>
            <a:r>
              <a:rPr lang="x-none" b="1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88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8766"/>
          </a:xfrm>
        </p:spPr>
        <p:txBody>
          <a:bodyPr>
            <a:normAutofit/>
          </a:bodyPr>
          <a:lstStyle/>
          <a:p>
            <a:pPr algn="ctr"/>
            <a:r>
              <a:rPr lang="ro-RO" sz="3200" b="1" dirty="0">
                <a:solidFill>
                  <a:srgbClr val="0070C0"/>
                </a:solidFill>
              </a:rPr>
              <a:t>Rezultate cuantificabile </a:t>
            </a:r>
            <a:r>
              <a:rPr lang="ro-RO" sz="3200" b="1" dirty="0" smtClean="0">
                <a:solidFill>
                  <a:srgbClr val="0070C0"/>
                </a:solidFill>
              </a:rPr>
              <a:t>(2019-2018)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3892"/>
            <a:ext cx="4906992" cy="4833071"/>
          </a:xfrm>
        </p:spPr>
        <p:txBody>
          <a:bodyPr>
            <a:noAutofit/>
          </a:bodyPr>
          <a:lstStyle/>
          <a:p>
            <a:r>
              <a:rPr lang="ro-RO" sz="1400" dirty="0" smtClean="0"/>
              <a:t>Total publicații cu referire la proiectul dat (2019)</a:t>
            </a:r>
          </a:p>
          <a:p>
            <a:pPr marL="0" indent="360363" algn="just">
              <a:spcBef>
                <a:spcPts val="0"/>
              </a:spcBef>
              <a:buNone/>
            </a:pPr>
            <a:r>
              <a:rPr lang="ro-RO" sz="1400" dirty="0" smtClean="0"/>
              <a:t>În cadrul proiectului au fost realizate: </a:t>
            </a:r>
            <a:r>
              <a:rPr lang="ro-RO" sz="1400" dirty="0" err="1" smtClean="0"/>
              <a:t>monografii-</a:t>
            </a:r>
            <a:r>
              <a:rPr lang="en-US" sz="1400" b="1" dirty="0" smtClean="0"/>
              <a:t>6</a:t>
            </a:r>
            <a:r>
              <a:rPr lang="ro-RO" sz="1400" dirty="0" smtClean="0"/>
              <a:t>; culegeri – </a:t>
            </a:r>
            <a:r>
              <a:rPr lang="ro-RO" sz="1400" b="1" dirty="0" smtClean="0"/>
              <a:t>2</a:t>
            </a:r>
            <a:r>
              <a:rPr lang="ro-RO" sz="1400" dirty="0" smtClean="0"/>
              <a:t>; </a:t>
            </a:r>
            <a:r>
              <a:rPr lang="ro-RO" sz="1400" dirty="0" err="1" smtClean="0"/>
              <a:t>-contribuţii</a:t>
            </a:r>
            <a:r>
              <a:rPr lang="ro-RO" sz="1400" dirty="0" smtClean="0"/>
              <a:t> la monografii şi culegeri naţionale/internaţionale – </a:t>
            </a:r>
            <a:r>
              <a:rPr lang="ro-RO" sz="1400" b="1" dirty="0" smtClean="0"/>
              <a:t>26/5</a:t>
            </a:r>
            <a:r>
              <a:rPr lang="ro-RO" sz="1400" dirty="0" smtClean="0"/>
              <a:t>; materiale în alte reviste din străinătate - </a:t>
            </a:r>
            <a:r>
              <a:rPr lang="ro-RO" sz="1400" b="1" dirty="0" smtClean="0"/>
              <a:t>13;</a:t>
            </a:r>
            <a:r>
              <a:rPr lang="en-US" sz="1400" b="1" dirty="0" smtClean="0"/>
              <a:t> </a:t>
            </a:r>
            <a:r>
              <a:rPr lang="en-US" sz="1400" dirty="0" err="1" smtClean="0"/>
              <a:t>articole</a:t>
            </a:r>
            <a:r>
              <a:rPr lang="en-US" sz="1400" dirty="0" smtClean="0"/>
              <a:t> cu factor de impact- </a:t>
            </a:r>
            <a:r>
              <a:rPr lang="en-US" sz="1400" b="1" dirty="0" smtClean="0"/>
              <a:t>1;</a:t>
            </a:r>
            <a:r>
              <a:rPr lang="ro-RO" sz="1400" dirty="0" smtClean="0"/>
              <a:t> </a:t>
            </a:r>
            <a:r>
              <a:rPr lang="en-US" sz="1400" b="1" dirty="0" smtClean="0"/>
              <a:t>57</a:t>
            </a:r>
            <a:r>
              <a:rPr lang="ro-RO" sz="1400" dirty="0" smtClean="0"/>
              <a:t> - articole în reviste naţionale, categoria</a:t>
            </a:r>
            <a:r>
              <a:rPr lang="en-US" sz="1400" dirty="0" smtClean="0"/>
              <a:t> A-</a:t>
            </a:r>
            <a:r>
              <a:rPr lang="en-US" sz="1400" b="1" dirty="0" smtClean="0"/>
              <a:t>18</a:t>
            </a:r>
            <a:r>
              <a:rPr lang="en-US" sz="1400" dirty="0" smtClean="0"/>
              <a:t>;</a:t>
            </a:r>
            <a:r>
              <a:rPr lang="ro-RO" sz="1400" dirty="0" smtClean="0"/>
              <a:t> B+-</a:t>
            </a:r>
            <a:r>
              <a:rPr lang="ro-RO" sz="1400" b="1" dirty="0" smtClean="0"/>
              <a:t>2</a:t>
            </a:r>
            <a:r>
              <a:rPr lang="ro-RO" sz="1400" dirty="0" smtClean="0"/>
              <a:t>;B-</a:t>
            </a:r>
            <a:r>
              <a:rPr lang="ro-RO" sz="1400" b="1" dirty="0" smtClean="0"/>
              <a:t>31</a:t>
            </a:r>
            <a:r>
              <a:rPr lang="ro-RO" sz="1400" dirty="0" smtClean="0"/>
              <a:t> şi categoria </a:t>
            </a:r>
            <a:r>
              <a:rPr lang="ro-RO" sz="1400" dirty="0" err="1" smtClean="0"/>
              <a:t>C-</a:t>
            </a:r>
            <a:r>
              <a:rPr lang="ro-RO" sz="1400" dirty="0" smtClean="0"/>
              <a:t> </a:t>
            </a:r>
            <a:r>
              <a:rPr lang="ro-RO" sz="1400" b="1" dirty="0" smtClean="0"/>
              <a:t>6</a:t>
            </a:r>
            <a:r>
              <a:rPr lang="ro-RO" sz="1400" dirty="0" smtClean="0"/>
              <a:t>; teze publicate la conferinţe naţionale/ internaţionale </a:t>
            </a:r>
            <a:r>
              <a:rPr lang="en-US" sz="1400" b="1" dirty="0" smtClean="0"/>
              <a:t>43</a:t>
            </a:r>
            <a:r>
              <a:rPr lang="ro-RO" sz="1400" b="1" dirty="0" smtClean="0"/>
              <a:t>/</a:t>
            </a:r>
            <a:r>
              <a:rPr lang="en-US" sz="1400" b="1" dirty="0" smtClean="0"/>
              <a:t>10</a:t>
            </a:r>
            <a:r>
              <a:rPr lang="ro-RO" sz="1400" dirty="0" smtClean="0"/>
              <a:t>; Au fost prezentate -</a:t>
            </a:r>
            <a:r>
              <a:rPr lang="ro-RO" sz="1400" b="1" dirty="0" smtClean="0"/>
              <a:t>21</a:t>
            </a:r>
            <a:r>
              <a:rPr lang="ro-RO" sz="1400" dirty="0" smtClean="0"/>
              <a:t> avize si</a:t>
            </a:r>
            <a:r>
              <a:rPr lang="ro-RO" sz="1400" b="1" dirty="0" smtClean="0"/>
              <a:t> 27</a:t>
            </a:r>
            <a:r>
              <a:rPr lang="en-US" sz="1400" b="1" dirty="0" smtClean="0"/>
              <a:t> </a:t>
            </a:r>
            <a:r>
              <a:rPr lang="ro-RO" sz="1400" dirty="0" smtClean="0"/>
              <a:t>de prezentări  ale manifestărilor artistice naţionale şi internaţionale din Moldova. </a:t>
            </a:r>
            <a:r>
              <a:rPr lang="ro-MO" sz="1400" dirty="0" smtClean="0"/>
              <a:t>În cadrul proiectului, cercetătorii CSA au avut </a:t>
            </a:r>
            <a:r>
              <a:rPr lang="ro-MO" sz="1400" b="1" dirty="0" smtClean="0"/>
              <a:t>21</a:t>
            </a:r>
            <a:r>
              <a:rPr lang="ro-MO" sz="1400" dirty="0" smtClean="0"/>
              <a:t> de deplasări pentru a participa la conferinţe internaţional la Bucureşti, Iaşi, Buzău, Vaslui, Munchen,Varşovia,</a:t>
            </a:r>
            <a:r>
              <a:rPr lang="en-US" sz="1400" dirty="0" smtClean="0"/>
              <a:t> </a:t>
            </a:r>
            <a:r>
              <a:rPr lang="en-US" sz="1400" dirty="0" err="1" smtClean="0"/>
              <a:t>Viena</a:t>
            </a:r>
            <a:r>
              <a:rPr lang="en-US" sz="1400" dirty="0" smtClean="0"/>
              <a:t>,</a:t>
            </a:r>
            <a:r>
              <a:rPr lang="ro-MO" sz="1400" dirty="0" smtClean="0"/>
              <a:t> Moscova, </a:t>
            </a:r>
            <a:r>
              <a:rPr lang="ro-MO" sz="1400" dirty="0" err="1" smtClean="0"/>
              <a:t>Mensk</a:t>
            </a:r>
            <a:r>
              <a:rPr lang="ro-MO" sz="1400" dirty="0" smtClean="0"/>
              <a:t> şi </a:t>
            </a:r>
            <a:r>
              <a:rPr lang="ro-MO" sz="1400" dirty="0" err="1" smtClean="0"/>
              <a:t>Sazopol</a:t>
            </a:r>
            <a:r>
              <a:rPr lang="ro-MO" sz="1400" dirty="0" smtClean="0"/>
              <a:t> (Bulgaria)</a:t>
            </a:r>
            <a:endParaRPr lang="ro-RO" sz="1400" dirty="0" smtClean="0"/>
          </a:p>
          <a:p>
            <a:pPr>
              <a:buNone/>
            </a:pPr>
            <a:r>
              <a:rPr lang="ro-RO" sz="1400" dirty="0" smtClean="0"/>
              <a:t>Participări la manifestări științifice: naționale,internaționale (în țară, în străinătate):</a:t>
            </a:r>
          </a:p>
          <a:p>
            <a:pPr>
              <a:buNone/>
            </a:pPr>
            <a:r>
              <a:rPr lang="en-US" sz="1400" b="1" dirty="0" smtClean="0"/>
              <a:t>43</a:t>
            </a:r>
            <a:r>
              <a:rPr lang="ro-RO" sz="1400" dirty="0" smtClean="0"/>
              <a:t>- participări la manifestări ştiinţifice internaţionale şi </a:t>
            </a:r>
            <a:r>
              <a:rPr lang="en-US" sz="1400" b="1" dirty="0" smtClean="0"/>
              <a:t>10</a:t>
            </a:r>
            <a:r>
              <a:rPr lang="ro-RO" sz="1400" dirty="0" smtClean="0"/>
              <a:t>- la conferinţe naţionale; </a:t>
            </a:r>
            <a:endParaRPr lang="ro-RO" sz="1400" dirty="0" smtClean="0"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45192" y="1305341"/>
            <a:ext cx="596948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o-RO" sz="1500" dirty="0" smtClean="0"/>
              <a:t>Total publicații cu referire la proiectul dat (2018)</a:t>
            </a:r>
          </a:p>
          <a:p>
            <a:pPr indent="360363" algn="just"/>
            <a:r>
              <a:rPr lang="ro-RO" sz="1500" dirty="0" smtClean="0"/>
              <a:t>În cadrul proiectului au fost realizate: monografii - </a:t>
            </a:r>
            <a:r>
              <a:rPr lang="en-US" sz="1500" b="1" dirty="0" smtClean="0"/>
              <a:t>4</a:t>
            </a:r>
            <a:r>
              <a:rPr lang="ro-RO" sz="1500" dirty="0" smtClean="0"/>
              <a:t>, culegeri – </a:t>
            </a:r>
            <a:r>
              <a:rPr lang="ro-RO" sz="1500" b="1" dirty="0" smtClean="0"/>
              <a:t>2</a:t>
            </a:r>
            <a:r>
              <a:rPr lang="ro-RO" sz="1500" dirty="0" smtClean="0"/>
              <a:t>; capitole în monografii –  2; articole în reviste din străinătate – 5; articole în culegeri naționale/internaționale – </a:t>
            </a:r>
            <a:r>
              <a:rPr lang="ro-RO" sz="1500" b="1" dirty="0" smtClean="0"/>
              <a:t>9/3</a:t>
            </a:r>
            <a:r>
              <a:rPr lang="ro-RO" sz="1500" dirty="0" smtClean="0"/>
              <a:t>; materiale ale conferinţelor naţionale /internaţionale – </a:t>
            </a:r>
            <a:r>
              <a:rPr lang="ro-RO" sz="1500" b="1" dirty="0" smtClean="0"/>
              <a:t>3/23</a:t>
            </a:r>
            <a:r>
              <a:rPr lang="ro-RO" sz="1500" dirty="0" smtClean="0"/>
              <a:t>; articole categoria B+</a:t>
            </a:r>
            <a:r>
              <a:rPr lang="ro-RO" sz="1500" b="1" dirty="0" smtClean="0"/>
              <a:t>2; </a:t>
            </a:r>
            <a:r>
              <a:rPr lang="ro-RO" sz="1500" dirty="0" smtClean="0"/>
              <a:t>B – </a:t>
            </a:r>
            <a:r>
              <a:rPr lang="ro-RO" sz="1500" b="1" dirty="0" smtClean="0"/>
              <a:t>36</a:t>
            </a:r>
            <a:r>
              <a:rPr lang="ro-RO" sz="1500" dirty="0" smtClean="0"/>
              <a:t> şi categoria C – </a:t>
            </a:r>
            <a:r>
              <a:rPr lang="en-US" sz="1500" b="1" dirty="0" smtClean="0"/>
              <a:t>5</a:t>
            </a:r>
            <a:r>
              <a:rPr lang="ro-RO" sz="1500" dirty="0" smtClean="0"/>
              <a:t>; </a:t>
            </a:r>
            <a:r>
              <a:rPr lang="ro-RO" sz="1500" b="1" dirty="0" smtClean="0"/>
              <a:t>4</a:t>
            </a:r>
            <a:r>
              <a:rPr lang="ro-RO" sz="1500" dirty="0" smtClean="0"/>
              <a:t> teze ale conferințelor naționale și </a:t>
            </a:r>
            <a:r>
              <a:rPr lang="ro-RO" sz="1500" b="1" dirty="0" smtClean="0"/>
              <a:t>49 </a:t>
            </a:r>
            <a:r>
              <a:rPr lang="ro-RO" sz="1500" dirty="0" smtClean="0"/>
              <a:t>de teze publicate la conferinţe internaţionale; Au fost elaborate </a:t>
            </a:r>
            <a:r>
              <a:rPr lang="ro-RO" sz="1500" b="1" dirty="0" smtClean="0"/>
              <a:t>11</a:t>
            </a:r>
            <a:r>
              <a:rPr lang="ro-RO" sz="1500" dirty="0" smtClean="0"/>
              <a:t> avize si</a:t>
            </a:r>
            <a:r>
              <a:rPr lang="ro-RO" sz="1500" b="1" dirty="0" smtClean="0"/>
              <a:t> 31</a:t>
            </a:r>
            <a:r>
              <a:rPr lang="ro-RO" sz="1500" dirty="0" smtClean="0"/>
              <a:t> de prezentări ale manifestărilor artistice naţionale şi internaţionale din Moldova. În perioada respectivă au fost întreprinse </a:t>
            </a:r>
            <a:r>
              <a:rPr lang="ro-RO" sz="1500" b="1" dirty="0" smtClean="0"/>
              <a:t>23 </a:t>
            </a:r>
            <a:r>
              <a:rPr lang="ro-RO" sz="1500" dirty="0" smtClean="0"/>
              <a:t>de deplasări (Bucureşti, Iaşi, Varşovia, Moscova, </a:t>
            </a:r>
            <a:r>
              <a:rPr lang="ro-RO" sz="1500" dirty="0" err="1" smtClean="0"/>
              <a:t>Mensk</a:t>
            </a:r>
            <a:r>
              <a:rPr lang="ro-RO" sz="1500" dirty="0" smtClean="0"/>
              <a:t>, Brăila, </a:t>
            </a:r>
            <a:r>
              <a:rPr lang="ro-RO" sz="1500" dirty="0" err="1" smtClean="0"/>
              <a:t>Sazopol</a:t>
            </a:r>
            <a:r>
              <a:rPr lang="ro-RO" sz="1500" dirty="0" smtClean="0"/>
              <a:t>, Buzău, Vaslui).</a:t>
            </a:r>
          </a:p>
          <a:p>
            <a:pPr indent="360363" algn="just"/>
            <a:r>
              <a:rPr lang="ro-RO" sz="1500" dirty="0" smtClean="0"/>
              <a:t>Participări la manifestări științifice: naționale, internaționale (în țară, în străinătate):</a:t>
            </a:r>
          </a:p>
          <a:p>
            <a:pPr indent="360363" algn="just"/>
            <a:r>
              <a:rPr lang="ro-RO" sz="1500" b="1" dirty="0" smtClean="0"/>
              <a:t>95 </a:t>
            </a:r>
            <a:r>
              <a:rPr lang="ro-RO" sz="1500" dirty="0" smtClean="0"/>
              <a:t>– de participări la manifestări ştiinţifice internaţionale şi </a:t>
            </a:r>
            <a:r>
              <a:rPr lang="ro-RO" sz="1500" b="1" dirty="0" smtClean="0"/>
              <a:t>21</a:t>
            </a:r>
            <a:r>
              <a:rPr lang="ro-RO" sz="1500" dirty="0" smtClean="0"/>
              <a:t> – la conferinţe naţionale</a:t>
            </a:r>
          </a:p>
        </p:txBody>
      </p:sp>
    </p:spTree>
    <p:extLst>
      <p:ext uri="{BB962C8B-B14F-4D97-AF65-F5344CB8AC3E}">
        <p14:creationId xmlns:p14="http://schemas.microsoft.com/office/powerpoint/2010/main" xmlns="" val="22868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Implement</a:t>
            </a:r>
            <a:r>
              <a:rPr lang="ro-RO" sz="3600" dirty="0" smtClean="0"/>
              <a:t>ă</a:t>
            </a:r>
            <a:r>
              <a:rPr lang="en-US" sz="3600" dirty="0" err="1" smtClean="0"/>
              <a:t>ri</a:t>
            </a:r>
            <a:r>
              <a:rPr lang="ro-RO" sz="3600" dirty="0" smtClean="0"/>
              <a:t>  importante -201</a:t>
            </a:r>
            <a:r>
              <a:rPr lang="en-US" sz="3600" dirty="0" smtClean="0"/>
              <a:t>9</a:t>
            </a:r>
            <a:endParaRPr lang="ru-RU" sz="3600" dirty="0"/>
          </a:p>
        </p:txBody>
      </p:sp>
      <p:pic>
        <p:nvPicPr>
          <p:cNvPr id="4" name="Picture 2" descr="C:\Documents and Settings\Admin\Рабочий стол\Dicescu 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" y="1690688"/>
            <a:ext cx="3435244" cy="4394731"/>
          </a:xfrm>
          <a:prstGeom prst="rect">
            <a:avLst/>
          </a:prstGeom>
          <a:noFill/>
        </p:spPr>
      </p:pic>
      <p:pic>
        <p:nvPicPr>
          <p:cNvPr id="5" name="Picture 3" descr="C:\Documents and Settings\Admin\Рабочий стол\Bohantov_Teatrul_c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1449" y="1690688"/>
            <a:ext cx="3392031" cy="4641696"/>
          </a:xfrm>
          <a:prstGeom prst="rect">
            <a:avLst/>
          </a:prstGeom>
          <a:noFill/>
        </p:spPr>
      </p:pic>
      <p:pic>
        <p:nvPicPr>
          <p:cNvPr id="6" name="Picture 2" descr="C:\Documents and Settings\Admin\Рабочий стол\Spin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4350" y="1690688"/>
            <a:ext cx="3748049" cy="438281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70560" y="483078"/>
            <a:ext cx="109118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Implement</a:t>
            </a:r>
            <a:r>
              <a:rPr lang="ro-RO" sz="4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US" sz="40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ri</a:t>
            </a:r>
            <a:r>
              <a:rPr lang="ro-RO" sz="4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importante -201</a:t>
            </a:r>
            <a:r>
              <a:rPr lang="en-US" sz="4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4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2354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Implement</a:t>
            </a:r>
            <a:r>
              <a:rPr lang="ro-RO" sz="3600" dirty="0" smtClean="0"/>
              <a:t>ă</a:t>
            </a:r>
            <a:r>
              <a:rPr lang="en-US" sz="3600" dirty="0" err="1" smtClean="0"/>
              <a:t>ri</a:t>
            </a:r>
            <a:r>
              <a:rPr lang="ro-RO" sz="3600" dirty="0" smtClean="0"/>
              <a:t>  importante -201</a:t>
            </a:r>
            <a:r>
              <a:rPr lang="en-US" sz="3600" dirty="0" smtClean="0"/>
              <a:t>9</a:t>
            </a:r>
            <a:endParaRPr lang="ru-RU" sz="3600" dirty="0"/>
          </a:p>
        </p:txBody>
      </p:sp>
      <p:pic>
        <p:nvPicPr>
          <p:cNvPr id="4" name="Picture 3" descr="C:\Documents and Settings\Admin\Рабочий стол\A.F. din Basarabi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397929"/>
            <a:ext cx="3331647" cy="4572000"/>
          </a:xfrm>
          <a:prstGeom prst="rect">
            <a:avLst/>
          </a:prstGeom>
          <a:noFill/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554115" y="1397929"/>
          <a:ext cx="3379761" cy="3949760"/>
        </p:xfrm>
        <a:graphic>
          <a:graphicData uri="http://schemas.openxmlformats.org/presentationml/2006/ole">
            <p:oleObj spid="_x0000_s1026" name="Документ" r:id="rId4" imgW="5986184" imgH="9112791" progId="Word.Document.12">
              <p:embed/>
            </p:oleObj>
          </a:graphicData>
        </a:graphic>
      </p:graphicFrame>
      <p:pic>
        <p:nvPicPr>
          <p:cNvPr id="6" name="Picture 2" descr="C:\Documents and Settings\Admin\Рабочий стол\Lica Sainciuc album_coperta 1 read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19361" y="1397929"/>
            <a:ext cx="3497292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724619"/>
            <a:ext cx="10515600" cy="490518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o-RO" sz="3200" b="1" dirty="0" smtClean="0">
                <a:solidFill>
                  <a:srgbClr val="0070C0"/>
                </a:solidFill>
              </a:rPr>
              <a:t>Promovarea proiectului şi a rezultatelor obţinute</a:t>
            </a:r>
          </a:p>
          <a:p>
            <a:pPr>
              <a:buNone/>
            </a:pPr>
            <a:endParaRPr lang="ro-RO" dirty="0" smtClean="0"/>
          </a:p>
          <a:p>
            <a:r>
              <a:rPr lang="ro-RO" dirty="0" smtClean="0"/>
              <a:t>Emisiuni Radio/Tv – </a:t>
            </a:r>
            <a:r>
              <a:rPr lang="ro-RO" b="1" dirty="0" smtClean="0">
                <a:solidFill>
                  <a:schemeClr val="accent1"/>
                </a:solidFill>
              </a:rPr>
              <a:t>14/35</a:t>
            </a:r>
            <a:r>
              <a:rPr lang="en-US" b="1" dirty="0" smtClean="0"/>
              <a:t> </a:t>
            </a:r>
            <a:r>
              <a:rPr lang="ro-RO" b="1" dirty="0" smtClean="0"/>
              <a:t>la care au participat :</a:t>
            </a:r>
            <a:endParaRPr lang="ro-RO" b="1" i="1" dirty="0" smtClean="0"/>
          </a:p>
          <a:p>
            <a:pPr>
              <a:buNone/>
            </a:pPr>
            <a:r>
              <a:rPr lang="ro-RO" b="1" dirty="0" smtClean="0"/>
              <a:t>Plămădeală </a:t>
            </a:r>
            <a:r>
              <a:rPr lang="ro-RO" b="1" dirty="0" err="1" smtClean="0"/>
              <a:t>A.-M</a:t>
            </a:r>
            <a:r>
              <a:rPr lang="ro-RO" b="1" dirty="0" smtClean="0"/>
              <a:t>., </a:t>
            </a:r>
            <a:r>
              <a:rPr lang="ro-RO" b="1" dirty="0" err="1" smtClean="0"/>
              <a:t>Olărescu</a:t>
            </a:r>
            <a:r>
              <a:rPr lang="ro-RO" b="1" dirty="0" smtClean="0"/>
              <a:t> D., </a:t>
            </a:r>
            <a:r>
              <a:rPr lang="ro-RO" b="1" dirty="0" err="1" smtClean="0"/>
              <a:t>Bohanţov</a:t>
            </a:r>
            <a:r>
              <a:rPr lang="ro-RO" b="1" dirty="0" smtClean="0"/>
              <a:t> A., Tipa V., Stavilă T., </a:t>
            </a:r>
            <a:r>
              <a:rPr lang="ro-RO" b="1" dirty="0" err="1" smtClean="0"/>
              <a:t>Nesterov</a:t>
            </a:r>
            <a:r>
              <a:rPr lang="ro-RO" b="1" dirty="0" smtClean="0"/>
              <a:t> </a:t>
            </a:r>
            <a:r>
              <a:rPr lang="ro-RO" b="1" dirty="0" err="1" smtClean="0"/>
              <a:t>T</a:t>
            </a:r>
            <a:r>
              <a:rPr lang="ro-RO" b="1" dirty="0" smtClean="0"/>
              <a:t>., </a:t>
            </a:r>
            <a:r>
              <a:rPr lang="ro-RO" b="1" dirty="0" err="1" smtClean="0"/>
              <a:t>Ceastina</a:t>
            </a:r>
            <a:r>
              <a:rPr lang="ro-RO" b="1" dirty="0" smtClean="0"/>
              <a:t> A., </a:t>
            </a:r>
            <a:r>
              <a:rPr lang="ro-RO" b="1" dirty="0" err="1" smtClean="0"/>
              <a:t>Barbas</a:t>
            </a:r>
            <a:r>
              <a:rPr lang="ro-RO" b="1" dirty="0" smtClean="0"/>
              <a:t> V., </a:t>
            </a:r>
            <a:r>
              <a:rPr lang="ro-RO" b="1" dirty="0" err="1" smtClean="0"/>
              <a:t>Coroliova</a:t>
            </a:r>
            <a:r>
              <a:rPr lang="ro-RO" b="1" dirty="0" smtClean="0"/>
              <a:t> E., </a:t>
            </a:r>
            <a:r>
              <a:rPr lang="ro-RO" b="1" dirty="0" err="1" smtClean="0"/>
              <a:t>Rocaciuc</a:t>
            </a:r>
            <a:r>
              <a:rPr lang="ro-RO" b="1" dirty="0" smtClean="0"/>
              <a:t> V., Chiseliţă V., </a:t>
            </a:r>
            <a:r>
              <a:rPr lang="ro-RO" b="1" dirty="0" err="1" smtClean="0"/>
              <a:t>Ghilaş</a:t>
            </a:r>
            <a:r>
              <a:rPr lang="ro-RO" b="1" dirty="0" smtClean="0"/>
              <a:t> </a:t>
            </a:r>
            <a:r>
              <a:rPr lang="ro-RO" b="1" dirty="0" err="1" smtClean="0"/>
              <a:t>V</a:t>
            </a:r>
            <a:r>
              <a:rPr lang="ro-RO" b="1" dirty="0" smtClean="0"/>
              <a:t>., </a:t>
            </a:r>
            <a:r>
              <a:rPr lang="ro-RO" b="1" dirty="0" err="1" smtClean="0"/>
              <a:t>Spînu</a:t>
            </a:r>
            <a:r>
              <a:rPr lang="ro-RO" b="1" dirty="0" smtClean="0"/>
              <a:t> C., </a:t>
            </a:r>
            <a:r>
              <a:rPr lang="ro-RO" b="1" dirty="0" err="1" smtClean="0"/>
              <a:t>Procop</a:t>
            </a:r>
            <a:r>
              <a:rPr lang="ro-RO" b="1" dirty="0" smtClean="0"/>
              <a:t> N., </a:t>
            </a:r>
            <a:r>
              <a:rPr lang="ro-RO" b="1" dirty="0" err="1" smtClean="0"/>
              <a:t>Şlapac</a:t>
            </a:r>
            <a:r>
              <a:rPr lang="ro-RO" b="1" dirty="0" smtClean="0"/>
              <a:t> M., </a:t>
            </a:r>
            <a:r>
              <a:rPr lang="ro-RO" b="1" dirty="0" err="1" smtClean="0"/>
              <a:t>Barbas</a:t>
            </a:r>
            <a:r>
              <a:rPr lang="ro-RO" b="1" dirty="0" smtClean="0"/>
              <a:t> V., </a:t>
            </a:r>
          </a:p>
          <a:p>
            <a:pPr>
              <a:buNone/>
            </a:pPr>
            <a:r>
              <a:rPr lang="ro-RO" b="1" dirty="0" smtClean="0"/>
              <a:t>Prezentarea artiştilor  plastici în cadrul expoziţiilor : </a:t>
            </a:r>
            <a:r>
              <a:rPr lang="ro-RO" b="1" dirty="0" err="1" smtClean="0"/>
              <a:t>Spînu</a:t>
            </a:r>
            <a:r>
              <a:rPr lang="ro-RO" b="1" dirty="0" smtClean="0"/>
              <a:t> C., Malcoci V., </a:t>
            </a:r>
            <a:r>
              <a:rPr lang="ro-RO" b="1" dirty="0" err="1" smtClean="0"/>
              <a:t>Rocaciuc</a:t>
            </a:r>
            <a:r>
              <a:rPr lang="ro-RO" b="1" dirty="0" smtClean="0"/>
              <a:t> </a:t>
            </a:r>
            <a:r>
              <a:rPr lang="ro-RO" b="1" dirty="0" err="1" smtClean="0"/>
              <a:t>V</a:t>
            </a:r>
            <a:r>
              <a:rPr lang="ro-RO" b="1" dirty="0" smtClean="0"/>
              <a:t>., Stavilă T., </a:t>
            </a:r>
            <a:r>
              <a:rPr lang="ro-RO" b="1" dirty="0" err="1" smtClean="0"/>
              <a:t>A.Marian</a:t>
            </a:r>
            <a:endParaRPr lang="ro-RO" b="1" dirty="0" smtClean="0"/>
          </a:p>
          <a:p>
            <a:r>
              <a:rPr lang="ro-RO" b="1" dirty="0" smtClean="0"/>
              <a:t>Articole de popularizare a </a:t>
            </a:r>
            <a:r>
              <a:rPr lang="ro-RO" b="1" dirty="0" smtClean="0"/>
              <a:t>științei -</a:t>
            </a:r>
            <a:r>
              <a:rPr lang="ro-RO" b="1" dirty="0" smtClean="0">
                <a:solidFill>
                  <a:schemeClr val="accent1"/>
                </a:solidFill>
              </a:rPr>
              <a:t>15</a:t>
            </a:r>
            <a:endParaRPr lang="ro-RO" dirty="0" smtClean="0">
              <a:solidFill>
                <a:schemeClr val="accent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718304"/>
            <a:ext cx="10911840" cy="1044141"/>
          </a:xfrm>
        </p:spPr>
        <p:txBody>
          <a:bodyPr>
            <a:normAutofit fontScale="90000"/>
          </a:bodyPr>
          <a:lstStyle/>
          <a:p>
            <a:pPr algn="ctr"/>
            <a:r>
              <a:rPr lang="ro-RO" sz="3600" b="1" cap="all" dirty="0" smtClean="0"/>
              <a:t>ORGANIZAREA manifestărilor  ŞTIINŢIFICE</a:t>
            </a:r>
            <a:r>
              <a:rPr lang="en-US" sz="3600" b="1" cap="all" dirty="0" smtClean="0"/>
              <a:t>, 2019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o-RO" dirty="0" smtClean="0"/>
              <a:t>Colaboratorii Centrului </a:t>
            </a:r>
            <a:r>
              <a:rPr lang="ro-RO" dirty="0" smtClean="0"/>
              <a:t>au </a:t>
            </a:r>
            <a:r>
              <a:rPr lang="ro-RO" dirty="0" smtClean="0"/>
              <a:t>participat la organizarea</a:t>
            </a:r>
            <a:r>
              <a:rPr lang="en-US" dirty="0" smtClean="0"/>
              <a:t>:</a:t>
            </a:r>
            <a:endParaRPr lang="ro-RO" dirty="0" smtClean="0"/>
          </a:p>
          <a:p>
            <a:r>
              <a:rPr lang="ro-RO" dirty="0" smtClean="0"/>
              <a:t> Conferinţei ştiinţifice internaţionale </a:t>
            </a:r>
            <a:r>
              <a:rPr lang="ro-MO" i="1" dirty="0" smtClean="0"/>
              <a:t>Patrimoniul cultural </a:t>
            </a:r>
            <a:r>
              <a:rPr lang="ro-MO" i="1" dirty="0" err="1" smtClean="0"/>
              <a:t>-cercetare</a:t>
            </a:r>
            <a:r>
              <a:rPr lang="ro-MO" i="1" dirty="0" smtClean="0"/>
              <a:t>, valorificare, promovare.</a:t>
            </a:r>
            <a:r>
              <a:rPr lang="ro-MO" dirty="0" smtClean="0"/>
              <a:t> </a:t>
            </a:r>
            <a:r>
              <a:rPr lang="ro-RO" dirty="0" smtClean="0"/>
              <a:t>Chişinău, </a:t>
            </a:r>
            <a:r>
              <a:rPr lang="ro-RO" dirty="0" err="1" smtClean="0"/>
              <a:t>AŞM</a:t>
            </a:r>
            <a:r>
              <a:rPr lang="ro-RO" dirty="0" smtClean="0"/>
              <a:t>, 30- 31 </a:t>
            </a:r>
            <a:r>
              <a:rPr lang="en-US" dirty="0" err="1" smtClean="0"/>
              <a:t>octombrie</a:t>
            </a:r>
            <a:r>
              <a:rPr lang="ro-RO" dirty="0" smtClean="0"/>
              <a:t> 201</a:t>
            </a:r>
            <a:r>
              <a:rPr lang="en-US" dirty="0" smtClean="0"/>
              <a:t>9</a:t>
            </a:r>
            <a:r>
              <a:rPr lang="ro-RO" dirty="0" smtClean="0"/>
              <a:t>;</a:t>
            </a:r>
            <a:endParaRPr lang="en-US" dirty="0" smtClean="0"/>
          </a:p>
          <a:p>
            <a:r>
              <a:rPr lang="it-IT" dirty="0" smtClean="0"/>
              <a:t> Conferinţei </a:t>
            </a:r>
            <a:r>
              <a:rPr lang="ro-RO" dirty="0" smtClean="0"/>
              <a:t>ştiinţifice omagiale dedicată Centenarului Conservatorului „Unirea”, 26 februarie 2019 (coparticipare)</a:t>
            </a:r>
            <a:r>
              <a:rPr lang="en-US" dirty="0" smtClean="0"/>
              <a:t>, </a:t>
            </a:r>
            <a:r>
              <a:rPr lang="en-US" dirty="0" err="1" smtClean="0"/>
              <a:t>AMTAP</a:t>
            </a:r>
            <a:r>
              <a:rPr lang="en-US" dirty="0" smtClean="0"/>
              <a:t>;</a:t>
            </a:r>
          </a:p>
          <a:p>
            <a:r>
              <a:rPr lang="ro-RO" i="1" dirty="0" smtClean="0"/>
              <a:t>Simpozionul</a:t>
            </a:r>
            <a:r>
              <a:rPr lang="en-US" i="1" dirty="0" err="1" smtClean="0"/>
              <a:t>ui</a:t>
            </a:r>
            <a:r>
              <a:rPr lang="ro-RO" i="1" dirty="0" smtClean="0"/>
              <a:t> naţional de studii culturale, ediţia I, dedicat </a:t>
            </a:r>
            <a:r>
              <a:rPr lang="ro-RO" i="1" dirty="0" err="1" smtClean="0"/>
              <a:t>zilelo</a:t>
            </a:r>
            <a:r>
              <a:rPr lang="it-IT" i="1" dirty="0" smtClean="0"/>
              <a:t>r europene ale patrimoniului cultural</a:t>
            </a:r>
            <a:r>
              <a:rPr lang="it-IT" dirty="0" smtClean="0"/>
              <a:t>. Biblioteca Municipală „B.P. Haşdeu”, Filiala de Arte ”Tudor Arghezi” , Chişinău, 26 septembrie 2019</a:t>
            </a:r>
          </a:p>
          <a:p>
            <a:r>
              <a:rPr lang="it-IT" dirty="0" smtClean="0"/>
              <a:t>M</a:t>
            </a:r>
            <a:r>
              <a:rPr lang="ro-RO" dirty="0" smtClean="0"/>
              <a:t>a</a:t>
            </a:r>
            <a:r>
              <a:rPr lang="it-IT" dirty="0" smtClean="0"/>
              <a:t>nifest</a:t>
            </a:r>
            <a:r>
              <a:rPr lang="ro-RO" dirty="0" smtClean="0"/>
              <a:t>ă</a:t>
            </a:r>
            <a:r>
              <a:rPr lang="it-IT" dirty="0" smtClean="0"/>
              <a:t>r</a:t>
            </a:r>
            <a:r>
              <a:rPr lang="ro-RO" dirty="0" smtClean="0"/>
              <a:t>ii</a:t>
            </a:r>
            <a:r>
              <a:rPr lang="it-IT" dirty="0" smtClean="0"/>
              <a:t> consacrat</a:t>
            </a:r>
            <a:r>
              <a:rPr lang="ro-RO" dirty="0" smtClean="0"/>
              <a:t>e aniversării a 80 de ani de la fondarea Muzeului Naţional de Artă, Chişinău,25-26 noiembrie 2019</a:t>
            </a:r>
            <a:r>
              <a:rPr lang="it-IT" dirty="0" smtClean="0"/>
              <a:t> </a:t>
            </a:r>
            <a:r>
              <a:rPr lang="ro-RO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396815"/>
            <a:ext cx="10515600" cy="707366"/>
          </a:xfrm>
        </p:spPr>
        <p:txBody>
          <a:bodyPr/>
          <a:lstStyle/>
          <a:p>
            <a:pPr algn="ctr"/>
            <a:r>
              <a:rPr lang="ro-RO" b="1" dirty="0" smtClean="0">
                <a:solidFill>
                  <a:srgbClr val="0070C0"/>
                </a:solidFill>
              </a:rPr>
              <a:t>Aprecierea rezultatelor obținute la nivel național</a:t>
            </a:r>
          </a:p>
        </p:txBody>
      </p:sp>
      <p:pic>
        <p:nvPicPr>
          <p:cNvPr id="4" name="Picture 2" descr="C:\Documents and Settings\Admin\Рабочий стол\Procop N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04181"/>
            <a:ext cx="2818215" cy="2465558"/>
          </a:xfrm>
          <a:prstGeom prst="rect">
            <a:avLst/>
          </a:prstGeom>
          <a:noFill/>
        </p:spPr>
      </p:pic>
      <p:pic>
        <p:nvPicPr>
          <p:cNvPr id="5" name="Picture 3" descr="C:\Documents and Settings\Admin\Рабочий стол\Ana MARIAN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0849" y="1104181"/>
            <a:ext cx="2124611" cy="2992127"/>
          </a:xfrm>
          <a:prstGeom prst="rect">
            <a:avLst/>
          </a:prstGeom>
          <a:noFill/>
        </p:spPr>
      </p:pic>
      <p:pic>
        <p:nvPicPr>
          <p:cNvPr id="6" name="Picture 2" descr="C:\Documents and Settings\Admin\Рабочий стол\Raport CSA, 2019\Дипло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3155" y="3276308"/>
            <a:ext cx="2157319" cy="2992127"/>
          </a:xfrm>
          <a:prstGeom prst="rect">
            <a:avLst/>
          </a:prstGeom>
          <a:noFill/>
        </p:spPr>
      </p:pic>
      <p:pic>
        <p:nvPicPr>
          <p:cNvPr id="7" name="Picture 4" descr="C:\Documents and Settings\Admin\Рабочий стол\Stavila T. UAP, 20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5716" y="3209522"/>
            <a:ext cx="2148556" cy="3058913"/>
          </a:xfrm>
          <a:prstGeom prst="rect">
            <a:avLst/>
          </a:prstGeom>
          <a:noFill/>
        </p:spPr>
      </p:pic>
      <p:pic>
        <p:nvPicPr>
          <p:cNvPr id="8" name="Picture 3" descr="C:\Documents and Settings\Admin\Рабочий стол\Raport CSA, 2019\Coroliov_Diploma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46224" y="1104181"/>
            <a:ext cx="2307576" cy="3249095"/>
          </a:xfrm>
          <a:prstGeom prst="rect">
            <a:avLst/>
          </a:prstGeom>
          <a:noFill/>
        </p:spPr>
      </p:pic>
      <p:pic>
        <p:nvPicPr>
          <p:cNvPr id="9" name="Picture 4" descr="C:\Documents and Settings\Admin\Рабочий стол\Raport CSA, 2019\сканирование00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58299" y="1104181"/>
            <a:ext cx="2225616" cy="3120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4455" y="379562"/>
            <a:ext cx="10515600" cy="6780363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/>
            </a:r>
            <a:br>
              <a:rPr lang="en-US" sz="3200" b="1" dirty="0" smtClean="0">
                <a:solidFill>
                  <a:srgbClr val="0070C0"/>
                </a:solidFill>
              </a:rPr>
            </a:br>
            <a:r>
              <a:rPr lang="en-US" sz="3200" dirty="0" smtClean="0">
                <a:solidFill>
                  <a:srgbClr val="0070C0"/>
                </a:solidFill>
              </a:rPr>
              <a:t/>
            </a:r>
            <a:br>
              <a:rPr lang="en-US" sz="3200" dirty="0" smtClean="0">
                <a:solidFill>
                  <a:srgbClr val="0070C0"/>
                </a:solidFill>
              </a:rPr>
            </a:br>
            <a:r>
              <a:rPr lang="en-US" sz="3200" dirty="0" smtClean="0">
                <a:solidFill>
                  <a:srgbClr val="0070C0"/>
                </a:solidFill>
              </a:rPr>
              <a:t/>
            </a:r>
            <a:br>
              <a:rPr lang="en-US" sz="3200" dirty="0" smtClean="0">
                <a:solidFill>
                  <a:srgbClr val="0070C0"/>
                </a:solidFill>
              </a:rPr>
            </a:br>
            <a:r>
              <a:rPr lang="en-US" sz="3200" dirty="0" smtClean="0">
                <a:solidFill>
                  <a:srgbClr val="0070C0"/>
                </a:solidFill>
              </a:rPr>
              <a:t/>
            </a:r>
            <a:br>
              <a:rPr lang="en-US" sz="3200" dirty="0" smtClean="0">
                <a:solidFill>
                  <a:srgbClr val="0070C0"/>
                </a:solidFill>
              </a:rPr>
            </a:br>
            <a:r>
              <a:rPr lang="en-US" sz="3200" dirty="0" smtClean="0">
                <a:solidFill>
                  <a:srgbClr val="0070C0"/>
                </a:solidFill>
              </a:rPr>
              <a:t/>
            </a:r>
            <a:br>
              <a:rPr lang="en-US" sz="3200" dirty="0" smtClean="0">
                <a:solidFill>
                  <a:srgbClr val="0070C0"/>
                </a:solidFill>
              </a:rPr>
            </a:br>
            <a:r>
              <a:rPr lang="en-US" sz="3200" dirty="0" smtClean="0">
                <a:solidFill>
                  <a:srgbClr val="0070C0"/>
                </a:solidFill>
              </a:rPr>
              <a:t/>
            </a:r>
            <a:br>
              <a:rPr lang="en-US" sz="3200" dirty="0" smtClean="0">
                <a:solidFill>
                  <a:srgbClr val="0070C0"/>
                </a:solidFill>
              </a:rPr>
            </a:br>
            <a:r>
              <a:rPr lang="en-US" sz="3200" dirty="0" smtClean="0">
                <a:solidFill>
                  <a:srgbClr val="0070C0"/>
                </a:solidFill>
              </a:rPr>
              <a:t/>
            </a:r>
            <a:br>
              <a:rPr lang="en-US" sz="3200" dirty="0" smtClean="0">
                <a:solidFill>
                  <a:srgbClr val="0070C0"/>
                </a:solidFill>
              </a:rPr>
            </a:br>
            <a:r>
              <a:rPr lang="en-US" sz="3200" dirty="0" smtClean="0">
                <a:solidFill>
                  <a:srgbClr val="0070C0"/>
                </a:solidFill>
              </a:rPr>
              <a:t/>
            </a:r>
            <a:br>
              <a:rPr lang="en-US" sz="3200" dirty="0" smtClean="0">
                <a:solidFill>
                  <a:srgbClr val="0070C0"/>
                </a:solidFill>
              </a:rPr>
            </a:br>
            <a:r>
              <a:rPr lang="en-US" sz="3200" dirty="0" smtClean="0">
                <a:solidFill>
                  <a:srgbClr val="0070C0"/>
                </a:solidFill>
              </a:rPr>
              <a:t/>
            </a:r>
            <a:br>
              <a:rPr lang="en-US" sz="3200" dirty="0" smtClean="0">
                <a:solidFill>
                  <a:srgbClr val="0070C0"/>
                </a:solidFill>
              </a:rPr>
            </a:br>
            <a:r>
              <a:rPr lang="en-US" sz="3200" dirty="0" smtClean="0">
                <a:solidFill>
                  <a:srgbClr val="0070C0"/>
                </a:solidFill>
              </a:rPr>
              <a:t/>
            </a:r>
            <a:br>
              <a:rPr lang="en-US" sz="3200" dirty="0" smtClean="0">
                <a:solidFill>
                  <a:srgbClr val="0070C0"/>
                </a:solidFill>
              </a:rPr>
            </a:br>
            <a:r>
              <a:rPr lang="en-US" sz="3200" dirty="0" smtClean="0">
                <a:solidFill>
                  <a:srgbClr val="0070C0"/>
                </a:solidFill>
              </a:rPr>
              <a:t/>
            </a:r>
            <a:br>
              <a:rPr lang="en-US" sz="3200" dirty="0" smtClean="0">
                <a:solidFill>
                  <a:srgbClr val="0070C0"/>
                </a:solidFill>
              </a:rPr>
            </a:br>
            <a:r>
              <a:rPr lang="ro-RO" sz="3200" b="1" dirty="0" smtClean="0">
                <a:solidFill>
                  <a:srgbClr val="0070C0"/>
                </a:solidFill>
              </a:rPr>
              <a:t>Concluzii</a:t>
            </a:r>
            <a:r>
              <a:rPr lang="en-US" sz="3200" b="1" dirty="0" smtClean="0">
                <a:solidFill>
                  <a:srgbClr val="0070C0"/>
                </a:solidFill>
              </a:rPr>
              <a:t/>
            </a:r>
            <a:br>
              <a:rPr lang="en-US" sz="3200" b="1" dirty="0" smtClean="0">
                <a:solidFill>
                  <a:srgbClr val="0070C0"/>
                </a:solidFill>
              </a:rPr>
            </a:br>
            <a:r>
              <a:rPr lang="ro-MO" sz="3100" dirty="0" smtClean="0">
                <a:latin typeface="Arial" pitchFamily="34" charset="0"/>
                <a:cs typeface="Arial" pitchFamily="34" charset="0"/>
              </a:rPr>
              <a:t>De rând cu elaborările realizate în cadrul proiectului colectivul Centrului s-a confruntat cu: </a:t>
            </a:r>
            <a:br>
              <a:rPr lang="ro-MO" sz="3100" dirty="0" smtClean="0">
                <a:latin typeface="Arial" pitchFamily="34" charset="0"/>
                <a:cs typeface="Arial" pitchFamily="34" charset="0"/>
              </a:rPr>
            </a:br>
            <a:r>
              <a:rPr lang="en-US" sz="31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ro-RO" sz="3100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ro-RO" sz="3100" dirty="0" smtClean="0">
                <a:latin typeface="Arial" pitchFamily="34" charset="0"/>
                <a:cs typeface="Arial" pitchFamily="34" charset="0"/>
              </a:rPr>
              <a:t>ipsa </a:t>
            </a:r>
            <a:r>
              <a:rPr lang="ro-RO" sz="3100" dirty="0" smtClean="0">
                <a:latin typeface="Arial" pitchFamily="34" charset="0"/>
                <a:cs typeface="Arial" pitchFamily="34" charset="0"/>
              </a:rPr>
              <a:t>tinerilor cercetători angajaţi (dinamica anilor 2015-2018);</a:t>
            </a:r>
            <a:br>
              <a:rPr lang="ro-RO" sz="3100" dirty="0" smtClean="0">
                <a:latin typeface="Arial" pitchFamily="34" charset="0"/>
                <a:cs typeface="Arial" pitchFamily="34" charset="0"/>
              </a:rPr>
            </a:br>
            <a:r>
              <a:rPr lang="en-US" sz="31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</a:t>
            </a:r>
            <a:r>
              <a:rPr lang="ro-MO" sz="31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ro-RO" sz="3100" dirty="0" err="1" smtClean="0">
                <a:latin typeface="Arial" pitchFamily="34" charset="0"/>
                <a:cs typeface="Arial" pitchFamily="34" charset="0"/>
              </a:rPr>
              <a:t>nsuficiența</a:t>
            </a:r>
            <a:r>
              <a:rPr lang="ro-RO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o-RO" sz="3100" dirty="0" smtClean="0">
                <a:latin typeface="Arial" pitchFamily="34" charset="0"/>
                <a:cs typeface="Arial" pitchFamily="34" charset="0"/>
              </a:rPr>
              <a:t>cronică a fondurilor pentru efectuarea cercetărilor şi a deplasărilor în ţară şi străinătate la manifestările ştiinţifice, 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ro-RO" sz="3100" dirty="0" err="1" smtClean="0">
                <a:latin typeface="Arial" pitchFamily="34" charset="0"/>
                <a:cs typeface="Arial" pitchFamily="34" charset="0"/>
              </a:rPr>
              <a:t>schimburil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or</a:t>
            </a:r>
            <a:r>
              <a:rPr lang="ro-RO" sz="3100" dirty="0" smtClean="0">
                <a:latin typeface="Arial" pitchFamily="34" charset="0"/>
                <a:cs typeface="Arial" pitchFamily="34" charset="0"/>
              </a:rPr>
              <a:t> de experienţă în centrele, instituţiile, muzeele şi bibliotecile de profil ;</a:t>
            </a:r>
            <a:br>
              <a:rPr lang="ro-RO" sz="3100" dirty="0" smtClean="0">
                <a:latin typeface="Arial" pitchFamily="34" charset="0"/>
                <a:cs typeface="Arial" pitchFamily="34" charset="0"/>
              </a:rPr>
            </a:br>
            <a:r>
              <a:rPr lang="ro-RO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</a:t>
            </a:r>
            <a:r>
              <a:rPr lang="ro-RO" sz="3100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ro-RO" sz="3100" smtClean="0">
                <a:latin typeface="Arial" pitchFamily="34" charset="0"/>
                <a:cs typeface="Arial" pitchFamily="34" charset="0"/>
              </a:rPr>
              <a:t>ipsa </a:t>
            </a:r>
            <a:r>
              <a:rPr lang="ro-RO" sz="3100" dirty="0" smtClean="0">
                <a:latin typeface="Arial" pitchFamily="34" charset="0"/>
                <a:cs typeface="Arial" pitchFamily="34" charset="0"/>
              </a:rPr>
              <a:t>unui echipament adecvat pentru cercetare (în Centru echipamentul 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are o </a:t>
            </a:r>
            <a:r>
              <a:rPr lang="en-US" sz="3100" dirty="0" err="1" smtClean="0">
                <a:latin typeface="Arial" pitchFamily="34" charset="0"/>
                <a:cs typeface="Arial" pitchFamily="34" charset="0"/>
              </a:rPr>
              <a:t>vechime</a:t>
            </a:r>
            <a:r>
              <a:rPr lang="ro-RO" sz="3100" dirty="0" smtClean="0">
                <a:latin typeface="Arial" pitchFamily="34" charset="0"/>
                <a:cs typeface="Arial" pitchFamily="34" charset="0"/>
              </a:rPr>
              <a:t> de peste un deceniu). </a:t>
            </a:r>
            <a:r>
              <a:rPr lang="ro-RO" sz="3200" b="1" dirty="0" smtClean="0">
                <a:solidFill>
                  <a:srgbClr val="0070C0"/>
                </a:solidFill>
              </a:rPr>
              <a:t/>
            </a:r>
            <a:br>
              <a:rPr lang="ro-RO" sz="3200" b="1" dirty="0" smtClean="0">
                <a:solidFill>
                  <a:srgbClr val="0070C0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o-RO" sz="3200" b="1" dirty="0" smtClean="0">
                <a:solidFill>
                  <a:srgbClr val="0070C0"/>
                </a:solidFill>
              </a:rPr>
              <a:t/>
            </a:r>
            <a:br>
              <a:rPr lang="ro-RO" sz="3200" b="1" dirty="0" smtClean="0">
                <a:solidFill>
                  <a:srgbClr val="0070C0"/>
                </a:solidFill>
              </a:rPr>
            </a:br>
            <a:endParaRPr lang="ru-RU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161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4942"/>
          </a:xfrm>
        </p:spPr>
        <p:txBody>
          <a:bodyPr>
            <a:normAutofit/>
          </a:bodyPr>
          <a:lstStyle/>
          <a:p>
            <a:pPr algn="ctr"/>
            <a:r>
              <a:rPr lang="ro-RO" sz="3200" b="1" dirty="0" smtClean="0">
                <a:solidFill>
                  <a:srgbClr val="0070C0"/>
                </a:solidFill>
              </a:rPr>
              <a:t>Titlul, cifrul proiectului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380068"/>
            <a:ext cx="10515600" cy="4796895"/>
          </a:xfrm>
        </p:spPr>
        <p:txBody>
          <a:bodyPr>
            <a:normAutofit/>
          </a:bodyPr>
          <a:lstStyle/>
          <a:p>
            <a:r>
              <a:rPr lang="ro-RO" b="1" dirty="0" smtClean="0"/>
              <a:t>Direcţia strategică:</a:t>
            </a:r>
            <a:r>
              <a:rPr lang="it-IT" b="1" dirty="0" smtClean="0"/>
              <a:t>Patrimoniul </a:t>
            </a:r>
            <a:r>
              <a:rPr lang="en-US" b="1" dirty="0" smtClean="0"/>
              <a:t>cultural </a:t>
            </a:r>
            <a:r>
              <a:rPr lang="it-IT" b="1" dirty="0" smtClean="0"/>
              <a:t>si dezvoltarea societatii. </a:t>
            </a:r>
          </a:p>
          <a:p>
            <a:endParaRPr lang="it-IT" b="1" dirty="0" smtClean="0"/>
          </a:p>
          <a:p>
            <a:r>
              <a:rPr lang="ro-MO" dirty="0" smtClean="0"/>
              <a:t>Proiect</a:t>
            </a:r>
            <a:r>
              <a:rPr lang="en-US" dirty="0" smtClean="0"/>
              <a:t> </a:t>
            </a:r>
            <a:r>
              <a:rPr lang="ro-MO" dirty="0" smtClean="0"/>
              <a:t> instituţional de cercetare fundamentală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r>
              <a:rPr lang="ro-RO" b="1" dirty="0" smtClean="0"/>
              <a:t>Aspecte şi tendinţe în evoluţia artelor vizuale şi audio-vizuale din Moldova.</a:t>
            </a:r>
            <a:endParaRPr lang="en-US" b="1" dirty="0" smtClean="0"/>
          </a:p>
          <a:p>
            <a:endParaRPr lang="ru-RU" dirty="0" smtClean="0"/>
          </a:p>
          <a:p>
            <a:r>
              <a:rPr lang="en-US" b="1" dirty="0" err="1" smtClean="0"/>
              <a:t>Etapa</a:t>
            </a:r>
            <a:r>
              <a:rPr lang="en-US" b="1" dirty="0" smtClean="0"/>
              <a:t> 2019 -</a:t>
            </a:r>
            <a:r>
              <a:rPr lang="ro-RO" b="1" dirty="0" smtClean="0"/>
              <a:t>15.817.06.01F</a:t>
            </a:r>
            <a:endParaRPr lang="ru-RU" dirty="0" smtClean="0"/>
          </a:p>
          <a:p>
            <a:r>
              <a:rPr lang="ro-RO" b="1" dirty="0" smtClean="0"/>
              <a:t>Directorul de proiect -</a:t>
            </a:r>
            <a:r>
              <a:rPr lang="en-US" b="1" dirty="0" smtClean="0"/>
              <a:t> Tudor </a:t>
            </a:r>
            <a:r>
              <a:rPr lang="en-US" b="1" dirty="0" err="1" smtClean="0"/>
              <a:t>Stavil</a:t>
            </a:r>
            <a:r>
              <a:rPr lang="ro-RO" b="1" dirty="0" smtClean="0"/>
              <a:t>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5370116"/>
          </a:xfrm>
        </p:spPr>
        <p:txBody>
          <a:bodyPr>
            <a:normAutofit fontScale="92500"/>
          </a:bodyPr>
          <a:lstStyle/>
          <a:p>
            <a:r>
              <a:rPr lang="ro-RO" b="1" dirty="0" smtClean="0">
                <a:solidFill>
                  <a:srgbClr val="0070C0"/>
                </a:solidFill>
              </a:rPr>
              <a:t>Denumirea etapei anului 2019 </a:t>
            </a:r>
            <a:endParaRPr lang="en-US" b="1" dirty="0" smtClean="0">
              <a:solidFill>
                <a:srgbClr val="0070C0"/>
              </a:solidFill>
            </a:endParaRPr>
          </a:p>
          <a:p>
            <a:r>
              <a:rPr lang="ro-RO" b="1" dirty="0" smtClean="0"/>
              <a:t>Aspecte </a:t>
            </a:r>
            <a:r>
              <a:rPr lang="ro-RO" b="1" dirty="0" smtClean="0"/>
              <a:t>şi tendinţe în evoluţia artelor vizuale şi audio-vizuale din Moldova.</a:t>
            </a:r>
            <a:endParaRPr lang="ru-RU" dirty="0" smtClean="0"/>
          </a:p>
          <a:p>
            <a:r>
              <a:rPr lang="ro-RO" b="1" dirty="0" smtClean="0">
                <a:solidFill>
                  <a:srgbClr val="0070C0"/>
                </a:solidFill>
              </a:rPr>
              <a:t>Scopul :</a:t>
            </a:r>
            <a:r>
              <a:rPr lang="ro-RO" dirty="0" smtClean="0"/>
              <a:t>Valorificarea aspectelor specifice ale dezvoltării artelor naţionale din perioadele medievală, modernă şi contemporană prin punerea în circuit a patrimoniului artistic comun pentru arealul bizantino-balcanic şi al Europei de Est.</a:t>
            </a:r>
          </a:p>
          <a:p>
            <a:r>
              <a:rPr lang="ro-RO" b="1" dirty="0" smtClean="0">
                <a:solidFill>
                  <a:srgbClr val="0070C0"/>
                </a:solidFill>
              </a:rPr>
              <a:t>Obiectivele:</a:t>
            </a:r>
            <a:r>
              <a:rPr lang="ro-RO" dirty="0" smtClean="0"/>
              <a:t>Identificarea patrimoniului artistic în domeniul artelor vizuale şi audiovizuale (arhitectură, arte plastice, muzică, teatru şi cinematografie) prin evaluarea patrimoniului material şi imaterial (mobil  şi imobil) din Republica Moldova </a:t>
            </a:r>
            <a:r>
              <a:rPr lang="ro-RO" dirty="0" err="1" smtClean="0"/>
              <a:t>vis-a-vis</a:t>
            </a:r>
            <a:r>
              <a:rPr lang="ro-RO" dirty="0" smtClean="0"/>
              <a:t> de interferenţele culturale europene</a:t>
            </a:r>
            <a:endParaRPr lang="ru-RU" dirty="0" smtClean="0"/>
          </a:p>
          <a:p>
            <a:endParaRPr lang="ro-RO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x-none" sz="3200" b="1" dirty="0" smtClean="0">
                <a:solidFill>
                  <a:srgbClr val="0070C0"/>
                </a:solidFill>
              </a:rPr>
              <a:t>Rezultatele principale obținute în anul 2019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838200" y="690113"/>
            <a:ext cx="10515600" cy="5344927"/>
          </a:xfrm>
        </p:spPr>
        <p:txBody>
          <a:bodyPr>
            <a:normAutofit fontScale="55000" lnSpcReduction="20000"/>
          </a:bodyPr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ro-RO" sz="3800" dirty="0" smtClean="0">
                <a:latin typeface="Times New Roman" pitchFamily="18" charset="0"/>
                <a:cs typeface="Times New Roman" pitchFamily="18" charset="0"/>
              </a:rPr>
              <a:t>În domeniul Artelor Audiovizuale </a:t>
            </a:r>
          </a:p>
          <a:p>
            <a:r>
              <a:rPr lang="ro-RO" sz="38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it-IT" sz="3800" dirty="0" smtClean="0">
                <a:latin typeface="Times New Roman" pitchFamily="18" charset="0"/>
                <a:cs typeface="Times New Roman" pitchFamily="18" charset="0"/>
              </a:rPr>
              <a:t>u fost  cercetate aspecte multidimensionale ale patrimoniului muzical, teatral şi cinematografic, analizată contextualizarea europeană a creaţiei muzicale plurale şi acelei componistice</a:t>
            </a:r>
            <a:r>
              <a:rPr lang="ro-RO" sz="3800" dirty="0" smtClean="0">
                <a:latin typeface="Times New Roman" pitchFamily="18" charset="0"/>
                <a:cs typeface="Times New Roman" pitchFamily="18" charset="0"/>
              </a:rPr>
              <a:t> fiind evidenţiate creaţiile din domeniul muzicii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prin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intermediul</a:t>
            </a:r>
            <a:r>
              <a:rPr lang="ro-RO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o-RO" sz="3800" dirty="0" err="1" smtClean="0">
                <a:latin typeface="Times New Roman" pitchFamily="18" charset="0"/>
                <a:cs typeface="Times New Roman" pitchFamily="18" charset="0"/>
              </a:rPr>
              <a:t>onografiei</a:t>
            </a:r>
            <a:r>
              <a:rPr lang="ro-RO" sz="3800" dirty="0" smtClean="0">
                <a:latin typeface="Times New Roman" pitchFamily="18" charset="0"/>
                <a:cs typeface="Times New Roman" pitchFamily="18" charset="0"/>
              </a:rPr>
              <a:t> consacrate </a:t>
            </a:r>
            <a:r>
              <a:rPr lang="ro-RO" sz="3800" b="1" i="1" dirty="0" smtClean="0">
                <a:latin typeface="Times New Roman" pitchFamily="18" charset="0"/>
                <a:cs typeface="Times New Roman" pitchFamily="18" charset="0"/>
              </a:rPr>
              <a:t>Teatrul de televiziune: între canonul modern şi formatul postmodern</a:t>
            </a:r>
            <a:r>
              <a:rPr lang="en-US" sz="3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o-RO" sz="3800" cap="all" dirty="0" err="1" smtClean="0">
                <a:latin typeface="Times New Roman" pitchFamily="18" charset="0"/>
                <a:cs typeface="Times New Roman" pitchFamily="18" charset="0"/>
              </a:rPr>
              <a:t>A.Bohanţov</a:t>
            </a:r>
            <a:r>
              <a:rPr lang="en-US" sz="3800" cap="all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o-RO" sz="3800" cap="all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3800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800" b="1" i="1" dirty="0" smtClean="0">
                <a:latin typeface="Times New Roman" pitchFamily="18" charset="0"/>
                <a:cs typeface="Times New Roman" pitchFamily="18" charset="0"/>
              </a:rPr>
              <a:t>Artişti notorii ai scenei lirice naţionale: soprana Anastasia </a:t>
            </a:r>
            <a:r>
              <a:rPr lang="ro-RO" sz="3800" b="1" i="1" dirty="0" err="1" smtClean="0">
                <a:latin typeface="Times New Roman" pitchFamily="18" charset="0"/>
                <a:cs typeface="Times New Roman" pitchFamily="18" charset="0"/>
              </a:rPr>
              <a:t>Dicescu</a:t>
            </a:r>
            <a:r>
              <a:rPr lang="ro-RO" sz="3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o-RO" sz="3800" dirty="0" smtClean="0">
                <a:latin typeface="Times New Roman" pitchFamily="18" charset="0"/>
                <a:cs typeface="Times New Roman" pitchFamily="18" charset="0"/>
              </a:rPr>
              <a:t> Chişinău: Epigraf, 2018, (apărută în 2019),(</a:t>
            </a:r>
            <a:r>
              <a:rPr lang="ro-RO" sz="3800" dirty="0" err="1" smtClean="0">
                <a:latin typeface="Times New Roman" pitchFamily="18" charset="0"/>
                <a:cs typeface="Times New Roman" pitchFamily="18" charset="0"/>
              </a:rPr>
              <a:t>GHILAŞ</a:t>
            </a:r>
            <a:r>
              <a:rPr lang="ro-RO" sz="3800" dirty="0" smtClean="0">
                <a:latin typeface="Times New Roman" pitchFamily="18" charset="0"/>
                <a:cs typeface="Times New Roman" pitchFamily="18" charset="0"/>
              </a:rPr>
              <a:t> V., DĂNILĂ A. )</a:t>
            </a:r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o-RO" sz="3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o-MO" sz="3800" dirty="0" smtClean="0">
                <a:latin typeface="Times New Roman" pitchFamily="18" charset="0"/>
                <a:cs typeface="Times New Roman" pitchFamily="18" charset="0"/>
              </a:rPr>
              <a:t>În domeniul Artelor Vizuale:</a:t>
            </a:r>
          </a:p>
          <a:p>
            <a:r>
              <a:rPr lang="ro-RO" sz="3800" dirty="0" smtClean="0">
                <a:latin typeface="Times New Roman" pitchFamily="18" charset="0"/>
                <a:cs typeface="Times New Roman" pitchFamily="18" charset="0"/>
              </a:rPr>
              <a:t>Au fost efectuate cercetări ce ţin  de perioadele medievală, modernă şi contemporană, fiind identificate noi atribuţii, punerea în circuit a unor compartimente referitor la urbanism (cramele basarabene) şi arhitectura ecleziastică medievală (biserici şi cetăţi), fiind studiată arta modernă (arte plastice, arhitectură) din secolele </a:t>
            </a:r>
            <a:r>
              <a:rPr lang="ro-RO" sz="3800" dirty="0" err="1" smtClean="0">
                <a:latin typeface="Times New Roman" pitchFamily="18" charset="0"/>
                <a:cs typeface="Times New Roman" pitchFamily="18" charset="0"/>
              </a:rPr>
              <a:t>XIX-XX</a:t>
            </a:r>
            <a:r>
              <a:rPr lang="ro-RO" sz="3800" dirty="0" smtClean="0">
                <a:latin typeface="Times New Roman" pitchFamily="18" charset="0"/>
                <a:cs typeface="Times New Roman" pitchFamily="18" charset="0"/>
              </a:rPr>
              <a:t>, comune pentru arealul bizantino-balcanic şi al Europei de Est şi arta contemporană în monografiile </a:t>
            </a:r>
            <a:r>
              <a:rPr lang="ro-RO" sz="3800" b="1" i="1" dirty="0" smtClean="0">
                <a:latin typeface="Times New Roman" pitchFamily="18" charset="0"/>
                <a:cs typeface="Times New Roman" pitchFamily="18" charset="0"/>
              </a:rPr>
              <a:t>Proporţiile arhitecturii Moldovei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(N</a:t>
            </a:r>
            <a:r>
              <a:rPr lang="ro-RO" sz="3800" dirty="0" err="1" smtClean="0">
                <a:latin typeface="Times New Roman" pitchFamily="18" charset="0"/>
                <a:cs typeface="Times New Roman" pitchFamily="18" charset="0"/>
              </a:rPr>
              <a:t>ESTEROV</a:t>
            </a:r>
            <a:r>
              <a:rPr lang="ro-RO" sz="3800" dirty="0" smtClean="0">
                <a:latin typeface="Times New Roman" pitchFamily="18" charset="0"/>
                <a:cs typeface="Times New Roman" pitchFamily="18" charset="0"/>
              </a:rPr>
              <a:t>, T.</a:t>
            </a:r>
            <a:r>
              <a:rPr lang="ro-RO" sz="3800" b="1" dirty="0" smtClean="0">
                <a:latin typeface="Times New Roman" pitchFamily="18" charset="0"/>
                <a:cs typeface="Times New Roman" pitchFamily="18" charset="0"/>
              </a:rPr>
              <a:t> ); 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800" b="1" i="1" dirty="0" smtClean="0">
                <a:latin typeface="Times New Roman" pitchFamily="18" charset="0"/>
                <a:cs typeface="Times New Roman" pitchFamily="18" charset="0"/>
              </a:rPr>
              <a:t>Arta decorativă din RSS Moldovenească. Anii 1944-1991</a:t>
            </a:r>
            <a:r>
              <a:rPr lang="ro-RO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o-RO" sz="3800" dirty="0" err="1" smtClean="0">
                <a:latin typeface="Times New Roman" pitchFamily="18" charset="0"/>
                <a:cs typeface="Times New Roman" pitchFamily="18" charset="0"/>
              </a:rPr>
              <a:t>SPÎNU</a:t>
            </a:r>
            <a:r>
              <a:rPr lang="ro-RO" sz="3800" dirty="0" smtClean="0">
                <a:latin typeface="Times New Roman" pitchFamily="18" charset="0"/>
                <a:cs typeface="Times New Roman" pitchFamily="18" charset="0"/>
              </a:rPr>
              <a:t>, C.</a:t>
            </a:r>
            <a:r>
              <a:rPr lang="ro-RO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800" i="1" dirty="0" smtClean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ro-RO" sz="3800" b="1" i="1" dirty="0" smtClean="0">
                <a:latin typeface="Times New Roman" pitchFamily="18" charset="0"/>
                <a:cs typeface="Times New Roman" pitchFamily="18" charset="0"/>
              </a:rPr>
              <a:t>Artele frumoase din Basarabia în secolul </a:t>
            </a:r>
            <a:r>
              <a:rPr lang="ro-RO" sz="3800" b="1" i="1" dirty="0" err="1" smtClean="0"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o-RO" sz="3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o-RO" sz="3800" dirty="0" smtClean="0">
                <a:latin typeface="Times New Roman" pitchFamily="18" charset="0"/>
                <a:cs typeface="Times New Roman" pitchFamily="18" charset="0"/>
              </a:rPr>
              <a:t>(STAVILĂ, T.</a:t>
            </a:r>
            <a:r>
              <a:rPr lang="ro-RO" sz="3800" b="1" dirty="0" smtClean="0">
                <a:latin typeface="Times New Roman" pitchFamily="18" charset="0"/>
                <a:cs typeface="Times New Roman" pitchFamily="18" charset="0"/>
              </a:rPr>
              <a:t> ); </a:t>
            </a:r>
            <a:r>
              <a:rPr lang="ro-RO" sz="3800" b="1" i="1" dirty="0" smtClean="0">
                <a:latin typeface="Times New Roman" pitchFamily="18" charset="0"/>
                <a:cs typeface="Times New Roman" pitchFamily="18" charset="0"/>
              </a:rPr>
              <a:t>Lică </a:t>
            </a:r>
            <a:r>
              <a:rPr lang="ro-RO" sz="3800" b="1" i="1" dirty="0" err="1" smtClean="0">
                <a:latin typeface="Times New Roman" pitchFamily="18" charset="0"/>
                <a:cs typeface="Times New Roman" pitchFamily="18" charset="0"/>
              </a:rPr>
              <a:t>Sainciuc</a:t>
            </a:r>
            <a:r>
              <a:rPr lang="ro-RO" sz="3800" b="1" i="1" dirty="0" smtClean="0">
                <a:latin typeface="Times New Roman" pitchFamily="18" charset="0"/>
                <a:cs typeface="Times New Roman" pitchFamily="18" charset="0"/>
              </a:rPr>
              <a:t>. Grafica de carte pentru copii </a:t>
            </a:r>
            <a:r>
              <a:rPr lang="ro-RO" sz="38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o-RO" sz="3800" dirty="0" err="1" smtClean="0">
                <a:latin typeface="Times New Roman" pitchFamily="18" charset="0"/>
                <a:cs typeface="Times New Roman" pitchFamily="18" charset="0"/>
              </a:rPr>
              <a:t>CRAVCENCO</a:t>
            </a:r>
            <a:r>
              <a:rPr lang="ro-RO" sz="3800" dirty="0" smtClean="0">
                <a:latin typeface="Times New Roman" pitchFamily="18" charset="0"/>
                <a:cs typeface="Times New Roman" pitchFamily="18" charset="0"/>
              </a:rPr>
              <a:t>, V.)</a:t>
            </a:r>
            <a:endParaRPr lang="ru-RU" sz="3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x-none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8240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3818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B</a:t>
            </a:r>
            <a:r>
              <a:rPr lang="ro-RO" sz="3200" b="1" dirty="0" err="1" smtClean="0">
                <a:solidFill>
                  <a:srgbClr val="0070C0"/>
                </a:solidFill>
              </a:rPr>
              <a:t>eneficiari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80558"/>
            <a:ext cx="10515600" cy="4106174"/>
          </a:xfrm>
        </p:spPr>
        <p:txBody>
          <a:bodyPr>
            <a:normAutofit/>
          </a:bodyPr>
          <a:lstStyle/>
          <a:p>
            <a:pPr algn="just"/>
            <a:r>
              <a:rPr lang="ro-RO" sz="2700" dirty="0" smtClean="0"/>
              <a:t>Beneficiari a</a:t>
            </a:r>
            <a:r>
              <a:rPr lang="en-US" sz="2700" dirty="0" err="1" smtClean="0"/>
              <a:t>i</a:t>
            </a:r>
            <a:r>
              <a:rPr lang="ro-RO" sz="2700" dirty="0" smtClean="0"/>
              <a:t> cercetărilor în domeniul artei sunt:</a:t>
            </a:r>
          </a:p>
          <a:p>
            <a:r>
              <a:rPr lang="ro-MO" sz="2700" dirty="0" smtClean="0"/>
              <a:t>Ministerul Educaţiei, </a:t>
            </a:r>
            <a:r>
              <a:rPr lang="ro-MO" dirty="0" smtClean="0">
                <a:latin typeface="Arial" pitchFamily="34" charset="0"/>
                <a:cs typeface="Arial" pitchFamily="34" charset="0"/>
              </a:rPr>
              <a:t>Culturii</a:t>
            </a:r>
            <a:r>
              <a:rPr lang="ro-MO" sz="2700" dirty="0" smtClean="0"/>
              <a:t> şi Cercetării, Academia de Muzică, Teatru şi Arte Plastice, Universitatea Pedagogică de Stat „Ion Creangă”(Facultatea „Arte Plastice şi Design”), Universitatea Tehnică a Moldovei (Departamentele „Industrie Uşoară” şi „Arhitectură”), colegiile şi şcolile de  arte din Republica Moldova</a:t>
            </a:r>
          </a:p>
          <a:p>
            <a:endParaRPr lang="ro-R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189"/>
          </a:xfrm>
        </p:spPr>
        <p:txBody>
          <a:bodyPr>
            <a:normAutofit/>
          </a:bodyPr>
          <a:lstStyle/>
          <a:p>
            <a:pPr algn="ctr"/>
            <a:r>
              <a:rPr lang="ro-RO" sz="3200" b="1" dirty="0" smtClean="0">
                <a:solidFill>
                  <a:srgbClr val="0070C0"/>
                </a:solidFill>
              </a:rPr>
              <a:t>Nivelul de finanțare a proiectului în 2019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8314"/>
            <a:ext cx="10515600" cy="5275613"/>
          </a:xfrm>
        </p:spPr>
        <p:txBody>
          <a:bodyPr>
            <a:normAutofit/>
          </a:bodyPr>
          <a:lstStyle/>
          <a:p>
            <a:r>
              <a:rPr lang="ro-RO" dirty="0" smtClean="0"/>
              <a:t>Finanţare bugetară</a:t>
            </a:r>
            <a:r>
              <a:rPr lang="en-US" dirty="0" smtClean="0"/>
              <a:t> </a:t>
            </a:r>
            <a:r>
              <a:rPr lang="ro-RO" dirty="0" smtClean="0"/>
              <a:t>– </a:t>
            </a:r>
            <a:r>
              <a:rPr lang="ro-RO" b="1" dirty="0" smtClean="0"/>
              <a:t>3693,1</a:t>
            </a:r>
            <a:r>
              <a:rPr lang="en-US" b="1" dirty="0" smtClean="0"/>
              <a:t>  </a:t>
            </a:r>
            <a:r>
              <a:rPr lang="en-US" b="1" dirty="0" err="1" smtClean="0"/>
              <a:t>mii</a:t>
            </a:r>
            <a:r>
              <a:rPr lang="en-US" b="1" dirty="0" smtClean="0"/>
              <a:t> lei</a:t>
            </a:r>
            <a:endParaRPr lang="ro-RO" b="1" dirty="0" smtClean="0"/>
          </a:p>
          <a:p>
            <a:r>
              <a:rPr lang="ro-RO" dirty="0" smtClean="0"/>
              <a:t>Mijloace proprii (cofinanțare)- </a:t>
            </a:r>
            <a:r>
              <a:rPr lang="ro-RO" b="1" dirty="0" smtClean="0"/>
              <a:t>7,0</a:t>
            </a:r>
            <a:r>
              <a:rPr lang="en-US" b="1" dirty="0" smtClean="0"/>
              <a:t> </a:t>
            </a:r>
            <a:r>
              <a:rPr lang="en-US" b="1" dirty="0" err="1" smtClean="0"/>
              <a:t>mii</a:t>
            </a:r>
            <a:r>
              <a:rPr lang="en-US" b="1" dirty="0" smtClean="0"/>
              <a:t> lei</a:t>
            </a:r>
            <a:endParaRPr lang="ro-RO" b="1" dirty="0" smtClean="0"/>
          </a:p>
          <a:p>
            <a:r>
              <a:rPr lang="ro-RO" dirty="0" smtClean="0"/>
              <a:t>Fondul de salariu – </a:t>
            </a:r>
            <a:r>
              <a:rPr lang="ro-RO" b="1" dirty="0" smtClean="0"/>
              <a:t>2980,0</a:t>
            </a:r>
            <a:r>
              <a:rPr lang="en-US" b="1" dirty="0" smtClean="0"/>
              <a:t> </a:t>
            </a:r>
            <a:r>
              <a:rPr lang="en-US" b="1" dirty="0" err="1" smtClean="0"/>
              <a:t>mii</a:t>
            </a:r>
            <a:r>
              <a:rPr lang="en-US" b="1" dirty="0" smtClean="0"/>
              <a:t> lei</a:t>
            </a:r>
            <a:endParaRPr lang="ro-RO" b="1" dirty="0" smtClean="0"/>
          </a:p>
          <a:p>
            <a:r>
              <a:rPr lang="ro-RO" dirty="0" smtClean="0"/>
              <a:t>Procurări, mentenanța: real / cheltuit -</a:t>
            </a:r>
            <a:r>
              <a:rPr lang="ro-RO" b="1" dirty="0" smtClean="0"/>
              <a:t>681,2</a:t>
            </a:r>
            <a:r>
              <a:rPr lang="en-US" b="1" dirty="0" smtClean="0"/>
              <a:t> </a:t>
            </a:r>
            <a:r>
              <a:rPr lang="en-US" b="1" dirty="0" err="1" smtClean="0"/>
              <a:t>mii</a:t>
            </a:r>
            <a:r>
              <a:rPr lang="en-US" b="1" dirty="0" smtClean="0"/>
              <a:t> lei</a:t>
            </a:r>
            <a:endParaRPr lang="ro-RO" b="1" dirty="0" smtClean="0"/>
          </a:p>
          <a:p>
            <a:r>
              <a:rPr lang="ro-RO" dirty="0" smtClean="0"/>
              <a:t>Reparații necesare/realizate (mii lei)- </a:t>
            </a:r>
            <a:r>
              <a:rPr lang="ro-RO" b="1" dirty="0" smtClean="0"/>
              <a:t>1,6</a:t>
            </a:r>
            <a:r>
              <a:rPr lang="en-US" b="1" dirty="0" smtClean="0"/>
              <a:t> </a:t>
            </a:r>
            <a:r>
              <a:rPr lang="en-US" b="1" dirty="0" err="1" smtClean="0"/>
              <a:t>mii</a:t>
            </a:r>
            <a:r>
              <a:rPr lang="en-US" b="1" dirty="0" smtClean="0"/>
              <a:t> lei</a:t>
            </a:r>
            <a:endParaRPr lang="ro-RO" b="1" dirty="0" smtClean="0"/>
          </a:p>
          <a:p>
            <a:r>
              <a:rPr lang="ro-RO" dirty="0" smtClean="0"/>
              <a:t>Cheltuieli delegații – 0</a:t>
            </a:r>
            <a:r>
              <a:rPr lang="en-US" dirty="0" smtClean="0"/>
              <a:t> </a:t>
            </a:r>
            <a:r>
              <a:rPr lang="en-US" b="1" dirty="0" err="1" smtClean="0"/>
              <a:t>mii</a:t>
            </a:r>
            <a:r>
              <a:rPr lang="en-US" b="1" dirty="0" smtClean="0"/>
              <a:t> lei</a:t>
            </a:r>
            <a:endParaRPr lang="ro-RO" dirty="0" smtClean="0"/>
          </a:p>
          <a:p>
            <a:r>
              <a:rPr lang="ro-RO" dirty="0" smtClean="0"/>
              <a:t>Cheltuieli organizări manifestări științifice (finanțate din proiect)-0</a:t>
            </a:r>
            <a:r>
              <a:rPr lang="en-US" dirty="0" smtClean="0"/>
              <a:t> </a:t>
            </a:r>
            <a:r>
              <a:rPr lang="en-US" b="1" dirty="0" err="1" smtClean="0"/>
              <a:t>mii</a:t>
            </a:r>
            <a:r>
              <a:rPr lang="en-US" b="1" dirty="0" smtClean="0"/>
              <a:t> lei</a:t>
            </a:r>
            <a:endParaRPr lang="ro-RO" dirty="0" smtClean="0"/>
          </a:p>
          <a:p>
            <a:r>
              <a:rPr lang="ro-RO" dirty="0" smtClean="0"/>
              <a:t>Cheltuieli publicații științifice </a:t>
            </a:r>
            <a:r>
              <a:rPr lang="ro-RO" dirty="0" smtClean="0"/>
              <a:t>(reviste </a:t>
            </a:r>
            <a:r>
              <a:rPr lang="ro-RO" dirty="0" smtClean="0"/>
              <a:t>etc. – din sursele proiectului)- </a:t>
            </a:r>
            <a:r>
              <a:rPr lang="ro-RO" b="1" dirty="0" smtClean="0"/>
              <a:t>24,0</a:t>
            </a:r>
            <a:r>
              <a:rPr lang="en-US" dirty="0" smtClean="0"/>
              <a:t> </a:t>
            </a:r>
            <a:r>
              <a:rPr lang="en-US" b="1" dirty="0" err="1" smtClean="0"/>
              <a:t>mii</a:t>
            </a:r>
            <a:r>
              <a:rPr lang="en-US" b="1" dirty="0" smtClean="0"/>
              <a:t> lei</a:t>
            </a:r>
            <a:endParaRPr lang="ro-RO" dirty="0" smtClean="0"/>
          </a:p>
        </p:txBody>
      </p:sp>
    </p:spTree>
    <p:extLst>
      <p:ext uri="{BB962C8B-B14F-4D97-AF65-F5344CB8AC3E}">
        <p14:creationId xmlns:p14="http://schemas.microsoft.com/office/powerpoint/2010/main" xmlns="" val="163719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1189"/>
          </a:xfrm>
        </p:spPr>
        <p:txBody>
          <a:bodyPr>
            <a:normAutofit fontScale="90000"/>
          </a:bodyPr>
          <a:lstStyle/>
          <a:p>
            <a:pPr algn="ctr"/>
            <a:r>
              <a:rPr lang="ro-RO" sz="3600" b="1" dirty="0">
                <a:solidFill>
                  <a:srgbClr val="0070C0"/>
                </a:solidFill>
              </a:rPr>
              <a:t>I</a:t>
            </a:r>
            <a:r>
              <a:rPr lang="ro-RO" sz="3600" b="1" dirty="0" smtClean="0">
                <a:solidFill>
                  <a:srgbClr val="0070C0"/>
                </a:solidFill>
              </a:rPr>
              <a:t>nfrastructura </a:t>
            </a:r>
            <a:r>
              <a:rPr lang="ro-RO" sz="3600" b="1" dirty="0">
                <a:solidFill>
                  <a:srgbClr val="0070C0"/>
                </a:solidFill>
              </a:rPr>
              <a:t>de </a:t>
            </a:r>
            <a:r>
              <a:rPr lang="ro-RO" sz="3600" b="1" dirty="0" smtClean="0">
                <a:solidFill>
                  <a:srgbClr val="0070C0"/>
                </a:solidFill>
              </a:rPr>
              <a:t>cercetare utilizată </a:t>
            </a:r>
            <a:br>
              <a:rPr lang="ro-RO" sz="3600" b="1" dirty="0" smtClean="0">
                <a:solidFill>
                  <a:srgbClr val="0070C0"/>
                </a:solidFill>
              </a:rPr>
            </a:br>
            <a:r>
              <a:rPr lang="ro-RO" sz="3600" b="1" dirty="0" smtClean="0">
                <a:solidFill>
                  <a:srgbClr val="0070C0"/>
                </a:solidFill>
              </a:rPr>
              <a:t>în cadrul proiectului</a:t>
            </a:r>
            <a:endParaRPr lang="ro-RO" sz="3600" dirty="0">
              <a:solidFill>
                <a:srgbClr val="0070C0"/>
              </a:solidFill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838200" y="1719943"/>
            <a:ext cx="10515600" cy="4457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b="1" dirty="0" smtClean="0"/>
              <a:t>Procurări de echipament:</a:t>
            </a:r>
          </a:p>
          <a:p>
            <a:r>
              <a:rPr lang="ro-RO" dirty="0" smtClean="0"/>
              <a:t>Procurări în 2019 din sursele proiectului,</a:t>
            </a:r>
          </a:p>
          <a:p>
            <a:r>
              <a:rPr lang="ro-RO" dirty="0" smtClean="0">
                <a:solidFill>
                  <a:srgbClr val="0070C0"/>
                </a:solidFill>
              </a:rPr>
              <a:t>Lipsă</a:t>
            </a:r>
          </a:p>
          <a:p>
            <a:pPr marL="0" indent="0">
              <a:buNone/>
            </a:pPr>
            <a:r>
              <a:rPr lang="ro-RO" dirty="0" smtClean="0"/>
              <a:t>Utilizarea infrastructurii existente: </a:t>
            </a:r>
          </a:p>
          <a:p>
            <a:r>
              <a:rPr lang="ro-RO" dirty="0" smtClean="0"/>
              <a:t>Procesor -5;  </a:t>
            </a:r>
            <a:r>
              <a:rPr lang="ro-RO" dirty="0" err="1" smtClean="0"/>
              <a:t>Printere-</a:t>
            </a:r>
            <a:r>
              <a:rPr lang="ro-RO" dirty="0" smtClean="0"/>
              <a:t> 5; </a:t>
            </a:r>
            <a:r>
              <a:rPr lang="ro-RO" dirty="0" err="1" smtClean="0"/>
              <a:t>Monitoare-</a:t>
            </a:r>
            <a:r>
              <a:rPr lang="ro-RO" dirty="0" smtClean="0"/>
              <a:t> </a:t>
            </a:r>
            <a:r>
              <a:rPr lang="ro-RO" dirty="0" err="1" smtClean="0"/>
              <a:t>5</a:t>
            </a:r>
            <a:r>
              <a:rPr lang="ro-RO" dirty="0" smtClean="0"/>
              <a:t>; Hard-disk – 3, cu o vechime de peste 10 ani. Servicii </a:t>
            </a:r>
            <a:r>
              <a:rPr lang="ro-RO" dirty="0" err="1" smtClean="0"/>
              <a:t>Internet-</a:t>
            </a:r>
            <a:r>
              <a:rPr lang="ro-RO" dirty="0" smtClean="0"/>
              <a:t> 5 poziţii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1040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3348"/>
          </a:xfrm>
        </p:spPr>
        <p:txBody>
          <a:bodyPr>
            <a:normAutofit/>
          </a:bodyPr>
          <a:lstStyle/>
          <a:p>
            <a:pPr algn="ctr"/>
            <a:r>
              <a:rPr lang="ro-RO" sz="3200" dirty="0" smtClean="0">
                <a:solidFill>
                  <a:srgbClr val="0070C0"/>
                </a:solidFill>
                <a:effectLst/>
                <a:latin typeface="Arial" pitchFamily="34" charset="0"/>
                <a:ea typeface="Calibri" charset="0"/>
                <a:cs typeface="Arial" pitchFamily="34" charset="0"/>
              </a:rPr>
              <a:t>Potenţialul ştiinţific, </a:t>
            </a:r>
            <a:r>
              <a:rPr lang="ro-RO" sz="3200" b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pregătirea cadrelor </a:t>
            </a:r>
            <a:endParaRPr lang="en-US" sz="3200" b="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1552754"/>
            <a:ext cx="10911840" cy="4157933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o-RO" dirty="0"/>
              <a:t>N</a:t>
            </a:r>
            <a:r>
              <a:rPr lang="ro-RO" dirty="0" smtClean="0"/>
              <a:t>umărul </a:t>
            </a:r>
            <a:r>
              <a:rPr lang="ro-RO" dirty="0"/>
              <a:t>total de </a:t>
            </a:r>
            <a:r>
              <a:rPr lang="ro-RO" dirty="0" smtClean="0"/>
              <a:t>angajați în proiect: titulari/cumul (intern, extern), inclusiv femei/bărbați</a:t>
            </a:r>
          </a:p>
          <a:p>
            <a:pPr algn="just">
              <a:buNone/>
            </a:pPr>
            <a:r>
              <a:rPr lang="en-US" b="1" dirty="0" smtClean="0"/>
              <a:t>Se</a:t>
            </a:r>
            <a:r>
              <a:rPr lang="ro-RO" b="1" dirty="0" err="1" smtClean="0"/>
              <a:t>cţia</a:t>
            </a:r>
            <a:r>
              <a:rPr lang="ro-RO" b="1" dirty="0" smtClean="0"/>
              <a:t> Arte Audiovizuale –</a:t>
            </a:r>
            <a:r>
              <a:rPr lang="en-US" b="1" dirty="0" smtClean="0">
                <a:solidFill>
                  <a:srgbClr val="0070C0"/>
                </a:solidFill>
              </a:rPr>
              <a:t>13</a:t>
            </a:r>
            <a:r>
              <a:rPr lang="ro-RO" b="1" dirty="0" smtClean="0">
                <a:solidFill>
                  <a:srgbClr val="0070C0"/>
                </a:solidFill>
              </a:rPr>
              <a:t> </a:t>
            </a:r>
            <a:r>
              <a:rPr lang="ro-RO" b="1" dirty="0" smtClean="0"/>
              <a:t>angajaţi</a:t>
            </a:r>
          </a:p>
          <a:p>
            <a:pPr>
              <a:buNone/>
            </a:pPr>
            <a:r>
              <a:rPr lang="ro-RO" b="1" dirty="0" smtClean="0"/>
              <a:t>  Secţia Arte Vizuale  – </a:t>
            </a:r>
            <a:r>
              <a:rPr lang="ro-RO" b="1" dirty="0" smtClean="0">
                <a:solidFill>
                  <a:srgbClr val="0070C0"/>
                </a:solidFill>
              </a:rPr>
              <a:t>1</a:t>
            </a:r>
            <a:r>
              <a:rPr lang="en-US" b="1" dirty="0" smtClean="0">
                <a:solidFill>
                  <a:srgbClr val="0070C0"/>
                </a:solidFill>
              </a:rPr>
              <a:t>2</a:t>
            </a:r>
            <a:r>
              <a:rPr lang="ro-RO" b="1" dirty="0" smtClean="0">
                <a:solidFill>
                  <a:srgbClr val="0070C0"/>
                </a:solidFill>
              </a:rPr>
              <a:t> </a:t>
            </a:r>
            <a:r>
              <a:rPr lang="ro-RO" b="1" dirty="0" smtClean="0"/>
              <a:t>angajaţi</a:t>
            </a:r>
            <a:endParaRPr lang="ru-RU" b="1" dirty="0" smtClean="0"/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25 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ro-RO" dirty="0" smtClean="0"/>
              <a:t>cercetători </a:t>
            </a:r>
            <a:r>
              <a:rPr lang="en-US" dirty="0" smtClean="0"/>
              <a:t>–</a:t>
            </a:r>
            <a:r>
              <a:rPr lang="ro-RO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5</a:t>
            </a:r>
            <a:r>
              <a:rPr lang="ro-RO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o-RO" dirty="0" smtClean="0"/>
              <a:t>dr. </a:t>
            </a:r>
            <a:r>
              <a:rPr lang="ro-RO" dirty="0" err="1" smtClean="0"/>
              <a:t>hab</a:t>
            </a:r>
            <a:r>
              <a:rPr lang="ro-RO" dirty="0" smtClean="0"/>
              <a:t>. (</a:t>
            </a:r>
            <a:r>
              <a:rPr lang="en-US" b="1" dirty="0" smtClean="0">
                <a:solidFill>
                  <a:srgbClr val="0070C0"/>
                </a:solidFill>
              </a:rPr>
              <a:t>3</a:t>
            </a:r>
            <a:r>
              <a:rPr lang="ro-RO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smtClean="0"/>
              <a:t>– </a:t>
            </a:r>
            <a:r>
              <a:rPr lang="ro-RO" dirty="0" smtClean="0"/>
              <a:t>de bază; </a:t>
            </a:r>
            <a:r>
              <a:rPr lang="en-US" b="1" dirty="0" smtClean="0">
                <a:solidFill>
                  <a:srgbClr val="0070C0"/>
                </a:solidFill>
              </a:rPr>
              <a:t>1</a:t>
            </a:r>
            <a:r>
              <a:rPr lang="ro-RO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–</a:t>
            </a:r>
            <a:r>
              <a:rPr lang="ro-RO" dirty="0" smtClean="0"/>
              <a:t> cumul  </a:t>
            </a:r>
            <a:r>
              <a:rPr lang="en-US" dirty="0" smtClean="0"/>
              <a:t>in</a:t>
            </a:r>
            <a:r>
              <a:rPr lang="ro-RO" dirty="0" smtClean="0"/>
              <a:t>tern</a:t>
            </a:r>
            <a:r>
              <a:rPr lang="en-US" dirty="0" smtClean="0"/>
              <a:t>,</a:t>
            </a:r>
            <a:r>
              <a:rPr lang="en-US" b="1" dirty="0" smtClean="0">
                <a:solidFill>
                  <a:srgbClr val="0070C0"/>
                </a:solidFill>
              </a:rPr>
              <a:t>1</a:t>
            </a:r>
            <a:r>
              <a:rPr lang="en-US" dirty="0" smtClean="0"/>
              <a:t> </a:t>
            </a:r>
            <a:r>
              <a:rPr lang="en-US" dirty="0" err="1" smtClean="0"/>
              <a:t>cumul</a:t>
            </a:r>
            <a:r>
              <a:rPr lang="en-US" dirty="0" smtClean="0"/>
              <a:t> extern</a:t>
            </a:r>
            <a:r>
              <a:rPr lang="ro-RO" dirty="0" smtClean="0"/>
              <a:t>)</a:t>
            </a:r>
          </a:p>
          <a:p>
            <a:pPr>
              <a:buNone/>
            </a:pPr>
            <a:r>
              <a:rPr lang="ro-RO" dirty="0" smtClean="0"/>
              <a:t>                 </a:t>
            </a:r>
            <a:r>
              <a:rPr lang="ro-RO" b="1" dirty="0" smtClean="0">
                <a:solidFill>
                  <a:srgbClr val="0070C0"/>
                </a:solidFill>
              </a:rPr>
              <a:t>1</a:t>
            </a:r>
            <a:r>
              <a:rPr lang="en-US" b="1" dirty="0" smtClean="0">
                <a:solidFill>
                  <a:srgbClr val="0070C0"/>
                </a:solidFill>
              </a:rPr>
              <a:t>6</a:t>
            </a:r>
            <a:r>
              <a:rPr lang="ro-RO" b="1" dirty="0" smtClean="0">
                <a:solidFill>
                  <a:srgbClr val="0070C0"/>
                </a:solidFill>
              </a:rPr>
              <a:t> </a:t>
            </a:r>
            <a:r>
              <a:rPr lang="ro-RO" dirty="0" smtClean="0"/>
              <a:t>dr. (prin cumul – </a:t>
            </a:r>
            <a:r>
              <a:rPr lang="en-US" dirty="0" smtClean="0">
                <a:solidFill>
                  <a:srgbClr val="0070C0"/>
                </a:solidFill>
              </a:rPr>
              <a:t>3</a:t>
            </a:r>
            <a:r>
              <a:rPr lang="ro-RO" dirty="0" smtClean="0"/>
              <a:t>)</a:t>
            </a:r>
          </a:p>
          <a:p>
            <a:pPr>
              <a:buNone/>
            </a:pPr>
            <a:r>
              <a:rPr lang="ro-RO" dirty="0" smtClean="0">
                <a:solidFill>
                  <a:srgbClr val="0070C0"/>
                </a:solidFill>
              </a:rPr>
              <a:t>                   </a:t>
            </a:r>
            <a:r>
              <a:rPr lang="en-US" b="1" dirty="0" smtClean="0">
                <a:solidFill>
                  <a:srgbClr val="0070C0"/>
                </a:solidFill>
              </a:rPr>
              <a:t>4</a:t>
            </a:r>
            <a:r>
              <a:rPr lang="ro-RO" b="1" dirty="0" smtClean="0">
                <a:solidFill>
                  <a:srgbClr val="0070C0"/>
                </a:solidFill>
              </a:rPr>
              <a:t> </a:t>
            </a:r>
            <a:r>
              <a:rPr lang="ro-RO" dirty="0" smtClean="0"/>
              <a:t>cerc. şt. fără grad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Cercet</a:t>
            </a:r>
            <a:r>
              <a:rPr lang="ro-RO" dirty="0" err="1" smtClean="0"/>
              <a:t>ători</a:t>
            </a:r>
            <a:r>
              <a:rPr lang="ro-RO" dirty="0" smtClean="0"/>
              <a:t> cu funcţia de bază -</a:t>
            </a:r>
            <a:r>
              <a:rPr lang="ro-RO" b="1" dirty="0" smtClean="0">
                <a:solidFill>
                  <a:srgbClr val="0070C0"/>
                </a:solidFill>
              </a:rPr>
              <a:t>20</a:t>
            </a:r>
          </a:p>
          <a:p>
            <a:pPr lvl="0"/>
            <a:endParaRPr lang="ro-RO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823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x-none" sz="3200" b="1" dirty="0" smtClean="0">
                <a:solidFill>
                  <a:srgbClr val="0070C0"/>
                </a:solidFill>
              </a:rPr>
              <a:t>Colaborare la nivel național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560" y="1104180"/>
            <a:ext cx="10911840" cy="4278703"/>
          </a:xfrm>
        </p:spPr>
        <p:txBody>
          <a:bodyPr>
            <a:normAutofit fontScale="70000" lnSpcReduction="20000"/>
          </a:bodyPr>
          <a:lstStyle/>
          <a:p>
            <a:r>
              <a:rPr lang="ro-RO" dirty="0" smtClean="0"/>
              <a:t>Alte colaborări la nivel național</a:t>
            </a:r>
            <a:r>
              <a:rPr lang="en-US" dirty="0" smtClean="0"/>
              <a:t> </a:t>
            </a:r>
            <a:endParaRPr lang="ro-RO" dirty="0" smtClean="0"/>
          </a:p>
          <a:p>
            <a:r>
              <a:rPr lang="ro-RO" dirty="0" smtClean="0"/>
              <a:t>Cercetătorii CSA activează în calitate membri şi responsabili la examenele de licenţă şi masterat în instituţiile de învăţământ superior din domeniul artelor</a:t>
            </a:r>
          </a:p>
          <a:p>
            <a:r>
              <a:rPr lang="en-US" dirty="0" smtClean="0"/>
              <a:t>A</a:t>
            </a:r>
            <a:r>
              <a:rPr lang="ro-RO" dirty="0" err="1" smtClean="0"/>
              <a:t>ctivează</a:t>
            </a:r>
            <a:r>
              <a:rPr lang="ro-RO" dirty="0" smtClean="0"/>
              <a:t> în cadrul </a:t>
            </a:r>
            <a:r>
              <a:rPr lang="en-US" dirty="0" smtClean="0"/>
              <a:t> Cons</a:t>
            </a:r>
            <a:r>
              <a:rPr lang="ro-RO" dirty="0" smtClean="0"/>
              <a:t>i</a:t>
            </a:r>
            <a:r>
              <a:rPr lang="en-US" dirty="0" err="1" smtClean="0"/>
              <a:t>liilor</a:t>
            </a:r>
            <a:r>
              <a:rPr lang="ro-RO" dirty="0" smtClean="0"/>
              <a:t> ministeriale şi a</a:t>
            </a:r>
            <a:r>
              <a:rPr lang="en-US" dirty="0" smtClean="0"/>
              <a:t>l</a:t>
            </a:r>
            <a:r>
              <a:rPr lang="ro-RO" dirty="0" smtClean="0"/>
              <a:t>e Uniunilor de creaţie</a:t>
            </a:r>
            <a:r>
              <a:rPr lang="en-US" dirty="0" smtClean="0"/>
              <a:t> </a:t>
            </a:r>
            <a:r>
              <a:rPr lang="ro-RO" dirty="0" smtClean="0"/>
              <a:t>la:</a:t>
            </a:r>
          </a:p>
          <a:p>
            <a:r>
              <a:rPr lang="ro-RO" dirty="0" smtClean="0"/>
              <a:t>Ministerul Culturii (</a:t>
            </a:r>
            <a:r>
              <a:rPr lang="en-US" dirty="0" smtClean="0"/>
              <a:t>V. </a:t>
            </a:r>
            <a:r>
              <a:rPr lang="en-US" dirty="0" err="1" smtClean="0"/>
              <a:t>Ghila</a:t>
            </a:r>
            <a:r>
              <a:rPr lang="ro-RO" dirty="0" smtClean="0"/>
              <a:t>ş, V. Chiseliţă, </a:t>
            </a:r>
            <a:r>
              <a:rPr lang="ro-RO" dirty="0" err="1" smtClean="0"/>
              <a:t>T.Stavilă</a:t>
            </a:r>
            <a:r>
              <a:rPr lang="ro-RO" dirty="0" smtClean="0"/>
              <a:t>, D. </a:t>
            </a:r>
            <a:r>
              <a:rPr lang="ro-RO" dirty="0" err="1" smtClean="0"/>
              <a:t>Olărescu</a:t>
            </a:r>
            <a:r>
              <a:rPr lang="ro-RO" dirty="0" smtClean="0"/>
              <a:t>, </a:t>
            </a:r>
            <a:r>
              <a:rPr lang="ro-RO" dirty="0" err="1" smtClean="0"/>
              <a:t>S.Ciocanu</a:t>
            </a:r>
            <a:r>
              <a:rPr lang="ro-RO" dirty="0" smtClean="0"/>
              <a:t>, </a:t>
            </a:r>
            <a:r>
              <a:rPr lang="ro-RO" dirty="0" err="1" smtClean="0"/>
              <a:t>M.Şlapac</a:t>
            </a:r>
            <a:r>
              <a:rPr lang="ro-RO" dirty="0" smtClean="0"/>
              <a:t>)</a:t>
            </a:r>
          </a:p>
          <a:p>
            <a:r>
              <a:rPr lang="ro-RO" dirty="0" smtClean="0"/>
              <a:t>Uniunea Artiştilor Plastici (C. </a:t>
            </a:r>
            <a:r>
              <a:rPr lang="ro-RO" dirty="0" err="1" smtClean="0"/>
              <a:t>Spînu</a:t>
            </a:r>
            <a:r>
              <a:rPr lang="ro-RO" dirty="0" smtClean="0"/>
              <a:t>, L. Toma, V. Malcoci, V. </a:t>
            </a:r>
            <a:r>
              <a:rPr lang="ro-RO" dirty="0" err="1" smtClean="0"/>
              <a:t>Rocaciuc</a:t>
            </a:r>
            <a:r>
              <a:rPr lang="ro-RO" dirty="0" smtClean="0"/>
              <a:t>, A. Marian, T. Stavilă, N. </a:t>
            </a:r>
            <a:r>
              <a:rPr lang="ro-RO" dirty="0" err="1" smtClean="0"/>
              <a:t>Procop</a:t>
            </a:r>
            <a:r>
              <a:rPr lang="ro-RO" dirty="0" smtClean="0"/>
              <a:t>)</a:t>
            </a:r>
          </a:p>
          <a:p>
            <a:r>
              <a:rPr lang="ro-RO" dirty="0" smtClean="0"/>
              <a:t>Uniunea Compozitorilor şi Muzicologilor (V. Galaicu, V. </a:t>
            </a:r>
            <a:r>
              <a:rPr lang="ro-RO" dirty="0" err="1" smtClean="0"/>
              <a:t>Ghilaş</a:t>
            </a:r>
            <a:r>
              <a:rPr lang="ro-RO" dirty="0" smtClean="0"/>
              <a:t>, A. Dănilă, V. </a:t>
            </a:r>
            <a:r>
              <a:rPr lang="ro-RO" dirty="0" err="1" smtClean="0"/>
              <a:t>Barbas</a:t>
            </a:r>
            <a:r>
              <a:rPr lang="ro-RO" dirty="0" smtClean="0"/>
              <a:t>)</a:t>
            </a:r>
          </a:p>
          <a:p>
            <a:r>
              <a:rPr lang="ro-RO" dirty="0" smtClean="0"/>
              <a:t>Uniunea Cineaştilor (</a:t>
            </a:r>
            <a:r>
              <a:rPr lang="ro-RO" dirty="0" err="1" smtClean="0"/>
              <a:t>A.-M</a:t>
            </a:r>
            <a:r>
              <a:rPr lang="ro-RO" dirty="0" smtClean="0"/>
              <a:t>. Plămădeală, D. </a:t>
            </a:r>
            <a:r>
              <a:rPr lang="ro-RO" dirty="0" err="1" smtClean="0"/>
              <a:t>Olărescu</a:t>
            </a:r>
            <a:r>
              <a:rPr lang="ro-RO" dirty="0" smtClean="0"/>
              <a:t>, A. </a:t>
            </a:r>
            <a:r>
              <a:rPr lang="ro-RO" dirty="0" err="1" smtClean="0"/>
              <a:t>Bohanţov</a:t>
            </a:r>
            <a:r>
              <a:rPr lang="ro-RO" dirty="0" smtClean="0"/>
              <a:t>)</a:t>
            </a:r>
          </a:p>
          <a:p>
            <a:r>
              <a:rPr lang="ro-RO" dirty="0" smtClean="0"/>
              <a:t>Uniunea Teatrală (</a:t>
            </a:r>
            <a:r>
              <a:rPr lang="en-US" dirty="0" smtClean="0"/>
              <a:t>A. D</a:t>
            </a:r>
            <a:r>
              <a:rPr lang="ro-RO" dirty="0" err="1" smtClean="0"/>
              <a:t>ănilă</a:t>
            </a:r>
            <a:r>
              <a:rPr lang="ro-RO" dirty="0" smtClean="0"/>
              <a:t>, E. </a:t>
            </a:r>
            <a:r>
              <a:rPr lang="ro-RO" dirty="0" err="1" smtClean="0"/>
              <a:t>Coroliova</a:t>
            </a:r>
            <a:r>
              <a:rPr lang="ro-RO" dirty="0" smtClean="0"/>
              <a:t>)</a:t>
            </a:r>
          </a:p>
          <a:p>
            <a:r>
              <a:rPr lang="ro-RO" dirty="0" smtClean="0"/>
              <a:t>Uniunea Muzicienilor (A. Dănilă, E. </a:t>
            </a:r>
            <a:r>
              <a:rPr lang="ro-RO" dirty="0" err="1" smtClean="0"/>
              <a:t>Coroliova</a:t>
            </a:r>
            <a:r>
              <a:rPr lang="ro-RO" dirty="0" smtClean="0"/>
              <a:t>, V. </a:t>
            </a:r>
            <a:r>
              <a:rPr lang="ro-RO" dirty="0" err="1" smtClean="0"/>
              <a:t>Barbas</a:t>
            </a:r>
            <a:r>
              <a:rPr lang="ro-RO" dirty="0" smtClean="0"/>
              <a:t>, V. </a:t>
            </a:r>
            <a:r>
              <a:rPr lang="ro-RO" dirty="0" err="1" smtClean="0"/>
              <a:t>Ghilaş</a:t>
            </a:r>
            <a:r>
              <a:rPr lang="ro-RO" dirty="0" smtClean="0"/>
              <a:t>)</a:t>
            </a:r>
          </a:p>
          <a:p>
            <a:r>
              <a:rPr lang="ro-RO" dirty="0" smtClean="0"/>
              <a:t>Uniunea Arhitecţilor (T. </a:t>
            </a:r>
            <a:r>
              <a:rPr lang="ro-RO" dirty="0" err="1" smtClean="0"/>
              <a:t>Nesterov</a:t>
            </a:r>
            <a:r>
              <a:rPr lang="ro-RO" dirty="0" smtClean="0"/>
              <a:t>)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5366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947</TotalTime>
  <Words>1363</Words>
  <Application>Microsoft Office PowerPoint</Application>
  <PresentationFormat>Произвольный</PresentationFormat>
  <Paragraphs>85</Paragraphs>
  <Slides>16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Аспект</vt:lpstr>
      <vt:lpstr>Документ</vt:lpstr>
      <vt:lpstr> CENTRUL STUDIUL  ARTELOR al IPC Raport privind activitatea ştiinţifică în anul 2019 </vt:lpstr>
      <vt:lpstr>Titlul, cifrul proiectului</vt:lpstr>
      <vt:lpstr>Слайд 3</vt:lpstr>
      <vt:lpstr>Rezultatele principale obținute în anul 2019</vt:lpstr>
      <vt:lpstr>Beneficiari</vt:lpstr>
      <vt:lpstr>Nivelul de finanțare a proiectului în 2019</vt:lpstr>
      <vt:lpstr>Infrastructura de cercetare utilizată  în cadrul proiectului</vt:lpstr>
      <vt:lpstr>Potenţialul ştiinţific, pregătirea cadrelor </vt:lpstr>
      <vt:lpstr>Colaborare la nivel național</vt:lpstr>
      <vt:lpstr>Rezultate cuantificabile (2019-2018)</vt:lpstr>
      <vt:lpstr>Implementări  importante -2019</vt:lpstr>
      <vt:lpstr>Implementări  importante -2019</vt:lpstr>
      <vt:lpstr>Слайд 13</vt:lpstr>
      <vt:lpstr>ORGANIZAREA manifestărilor  ŞTIINŢIFICE, 2019</vt:lpstr>
      <vt:lpstr>Слайд 15</vt:lpstr>
      <vt:lpstr>           Concluzii De rând cu elaborările realizate în cadrul proiectului colectivul Centrului s-a confruntat cu:  1.Lipsa tinerilor cercetători angajaţi (dinamica anilor 2015-2018); 2.Insuficiența cronică a fondurilor pentru efectuarea cercetărilor şi a deplasărilor în ţară şi străinătate la manifestările ştiinţifice, a schimburilor de experienţă în centrele, instituţiile, muzeele şi bibliotecile de profil ;  3.Lipsa unui echipament adecvat pentru cercetare (în Centru echipamentul are o vechime de peste un deceniu). 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Raportul proiectului instituţional (fundamental, aplicativ) din cadrul organizațiilor din sfera științei și inovării pentru anul 2019  Schema raportului</dc:title>
  <dc:creator>Liliana</dc:creator>
  <cp:lastModifiedBy>Admin</cp:lastModifiedBy>
  <cp:revision>22</cp:revision>
  <dcterms:created xsi:type="dcterms:W3CDTF">2017-01-15T17:36:37Z</dcterms:created>
  <dcterms:modified xsi:type="dcterms:W3CDTF">2020-02-20T07:36:09Z</dcterms:modified>
</cp:coreProperties>
</file>