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Default Extension="docx" ContentType="application/vnd.openxmlformats-officedocument.wordprocessingml.document"/>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4" r:id="rId1"/>
  </p:sldMasterIdLst>
  <p:notesMasterIdLst>
    <p:notesMasterId r:id="rId46"/>
  </p:notesMasterIdLst>
  <p:sldIdLst>
    <p:sldId id="256" r:id="rId2"/>
    <p:sldId id="294" r:id="rId3"/>
    <p:sldId id="285" r:id="rId4"/>
    <p:sldId id="261" r:id="rId5"/>
    <p:sldId id="259" r:id="rId6"/>
    <p:sldId id="260" r:id="rId7"/>
    <p:sldId id="262" r:id="rId8"/>
    <p:sldId id="286" r:id="rId9"/>
    <p:sldId id="287" r:id="rId10"/>
    <p:sldId id="265" r:id="rId11"/>
    <p:sldId id="266" r:id="rId12"/>
    <p:sldId id="267" r:id="rId13"/>
    <p:sldId id="268" r:id="rId14"/>
    <p:sldId id="283" r:id="rId15"/>
    <p:sldId id="271" r:id="rId16"/>
    <p:sldId id="303" r:id="rId17"/>
    <p:sldId id="305" r:id="rId18"/>
    <p:sldId id="307" r:id="rId19"/>
    <p:sldId id="308" r:id="rId20"/>
    <p:sldId id="309" r:id="rId21"/>
    <p:sldId id="304" r:id="rId22"/>
    <p:sldId id="306" r:id="rId23"/>
    <p:sldId id="272" r:id="rId24"/>
    <p:sldId id="300" r:id="rId25"/>
    <p:sldId id="302" r:id="rId26"/>
    <p:sldId id="317" r:id="rId27"/>
    <p:sldId id="312" r:id="rId28"/>
    <p:sldId id="313" r:id="rId29"/>
    <p:sldId id="314" r:id="rId30"/>
    <p:sldId id="315" r:id="rId31"/>
    <p:sldId id="297" r:id="rId32"/>
    <p:sldId id="298" r:id="rId33"/>
    <p:sldId id="310" r:id="rId34"/>
    <p:sldId id="318" r:id="rId35"/>
    <p:sldId id="316" r:id="rId36"/>
    <p:sldId id="275" r:id="rId37"/>
    <p:sldId id="276" r:id="rId38"/>
    <p:sldId id="292" r:id="rId39"/>
    <p:sldId id="278" r:id="rId40"/>
    <p:sldId id="295" r:id="rId41"/>
    <p:sldId id="301" r:id="rId42"/>
    <p:sldId id="279" r:id="rId43"/>
    <p:sldId id="280" r:id="rId44"/>
    <p:sldId id="299" r:id="rId4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4" autoAdjust="0"/>
    <p:restoredTop sz="94624" autoAdjust="0"/>
  </p:normalViewPr>
  <p:slideViewPr>
    <p:cSldViewPr>
      <p:cViewPr varScale="1">
        <p:scale>
          <a:sx n="84" d="100"/>
          <a:sy n="84" d="100"/>
        </p:scale>
        <p:origin x="-1068"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33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5FF9FC-7DEB-470B-B18F-774C741FBD26}" type="datetimeFigureOut">
              <a:rPr lang="ru-RU" smtClean="0"/>
              <a:pPr/>
              <a:t>13.12.2018</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293799-909D-40E4-B46F-82E1B5781888}"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5A293799-909D-40E4-B46F-82E1B5781888}" type="slidenum">
              <a:rPr lang="ru-RU" smtClean="0"/>
              <a:pPr/>
              <a:t>23</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1">
        <a:schemeClr val="bg2"/>
      </p:bgRef>
    </p:bg>
    <p:spTree>
      <p:nvGrpSpPr>
        <p:cNvPr id="1" name=""/>
        <p:cNvGrpSpPr/>
        <p:nvPr/>
      </p:nvGrpSpPr>
      <p:grpSpPr>
        <a:xfrm>
          <a:off x="0" y="0"/>
          <a:ext cx="0" cy="0"/>
          <a:chOff x="0" y="0"/>
          <a:chExt cx="0" cy="0"/>
        </a:xfrm>
      </p:grpSpPr>
      <p:sp>
        <p:nvSpPr>
          <p:cNvPr id="15" name="Прямоугольник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Прямоугольник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Подзаголовок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p:txBody>
          <a:bodyPr/>
          <a:lstStyle/>
          <a:p>
            <a:fld id="{61F21512-D269-45F6-9799-383464B237C7}" type="datetimeFigureOut">
              <a:rPr lang="ru-RU" smtClean="0"/>
              <a:pPr/>
              <a:t>13.12.2018</a:t>
            </a:fld>
            <a:endParaRPr lang="ru-RU"/>
          </a:p>
        </p:txBody>
      </p:sp>
      <p:sp>
        <p:nvSpPr>
          <p:cNvPr id="17" name="Нижний колонтитул 16"/>
          <p:cNvSpPr>
            <a:spLocks noGrp="1"/>
          </p:cNvSpPr>
          <p:nvPr>
            <p:ph type="ftr" sz="quarter" idx="11"/>
          </p:nvPr>
        </p:nvSpPr>
        <p:spPr/>
        <p:txBody>
          <a:bodyPr/>
          <a:lstStyle/>
          <a:p>
            <a:endParaRPr lang="ru-RU"/>
          </a:p>
        </p:txBody>
      </p:sp>
      <p:sp>
        <p:nvSpPr>
          <p:cNvPr id="7" name="Прямая соединительная линия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Прямоугольник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Овал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Овал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Номер слайда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ADA98157-6928-487D-ADAF-76C15A2F2FCE}" type="slidenum">
              <a:rPr lang="ru-RU" smtClean="0"/>
              <a:pPr/>
              <a:t>‹#›</a:t>
            </a:fld>
            <a:endParaRPr lang="ru-RU"/>
          </a:p>
        </p:txBody>
      </p:sp>
      <p:sp>
        <p:nvSpPr>
          <p:cNvPr id="8" name="Заголовок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ru-RU" smtClean="0"/>
              <a:t>Образец заголовка</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61F21512-D269-45F6-9799-383464B237C7}" type="datetimeFigureOut">
              <a:rPr lang="ru-RU" smtClean="0"/>
              <a:pPr/>
              <a:t>13.12.2018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DA98157-6928-487D-ADAF-76C15A2F2FCE}"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bg>
      <p:bgRef idx="1001">
        <a:schemeClr val="bg2"/>
      </p:bgRef>
    </p:bg>
    <p:spTree>
      <p:nvGrpSpPr>
        <p:cNvPr id="1" name=""/>
        <p:cNvGrpSpPr/>
        <p:nvPr/>
      </p:nvGrpSpPr>
      <p:grpSpPr>
        <a:xfrm>
          <a:off x="0" y="0"/>
          <a:ext cx="0" cy="0"/>
          <a:chOff x="0" y="0"/>
          <a:chExt cx="0" cy="0"/>
        </a:xfrm>
      </p:grpSpPr>
      <p:sp>
        <p:nvSpPr>
          <p:cNvPr id="7" name="Прямоугольник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Прямоугольник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Прямоугольник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Прямоугольник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Прямоугольник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Прямоугольник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Прямая соединительная линия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Овал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Овал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Номер слайда 5"/>
          <p:cNvSpPr>
            <a:spLocks noGrp="1"/>
          </p:cNvSpPr>
          <p:nvPr>
            <p:ph type="sldNum" sz="quarter" idx="12"/>
          </p:nvPr>
        </p:nvSpPr>
        <p:spPr>
          <a:xfrm>
            <a:off x="6915912" y="3009901"/>
            <a:ext cx="457200" cy="441325"/>
          </a:xfrm>
        </p:spPr>
        <p:txBody>
          <a:bodyPr/>
          <a:lstStyle/>
          <a:p>
            <a:fld id="{ADA98157-6928-487D-ADAF-76C15A2F2FCE}" type="slidenum">
              <a:rPr lang="ru-RU" smtClean="0"/>
              <a:pPr/>
              <a:t>‹#›</a:t>
            </a:fld>
            <a:endParaRPr lang="ru-RU"/>
          </a:p>
        </p:txBody>
      </p:sp>
      <p:sp>
        <p:nvSpPr>
          <p:cNvPr id="3" name="Вертикальный текст 2"/>
          <p:cNvSpPr>
            <a:spLocks noGrp="1"/>
          </p:cNvSpPr>
          <p:nvPr>
            <p:ph type="body" orient="vert" idx="1"/>
          </p:nvPr>
        </p:nvSpPr>
        <p:spPr>
          <a:xfrm>
            <a:off x="304800" y="304800"/>
            <a:ext cx="6553200" cy="5821366"/>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61F21512-D269-45F6-9799-383464B237C7}" type="datetimeFigureOut">
              <a:rPr lang="ru-RU" smtClean="0"/>
              <a:pPr/>
              <a:t>13.12.2018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2" name="Вертикальный заголовок 1"/>
          <p:cNvSpPr>
            <a:spLocks noGrp="1"/>
          </p:cNvSpPr>
          <p:nvPr>
            <p:ph type="title" orient="vert"/>
          </p:nvPr>
        </p:nvSpPr>
        <p:spPr>
          <a:xfrm>
            <a:off x="7391400" y="304801"/>
            <a:ext cx="1447800" cy="5851525"/>
          </a:xfrm>
        </p:spPr>
        <p:txBody>
          <a:bodyPr vert="eaVert"/>
          <a:lstStyle/>
          <a:p>
            <a:r>
              <a:rPr kumimoji="0" lang="ru-RU" smtClean="0"/>
              <a:t>Образец заголовка</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solidFill>
                  <a:schemeClr val="accent3">
                    <a:shade val="75000"/>
                  </a:schemeClr>
                </a:solidFill>
              </a:defRPr>
            </a:lvl1pPr>
          </a:lstStyle>
          <a:p>
            <a:r>
              <a:rPr kumimoji="0" lang="ru-RU" smtClean="0"/>
              <a:t>Образец заголовка</a:t>
            </a:r>
            <a:endParaRPr kumimoji="0" lang="en-US"/>
          </a:p>
        </p:txBody>
      </p:sp>
      <p:sp>
        <p:nvSpPr>
          <p:cNvPr id="4" name="Дата 3"/>
          <p:cNvSpPr>
            <a:spLocks noGrp="1"/>
          </p:cNvSpPr>
          <p:nvPr>
            <p:ph type="dt" sz="half" idx="10"/>
          </p:nvPr>
        </p:nvSpPr>
        <p:spPr/>
        <p:txBody>
          <a:bodyPr/>
          <a:lstStyle/>
          <a:p>
            <a:fld id="{61F21512-D269-45F6-9799-383464B237C7}" type="datetimeFigureOut">
              <a:rPr lang="ru-RU" smtClean="0"/>
              <a:pPr/>
              <a:t>13.12.2018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a:xfrm>
            <a:off x="4361688" y="1026372"/>
            <a:ext cx="457200" cy="441325"/>
          </a:xfrm>
        </p:spPr>
        <p:txBody>
          <a:bodyPr/>
          <a:lstStyle/>
          <a:p>
            <a:fld id="{ADA98157-6928-487D-ADAF-76C15A2F2FCE}" type="slidenum">
              <a:rPr lang="ru-RU" smtClean="0"/>
              <a:pPr/>
              <a:t>‹#›</a:t>
            </a:fld>
            <a:endParaRPr lang="ru-RU"/>
          </a:p>
        </p:txBody>
      </p:sp>
      <p:sp>
        <p:nvSpPr>
          <p:cNvPr id="8" name="Содержимое 7"/>
          <p:cNvSpPr>
            <a:spLocks noGrp="1"/>
          </p:cNvSpPr>
          <p:nvPr>
            <p:ph sz="quarter" idx="1"/>
          </p:nvPr>
        </p:nvSpPr>
        <p:spPr>
          <a:xfrm>
            <a:off x="301752" y="1527048"/>
            <a:ext cx="850392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1"/>
      </p:bgRef>
    </p:bg>
    <p:spTree>
      <p:nvGrpSpPr>
        <p:cNvPr id="1" name=""/>
        <p:cNvGrpSpPr/>
        <p:nvPr/>
      </p:nvGrpSpPr>
      <p:grpSpPr>
        <a:xfrm>
          <a:off x="0" y="0"/>
          <a:ext cx="0" cy="0"/>
          <a:chOff x="0" y="0"/>
          <a:chExt cx="0" cy="0"/>
        </a:xfrm>
      </p:grpSpPr>
      <p:sp>
        <p:nvSpPr>
          <p:cNvPr id="17" name="Прямоугольник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Прямоугольник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Прямоугольник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Текст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3" name="Прямоугольник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Прямоугольник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Нижний колонтитул 4"/>
          <p:cNvSpPr>
            <a:spLocks noGrp="1"/>
          </p:cNvSpPr>
          <p:nvPr>
            <p:ph type="ftr" sz="quarter" idx="11"/>
          </p:nvPr>
        </p:nvSpPr>
        <p:spPr/>
        <p:txBody>
          <a:bodyPr/>
          <a:lstStyle/>
          <a:p>
            <a:endParaRPr lang="ru-RU"/>
          </a:p>
        </p:txBody>
      </p:sp>
      <p:sp>
        <p:nvSpPr>
          <p:cNvPr id="4" name="Дата 3"/>
          <p:cNvSpPr>
            <a:spLocks noGrp="1"/>
          </p:cNvSpPr>
          <p:nvPr>
            <p:ph type="dt" sz="half" idx="10"/>
          </p:nvPr>
        </p:nvSpPr>
        <p:spPr/>
        <p:txBody>
          <a:bodyPr/>
          <a:lstStyle/>
          <a:p>
            <a:fld id="{61F21512-D269-45F6-9799-383464B237C7}" type="datetimeFigureOut">
              <a:rPr lang="ru-RU" smtClean="0"/>
              <a:pPr/>
              <a:t>13.12.2018</a:t>
            </a:fld>
            <a:endParaRPr lang="ru-RU"/>
          </a:p>
        </p:txBody>
      </p:sp>
      <p:sp>
        <p:nvSpPr>
          <p:cNvPr id="8" name="Прямая соединительная линия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Овал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Овал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Номер слайда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ADA98157-6928-487D-ADAF-76C15A2F2FCE}" type="slidenum">
              <a:rPr lang="ru-RU" smtClean="0"/>
              <a:pPr/>
              <a:t>‹#›</a:t>
            </a:fld>
            <a:endParaRPr lang="ru-RU"/>
          </a:p>
        </p:txBody>
      </p:sp>
      <p:sp>
        <p:nvSpPr>
          <p:cNvPr id="2" name="Заголовок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ru-RU" smtClean="0"/>
              <a:t>Образец заголовка</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752" y="228600"/>
            <a:ext cx="8534400" cy="758952"/>
          </a:xfrm>
        </p:spPr>
        <p:txBody>
          <a:bodyPr/>
          <a:lstStyle/>
          <a:p>
            <a:r>
              <a:rPr kumimoji="0" lang="ru-RU" smtClean="0"/>
              <a:t>Образец заголовка</a:t>
            </a:r>
            <a:endParaRPr kumimoji="0" lang="en-US"/>
          </a:p>
        </p:txBody>
      </p:sp>
      <p:sp>
        <p:nvSpPr>
          <p:cNvPr id="5" name="Дата 4"/>
          <p:cNvSpPr>
            <a:spLocks noGrp="1"/>
          </p:cNvSpPr>
          <p:nvPr>
            <p:ph type="dt" sz="half" idx="10"/>
          </p:nvPr>
        </p:nvSpPr>
        <p:spPr>
          <a:xfrm>
            <a:off x="5791200" y="6409944"/>
            <a:ext cx="3044952" cy="365760"/>
          </a:xfrm>
        </p:spPr>
        <p:txBody>
          <a:bodyPr/>
          <a:lstStyle/>
          <a:p>
            <a:fld id="{61F21512-D269-45F6-9799-383464B237C7}" type="datetimeFigureOut">
              <a:rPr lang="ru-RU" smtClean="0"/>
              <a:pPr/>
              <a:t>13.12.2018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DA98157-6928-487D-ADAF-76C15A2F2FCE}" type="slidenum">
              <a:rPr lang="ru-RU" smtClean="0"/>
              <a:pPr/>
              <a:t>‹#›</a:t>
            </a:fld>
            <a:endParaRPr lang="ru-RU"/>
          </a:p>
        </p:txBody>
      </p:sp>
      <p:sp>
        <p:nvSpPr>
          <p:cNvPr id="8" name="Прямая соединительная линия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Содержимое 9"/>
          <p:cNvSpPr>
            <a:spLocks noGrp="1"/>
          </p:cNvSpPr>
          <p:nvPr>
            <p:ph sz="half" idx="1"/>
          </p:nvPr>
        </p:nvSpPr>
        <p:spPr>
          <a:xfrm>
            <a:off x="301752" y="1371600"/>
            <a:ext cx="4038600" cy="4681728"/>
          </a:xfrm>
        </p:spPr>
        <p:txBody>
          <a:bodyPr/>
          <a:lstStyle>
            <a:lvl1pPr>
              <a:defRPr sz="2500"/>
            </a:lvl1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2" name="Содержимое 11"/>
          <p:cNvSpPr>
            <a:spLocks noGrp="1"/>
          </p:cNvSpPr>
          <p:nvPr>
            <p:ph sz="half" idx="2"/>
          </p:nvPr>
        </p:nvSpPr>
        <p:spPr>
          <a:xfrm>
            <a:off x="4800600" y="1371600"/>
            <a:ext cx="4038600" cy="4681728"/>
          </a:xfrm>
        </p:spPr>
        <p:txBody>
          <a:bodyPr/>
          <a:lstStyle>
            <a:lvl1pPr>
              <a:defRPr sz="2500"/>
            </a:lvl1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1">
        <a:schemeClr val="bg2"/>
      </p:bgRef>
    </p:bg>
    <p:spTree>
      <p:nvGrpSpPr>
        <p:cNvPr id="1" name=""/>
        <p:cNvGrpSpPr/>
        <p:nvPr/>
      </p:nvGrpSpPr>
      <p:grpSpPr>
        <a:xfrm>
          <a:off x="0" y="0"/>
          <a:ext cx="0" cy="0"/>
          <a:chOff x="0" y="0"/>
          <a:chExt cx="0" cy="0"/>
        </a:xfrm>
      </p:grpSpPr>
      <p:sp>
        <p:nvSpPr>
          <p:cNvPr id="10" name="Прямая соединительная линия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Прямоугольник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Прямоугольник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Прямоугольник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Прямоугольник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оугольник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Текст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7" name="Дата 6"/>
          <p:cNvSpPr>
            <a:spLocks noGrp="1"/>
          </p:cNvSpPr>
          <p:nvPr>
            <p:ph type="dt" sz="half" idx="10"/>
          </p:nvPr>
        </p:nvSpPr>
        <p:spPr/>
        <p:txBody>
          <a:bodyPr/>
          <a:lstStyle/>
          <a:p>
            <a:fld id="{61F21512-D269-45F6-9799-383464B237C7}" type="datetimeFigureOut">
              <a:rPr lang="ru-RU" smtClean="0"/>
              <a:pPr/>
              <a:t>13.12.2018</a:t>
            </a:fld>
            <a:endParaRPr lang="ru-RU"/>
          </a:p>
        </p:txBody>
      </p:sp>
      <p:sp>
        <p:nvSpPr>
          <p:cNvPr id="8" name="Нижний колонтитул 7"/>
          <p:cNvSpPr>
            <a:spLocks noGrp="1"/>
          </p:cNvSpPr>
          <p:nvPr>
            <p:ph type="ftr" sz="quarter" idx="11"/>
          </p:nvPr>
        </p:nvSpPr>
        <p:spPr>
          <a:xfrm>
            <a:off x="304800" y="6409944"/>
            <a:ext cx="3581400" cy="365760"/>
          </a:xfrm>
        </p:spPr>
        <p:txBody>
          <a:bodyPr/>
          <a:lstStyle/>
          <a:p>
            <a:endParaRPr lang="ru-RU"/>
          </a:p>
        </p:txBody>
      </p:sp>
      <p:sp>
        <p:nvSpPr>
          <p:cNvPr id="15" name="Прямая соединительная линия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Содержимое 23"/>
          <p:cNvSpPr>
            <a:spLocks noGrp="1"/>
          </p:cNvSpPr>
          <p:nvPr>
            <p:ph sz="quarter" idx="2"/>
          </p:nvPr>
        </p:nvSpPr>
        <p:spPr>
          <a:xfrm>
            <a:off x="301752" y="2471383"/>
            <a:ext cx="4041648" cy="3818404"/>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6" name="Содержимое 25"/>
          <p:cNvSpPr>
            <a:spLocks noGrp="1"/>
          </p:cNvSpPr>
          <p:nvPr>
            <p:ph sz="quarter" idx="4"/>
          </p:nvPr>
        </p:nvSpPr>
        <p:spPr>
          <a:xfrm>
            <a:off x="4800600" y="2471383"/>
            <a:ext cx="4038600" cy="382219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Овал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Овал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Номер слайда 8"/>
          <p:cNvSpPr>
            <a:spLocks noGrp="1"/>
          </p:cNvSpPr>
          <p:nvPr>
            <p:ph type="sldNum" sz="quarter" idx="12"/>
          </p:nvPr>
        </p:nvSpPr>
        <p:spPr>
          <a:xfrm>
            <a:off x="4343400" y="1042416"/>
            <a:ext cx="457200" cy="441325"/>
          </a:xfrm>
        </p:spPr>
        <p:txBody>
          <a:bodyPr/>
          <a:lstStyle>
            <a:lvl1pPr algn="ctr">
              <a:defRPr/>
            </a:lvl1pPr>
          </a:lstStyle>
          <a:p>
            <a:fld id="{ADA98157-6928-487D-ADAF-76C15A2F2FCE}" type="slidenum">
              <a:rPr lang="ru-RU" smtClean="0"/>
              <a:pPr/>
              <a:t>‹#›</a:t>
            </a:fld>
            <a:endParaRPr lang="ru-RU"/>
          </a:p>
        </p:txBody>
      </p:sp>
      <p:sp>
        <p:nvSpPr>
          <p:cNvPr id="23" name="Заголовок 22"/>
          <p:cNvSpPr>
            <a:spLocks noGrp="1"/>
          </p:cNvSpPr>
          <p:nvPr>
            <p:ph type="title"/>
          </p:nvPr>
        </p:nvSpPr>
        <p:spPr/>
        <p:txBody>
          <a:bodyPr rtlCol="0" anchor="b" anchorCtr="0"/>
          <a:lstStyle/>
          <a:p>
            <a:r>
              <a:rPr kumimoji="0" lang="ru-RU" smtClean="0"/>
              <a:t>Образец заголовка</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61F21512-D269-45F6-9799-383464B237C7}" type="datetimeFigureOut">
              <a:rPr lang="ru-RU" smtClean="0"/>
              <a:pPr/>
              <a:t>13.12.2018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a:xfrm>
            <a:off x="4343400" y="1036020"/>
            <a:ext cx="457200" cy="441325"/>
          </a:xfrm>
        </p:spPr>
        <p:txBody>
          <a:bodyPr/>
          <a:lstStyle/>
          <a:p>
            <a:fld id="{ADA98157-6928-487D-ADAF-76C15A2F2FCE}"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7" name="Прямоугольник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Прямоугольник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Прямоугольник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Прямоугольник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Прямоугольник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Прямоугольник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Дата 1"/>
          <p:cNvSpPr>
            <a:spLocks noGrp="1"/>
          </p:cNvSpPr>
          <p:nvPr>
            <p:ph type="dt" sz="half" idx="10"/>
          </p:nvPr>
        </p:nvSpPr>
        <p:spPr/>
        <p:txBody>
          <a:bodyPr/>
          <a:lstStyle/>
          <a:p>
            <a:fld id="{61F21512-D269-45F6-9799-383464B237C7}" type="datetimeFigureOut">
              <a:rPr lang="ru-RU" smtClean="0"/>
              <a:pPr/>
              <a:t>13.12.2018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a:xfrm>
            <a:off x="4267200" y="6324600"/>
            <a:ext cx="609600" cy="441324"/>
          </a:xfrm>
        </p:spPr>
        <p:txBody>
          <a:bodyPr/>
          <a:lstStyle>
            <a:lvl1pPr>
              <a:defRPr>
                <a:solidFill>
                  <a:srgbClr val="FFFFFF"/>
                </a:solidFill>
              </a:defRPr>
            </a:lvl1pPr>
          </a:lstStyle>
          <a:p>
            <a:fld id="{ADA98157-6928-487D-ADAF-76C15A2F2FCE}"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1">
        <a:schemeClr val="bg1"/>
      </p:bgRef>
    </p:bg>
    <p:spTree>
      <p:nvGrpSpPr>
        <p:cNvPr id="1" name=""/>
        <p:cNvGrpSpPr/>
        <p:nvPr/>
      </p:nvGrpSpPr>
      <p:grpSpPr>
        <a:xfrm>
          <a:off x="0" y="0"/>
          <a:ext cx="0" cy="0"/>
          <a:chOff x="0" y="0"/>
          <a:chExt cx="0" cy="0"/>
        </a:xfrm>
      </p:grpSpPr>
      <p:sp>
        <p:nvSpPr>
          <p:cNvPr id="19" name="Прямоугольник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Прямоугольник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Прямоугольник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Прямоугольник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8" name="Прямоугольник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Прямая соединительная линия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Содержимое 19"/>
          <p:cNvSpPr>
            <a:spLocks noGrp="1"/>
          </p:cNvSpPr>
          <p:nvPr>
            <p:ph sz="quarter" idx="1"/>
          </p:nvPr>
        </p:nvSpPr>
        <p:spPr>
          <a:xfrm>
            <a:off x="3124200" y="685800"/>
            <a:ext cx="5638800" cy="54102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Овал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Овал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Номер слайда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ADA98157-6928-487D-ADAF-76C15A2F2FCE}" type="slidenum">
              <a:rPr lang="ru-RU" smtClean="0"/>
              <a:pPr/>
              <a:t>‹#›</a:t>
            </a:fld>
            <a:endParaRPr lang="ru-RU"/>
          </a:p>
        </p:txBody>
      </p:sp>
      <p:sp>
        <p:nvSpPr>
          <p:cNvPr id="21" name="Прямоугольник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Дата 4"/>
          <p:cNvSpPr>
            <a:spLocks noGrp="1"/>
          </p:cNvSpPr>
          <p:nvPr>
            <p:ph type="dt" sz="half" idx="10"/>
          </p:nvPr>
        </p:nvSpPr>
        <p:spPr/>
        <p:txBody>
          <a:bodyPr/>
          <a:lstStyle/>
          <a:p>
            <a:fld id="{61F21512-D269-45F6-9799-383464B237C7}" type="datetimeFigureOut">
              <a:rPr lang="ru-RU" smtClean="0"/>
              <a:pPr/>
              <a:t>13.12.2018</a:t>
            </a:fld>
            <a:endParaRPr lang="ru-RU"/>
          </a:p>
        </p:txBody>
      </p:sp>
      <p:sp>
        <p:nvSpPr>
          <p:cNvPr id="6" name="Нижний колонтитул 5"/>
          <p:cNvSpPr>
            <a:spLocks noGrp="1"/>
          </p:cNvSpPr>
          <p:nvPr>
            <p:ph type="ftr" sz="quarter" idx="11"/>
          </p:nvPr>
        </p:nvSpPr>
        <p:spPr>
          <a:xfrm>
            <a:off x="301752" y="6410848"/>
            <a:ext cx="3383280" cy="365760"/>
          </a:xfrm>
        </p:spPr>
        <p:txBody>
          <a:bodyPr/>
          <a:lstStyle/>
          <a:p>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1" name="Прямая соединительная линия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Прямоугольник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Прямоугольник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Прямоугольник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Прямоугольник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Овал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Овал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Номер слайда 6"/>
          <p:cNvSpPr>
            <a:spLocks noGrp="1"/>
          </p:cNvSpPr>
          <p:nvPr>
            <p:ph type="sldNum" sz="quarter" idx="12"/>
          </p:nvPr>
        </p:nvSpPr>
        <p:spPr>
          <a:xfrm>
            <a:off x="1371600" y="312738"/>
            <a:ext cx="457200" cy="441325"/>
          </a:xfrm>
        </p:spPr>
        <p:txBody>
          <a:bodyPr/>
          <a:lstStyle/>
          <a:p>
            <a:fld id="{ADA98157-6928-487D-ADAF-76C15A2F2FCE}" type="slidenum">
              <a:rPr lang="ru-RU" smtClean="0"/>
              <a:pPr/>
              <a:t>‹#›</a:t>
            </a:fld>
            <a:endParaRPr lang="ru-RU"/>
          </a:p>
        </p:txBody>
      </p:sp>
      <p:sp>
        <p:nvSpPr>
          <p:cNvPr id="2" name="Заголовок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3000375" y="609600"/>
            <a:ext cx="5867400" cy="4267200"/>
          </a:xfrm>
        </p:spPr>
        <p:txBody>
          <a:bodyPr/>
          <a:lstStyle>
            <a:lvl1pPr marL="0" indent="0">
              <a:buNone/>
              <a:defRPr sz="3200"/>
            </a:lvl1pPr>
          </a:lstStyle>
          <a:p>
            <a:r>
              <a:rPr kumimoji="0" lang="ru-RU" smtClean="0"/>
              <a:t>Вставка рисунка</a:t>
            </a:r>
            <a:endParaRPr kumimoji="0" lang="en-US" dirty="0"/>
          </a:p>
        </p:txBody>
      </p:sp>
      <p:sp>
        <p:nvSpPr>
          <p:cNvPr id="4" name="Текст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22" name="Прямоугольник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Дата 4"/>
          <p:cNvSpPr>
            <a:spLocks noGrp="1"/>
          </p:cNvSpPr>
          <p:nvPr>
            <p:ph type="dt" sz="half" idx="10"/>
          </p:nvPr>
        </p:nvSpPr>
        <p:spPr>
          <a:xfrm>
            <a:off x="5788152" y="6404984"/>
            <a:ext cx="3044952" cy="365760"/>
          </a:xfrm>
        </p:spPr>
        <p:txBody>
          <a:bodyPr/>
          <a:lstStyle/>
          <a:p>
            <a:fld id="{61F21512-D269-45F6-9799-383464B237C7}" type="datetimeFigureOut">
              <a:rPr lang="ru-RU" smtClean="0"/>
              <a:pPr/>
              <a:t>13.12.2018</a:t>
            </a:fld>
            <a:endParaRPr lang="ru-RU"/>
          </a:p>
        </p:txBody>
      </p:sp>
      <p:sp>
        <p:nvSpPr>
          <p:cNvPr id="6" name="Нижний колонтитул 5"/>
          <p:cNvSpPr>
            <a:spLocks noGrp="1"/>
          </p:cNvSpPr>
          <p:nvPr>
            <p:ph type="ftr" sz="quarter" idx="11"/>
          </p:nvPr>
        </p:nvSpPr>
        <p:spPr>
          <a:xfrm>
            <a:off x="301752" y="6410848"/>
            <a:ext cx="3584448" cy="365760"/>
          </a:xfrm>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Прямоугольник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Прямоугольник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Дата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61F21512-D269-45F6-9799-383464B237C7}" type="datetimeFigureOut">
              <a:rPr lang="ru-RU" smtClean="0"/>
              <a:pPr/>
              <a:t>13.12.2018</a:t>
            </a:fld>
            <a:endParaRPr lang="ru-RU"/>
          </a:p>
        </p:txBody>
      </p:sp>
      <p:sp>
        <p:nvSpPr>
          <p:cNvPr id="3" name="Нижний колонтитул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ru-RU"/>
          </a:p>
        </p:txBody>
      </p:sp>
      <p:sp>
        <p:nvSpPr>
          <p:cNvPr id="8" name="Прямоугольник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Прямая соединительная линия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Овал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Овал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Номер слайда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ADA98157-6928-487D-ADAF-76C15A2F2FCE}" type="slidenum">
              <a:rPr lang="ru-RU" smtClean="0"/>
              <a:pPr/>
              <a:t>‹#›</a:t>
            </a:fld>
            <a:endParaRPr lang="ru-RU"/>
          </a:p>
        </p:txBody>
      </p:sp>
      <p:sp>
        <p:nvSpPr>
          <p:cNvPr id="22" name="Заголовок 21"/>
          <p:cNvSpPr>
            <a:spLocks noGrp="1"/>
          </p:cNvSpPr>
          <p:nvPr>
            <p:ph type="title"/>
          </p:nvPr>
        </p:nvSpPr>
        <p:spPr>
          <a:xfrm>
            <a:off x="301752" y="228600"/>
            <a:ext cx="8534400" cy="758952"/>
          </a:xfrm>
          <a:prstGeom prst="rect">
            <a:avLst/>
          </a:prstGeom>
        </p:spPr>
        <p:txBody>
          <a:bodyPr vert="horz" anchor="b">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Tree>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 Id="rId5" Type="http://schemas.openxmlformats.org/officeDocument/2006/relationships/image" Target="../media/image37.jpeg"/><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 Id="rId5" Type="http://schemas.openxmlformats.org/officeDocument/2006/relationships/image" Target="../media/image44.jpeg"/><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 Id="rId5" Type="http://schemas.openxmlformats.org/officeDocument/2006/relationships/image" Target="../media/image48.jpeg"/><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package" Target="../embeddings/_________Microsoft_Office_Word1.docx"/><Relationship Id="rId2" Type="http://schemas.openxmlformats.org/officeDocument/2006/relationships/slideLayout" Target="../slideLayouts/slideLayout4.xml"/><Relationship Id="rId1" Type="http://schemas.openxmlformats.org/officeDocument/2006/relationships/vmlDrawing" Target="../drawings/vmlDrawing1.vml"/></Relationships>
</file>

<file path=ppt/slides/_rels/slide3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4.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286000" y="1643050"/>
            <a:ext cx="4572000" cy="2585323"/>
          </a:xfrm>
          <a:prstGeom prst="rect">
            <a:avLst/>
          </a:prstGeom>
        </p:spPr>
        <p:txBody>
          <a:bodyPr wrap="square">
            <a:spAutoFit/>
          </a:bodyPr>
          <a:lstStyle/>
          <a:p>
            <a:pPr algn="ctr">
              <a:lnSpc>
                <a:spcPct val="90000"/>
              </a:lnSpc>
              <a:defRPr/>
            </a:pPr>
            <a:r>
              <a:rPr lang="en-US" sz="3600" b="1" dirty="0" err="1" smtClean="0"/>
              <a:t>CENTRUL</a:t>
            </a:r>
            <a:endParaRPr lang="ro-RO" sz="3600" b="1" dirty="0" smtClean="0"/>
          </a:p>
          <a:p>
            <a:pPr algn="ctr">
              <a:lnSpc>
                <a:spcPct val="90000"/>
              </a:lnSpc>
              <a:defRPr/>
            </a:pPr>
            <a:r>
              <a:rPr lang="ro-RO" sz="3600" b="1" dirty="0" smtClean="0"/>
              <a:t>STUDIUL</a:t>
            </a:r>
          </a:p>
          <a:p>
            <a:pPr algn="ctr">
              <a:lnSpc>
                <a:spcPct val="90000"/>
              </a:lnSpc>
              <a:defRPr/>
            </a:pPr>
            <a:r>
              <a:rPr lang="ro-RO" sz="3600" b="1" dirty="0" smtClean="0"/>
              <a:t> ARTELOR</a:t>
            </a:r>
            <a:r>
              <a:rPr lang="en-US" sz="3600" b="1" dirty="0" smtClean="0"/>
              <a:t> </a:t>
            </a:r>
          </a:p>
          <a:p>
            <a:pPr algn="ctr">
              <a:lnSpc>
                <a:spcPct val="90000"/>
              </a:lnSpc>
              <a:defRPr/>
            </a:pPr>
            <a:endParaRPr lang="en-US" sz="3600" b="1" dirty="0" smtClean="0"/>
          </a:p>
          <a:p>
            <a:pPr algn="ctr">
              <a:lnSpc>
                <a:spcPct val="90000"/>
              </a:lnSpc>
              <a:defRPr/>
            </a:pPr>
            <a:r>
              <a:rPr lang="en-US" sz="3600" b="1" dirty="0" smtClean="0"/>
              <a:t>2018</a:t>
            </a:r>
            <a:endParaRPr lang="ru-RU" sz="3600" b="1"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54032"/>
          </a:xfrm>
        </p:spPr>
        <p:txBody>
          <a:bodyPr>
            <a:normAutofit/>
          </a:bodyPr>
          <a:lstStyle/>
          <a:p>
            <a:r>
              <a:rPr lang="ro-RO" sz="2400" dirty="0" smtClean="0">
                <a:latin typeface="Arial" pitchFamily="34" charset="0"/>
                <a:cs typeface="Arial" pitchFamily="34" charset="0"/>
              </a:rPr>
              <a:t>Deplasări şi participări la conferinţe</a:t>
            </a:r>
            <a:endParaRPr lang="ru-RU" sz="2400" dirty="0"/>
          </a:p>
        </p:txBody>
      </p:sp>
      <p:sp>
        <p:nvSpPr>
          <p:cNvPr id="3" name="Содержимое 2"/>
          <p:cNvSpPr>
            <a:spLocks noGrp="1"/>
          </p:cNvSpPr>
          <p:nvPr>
            <p:ph sz="quarter" idx="1"/>
          </p:nvPr>
        </p:nvSpPr>
        <p:spPr>
          <a:xfrm>
            <a:off x="571472" y="1071546"/>
            <a:ext cx="8115328" cy="5054617"/>
          </a:xfrm>
        </p:spPr>
        <p:txBody>
          <a:bodyPr>
            <a:normAutofit fontScale="85000" lnSpcReduction="10000"/>
          </a:bodyPr>
          <a:lstStyle/>
          <a:p>
            <a:pPr algn="ctr">
              <a:buNone/>
            </a:pPr>
            <a:r>
              <a:rPr lang="ro-RO" i="1" dirty="0" smtClean="0"/>
              <a:t> </a:t>
            </a:r>
            <a:r>
              <a:rPr lang="ro-RO" sz="4800" dirty="0" smtClean="0"/>
              <a:t>2018– 23</a:t>
            </a:r>
            <a:endParaRPr lang="en-US" sz="4800" dirty="0" smtClean="0"/>
          </a:p>
          <a:p>
            <a:pPr>
              <a:buNone/>
            </a:pPr>
            <a:r>
              <a:rPr lang="ro-RO" sz="3200" dirty="0" smtClean="0"/>
              <a:t>Rusia, Moscova și Sankt Petersburg (</a:t>
            </a:r>
            <a:r>
              <a:rPr lang="ro-RO" sz="3200" dirty="0" err="1" smtClean="0"/>
              <a:t>Axionova</a:t>
            </a:r>
            <a:r>
              <a:rPr lang="ro-RO" sz="3200" dirty="0" smtClean="0"/>
              <a:t> N., </a:t>
            </a:r>
            <a:r>
              <a:rPr lang="ro-RO" sz="3200" dirty="0" err="1" smtClean="0"/>
              <a:t>Ceastina</a:t>
            </a:r>
            <a:r>
              <a:rPr lang="ro-RO" sz="3200" dirty="0" smtClean="0"/>
              <a:t> A.,</a:t>
            </a:r>
            <a:r>
              <a:rPr lang="ro-RO" sz="3200" dirty="0" err="1" smtClean="0"/>
              <a:t>Şlapac</a:t>
            </a:r>
            <a:r>
              <a:rPr lang="ro-RO" sz="3200" dirty="0" smtClean="0"/>
              <a:t> M.), Ucraina (</a:t>
            </a:r>
            <a:r>
              <a:rPr lang="ro-RO" sz="3200" dirty="0" err="1" smtClean="0"/>
              <a:t>Chiselişă</a:t>
            </a:r>
            <a:r>
              <a:rPr lang="ro-RO" sz="3200" dirty="0" smtClean="0"/>
              <a:t> V.), Bulgaria, </a:t>
            </a:r>
            <a:r>
              <a:rPr lang="ro-RO" sz="3200" dirty="0" err="1" smtClean="0"/>
              <a:t>Sazopol</a:t>
            </a:r>
            <a:r>
              <a:rPr lang="ro-RO" sz="3200" dirty="0" smtClean="0"/>
              <a:t>, (Galaicu V.), România,Iaşi (Tipa V.,</a:t>
            </a:r>
            <a:r>
              <a:rPr lang="ro-RO" sz="3200" dirty="0" err="1" smtClean="0"/>
              <a:t>Condraticova</a:t>
            </a:r>
            <a:r>
              <a:rPr lang="ro-RO" sz="3200" dirty="0" smtClean="0"/>
              <a:t> L.,</a:t>
            </a:r>
            <a:r>
              <a:rPr lang="ro-RO" sz="3200" dirty="0" err="1" smtClean="0"/>
              <a:t>Procop</a:t>
            </a:r>
            <a:r>
              <a:rPr lang="ro-RO" sz="3200" dirty="0" smtClean="0"/>
              <a:t> N.), București (</a:t>
            </a:r>
            <a:r>
              <a:rPr lang="ro-RO" sz="3200" dirty="0" err="1" smtClean="0"/>
              <a:t>Nesterov</a:t>
            </a:r>
            <a:r>
              <a:rPr lang="ro-RO" sz="3200" dirty="0" smtClean="0"/>
              <a:t> T., </a:t>
            </a:r>
            <a:r>
              <a:rPr lang="ro-RO" sz="3200" dirty="0" err="1" smtClean="0"/>
              <a:t>Condraticova</a:t>
            </a:r>
            <a:r>
              <a:rPr lang="ro-RO" sz="3200" dirty="0" smtClean="0"/>
              <a:t> L.) Buzău (</a:t>
            </a:r>
            <a:r>
              <a:rPr lang="ro-RO" sz="3200" dirty="0" err="1" smtClean="0"/>
              <a:t>Condraticova</a:t>
            </a:r>
            <a:r>
              <a:rPr lang="ro-RO" sz="3200" dirty="0" smtClean="0"/>
              <a:t> L.), Suceava (</a:t>
            </a:r>
            <a:r>
              <a:rPr lang="ro-RO" sz="3200" dirty="0" err="1" smtClean="0"/>
              <a:t>Şlapac</a:t>
            </a:r>
            <a:r>
              <a:rPr lang="ro-RO" sz="3200" dirty="0" smtClean="0"/>
              <a:t> M.)</a:t>
            </a:r>
            <a:r>
              <a:rPr lang="en-US" sz="3200" dirty="0" smtClean="0"/>
              <a:t>, </a:t>
            </a:r>
            <a:r>
              <a:rPr lang="en-US" sz="3200" dirty="0" err="1" smtClean="0"/>
              <a:t>Bac</a:t>
            </a:r>
            <a:r>
              <a:rPr lang="ro-RO" sz="3200" dirty="0" err="1" smtClean="0"/>
              <a:t>ău</a:t>
            </a:r>
            <a:r>
              <a:rPr lang="ro-RO" sz="3200" dirty="0" smtClean="0"/>
              <a:t> (Malcoci V., Stavilă T.), Vaslui (</a:t>
            </a:r>
            <a:r>
              <a:rPr lang="ro-RO" sz="3200" dirty="0" err="1" smtClean="0"/>
              <a:t>Condraticova</a:t>
            </a:r>
            <a:r>
              <a:rPr lang="ro-RO" sz="3200" dirty="0" smtClean="0"/>
              <a:t> L.), Timişoara (Tipa V.), Bulgaria, </a:t>
            </a:r>
            <a:r>
              <a:rPr lang="ro-RO" sz="3200" dirty="0" err="1" smtClean="0"/>
              <a:t>Sazopol</a:t>
            </a:r>
            <a:r>
              <a:rPr lang="ro-RO" sz="3200" dirty="0" smtClean="0"/>
              <a:t> (Galaicu V.), Ucraina (</a:t>
            </a:r>
            <a:r>
              <a:rPr lang="ro-RO" sz="3200" dirty="0" err="1" smtClean="0"/>
              <a:t>Axionova</a:t>
            </a:r>
            <a:r>
              <a:rPr lang="ro-RO" sz="3200" dirty="0" smtClean="0"/>
              <a:t> N., Chiseliţă V., Tipa V.), Belarus (Malcoci V.), Polonia, Varşovia (Tipa V.)</a:t>
            </a:r>
            <a:endParaRPr lang="ru-RU" sz="32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68346"/>
          </a:xfrm>
        </p:spPr>
        <p:txBody>
          <a:bodyPr>
            <a:normAutofit/>
          </a:bodyPr>
          <a:lstStyle/>
          <a:p>
            <a:r>
              <a:rPr lang="ro-RO" sz="2800" dirty="0" smtClean="0">
                <a:latin typeface="Arial" pitchFamily="34" charset="0"/>
                <a:cs typeface="Arial" pitchFamily="34" charset="0"/>
              </a:rPr>
              <a:t>Activitatea didactică</a:t>
            </a:r>
            <a:r>
              <a:rPr lang="ru-RU" sz="2800" dirty="0" smtClean="0">
                <a:latin typeface="Arial" pitchFamily="34" charset="0"/>
                <a:cs typeface="Arial" pitchFamily="34" charset="0"/>
              </a:rPr>
              <a:t> </a:t>
            </a:r>
            <a:r>
              <a:rPr lang="en-US" sz="2800" dirty="0" smtClean="0">
                <a:latin typeface="Arial" pitchFamily="34" charset="0"/>
                <a:cs typeface="Arial" pitchFamily="34" charset="0"/>
              </a:rPr>
              <a:t>–</a:t>
            </a:r>
            <a:r>
              <a:rPr lang="ro-RO" sz="2800" dirty="0" smtClean="0">
                <a:latin typeface="Arial" pitchFamily="34" charset="0"/>
                <a:cs typeface="Arial" pitchFamily="34" charset="0"/>
              </a:rPr>
              <a:t> </a:t>
            </a:r>
            <a:r>
              <a:rPr lang="en-US" sz="2800" dirty="0" smtClean="0">
                <a:latin typeface="Arial" pitchFamily="34" charset="0"/>
                <a:cs typeface="Arial" pitchFamily="34" charset="0"/>
              </a:rPr>
              <a:t>201</a:t>
            </a:r>
            <a:r>
              <a:rPr lang="ro-RO" sz="2800" dirty="0" smtClean="0">
                <a:latin typeface="Arial" pitchFamily="34" charset="0"/>
                <a:cs typeface="Arial" pitchFamily="34" charset="0"/>
              </a:rPr>
              <a:t>8, 1</a:t>
            </a:r>
            <a:r>
              <a:rPr lang="en-US" sz="2800" dirty="0" smtClean="0">
                <a:latin typeface="Arial" pitchFamily="34" charset="0"/>
                <a:cs typeface="Arial" pitchFamily="34" charset="0"/>
              </a:rPr>
              <a:t>9</a:t>
            </a:r>
            <a:r>
              <a:rPr lang="ro-RO" sz="2800" dirty="0" smtClean="0">
                <a:latin typeface="Arial" pitchFamily="34" charset="0"/>
                <a:cs typeface="Arial" pitchFamily="34" charset="0"/>
              </a:rPr>
              <a:t> cursuri</a:t>
            </a:r>
            <a:endParaRPr lang="ru-RU" sz="2800" dirty="0"/>
          </a:p>
        </p:txBody>
      </p:sp>
      <p:sp>
        <p:nvSpPr>
          <p:cNvPr id="3" name="Содержимое 2"/>
          <p:cNvSpPr>
            <a:spLocks noGrp="1"/>
          </p:cNvSpPr>
          <p:nvPr>
            <p:ph sz="quarter" idx="1"/>
          </p:nvPr>
        </p:nvSpPr>
        <p:spPr>
          <a:xfrm>
            <a:off x="457200" y="1500174"/>
            <a:ext cx="8229600" cy="4625989"/>
          </a:xfrm>
        </p:spPr>
        <p:txBody>
          <a:bodyPr>
            <a:normAutofit lnSpcReduction="10000"/>
          </a:bodyPr>
          <a:lstStyle/>
          <a:p>
            <a:pPr>
              <a:lnSpc>
                <a:spcPct val="80000"/>
              </a:lnSpc>
              <a:spcBef>
                <a:spcPts val="0"/>
              </a:spcBef>
            </a:pPr>
            <a:r>
              <a:rPr lang="ro-RO" sz="2600" b="1" dirty="0" err="1" smtClean="0">
                <a:latin typeface="Arial Narrow" pitchFamily="34" charset="0"/>
              </a:rPr>
              <a:t>UTM-</a:t>
            </a:r>
            <a:r>
              <a:rPr lang="ro-RO" sz="2600" b="1" dirty="0" smtClean="0">
                <a:latin typeface="Arial Narrow" pitchFamily="34" charset="0"/>
              </a:rPr>
              <a:t> </a:t>
            </a:r>
            <a:r>
              <a:rPr lang="ro-RO" sz="2600" b="1" dirty="0" err="1" smtClean="0">
                <a:latin typeface="Arial Narrow" pitchFamily="34" charset="0"/>
              </a:rPr>
              <a:t>V.Rocaciuc</a:t>
            </a:r>
            <a:r>
              <a:rPr lang="ro-RO" sz="2600" b="1" dirty="0" smtClean="0">
                <a:latin typeface="Arial Narrow" pitchFamily="34" charset="0"/>
              </a:rPr>
              <a:t>, T. </a:t>
            </a:r>
            <a:r>
              <a:rPr lang="ro-RO" sz="2600" b="1" dirty="0" err="1" smtClean="0">
                <a:latin typeface="Arial Narrow" pitchFamily="34" charset="0"/>
              </a:rPr>
              <a:t>Nesterov</a:t>
            </a:r>
            <a:r>
              <a:rPr lang="ro-RO" sz="2600" b="1" dirty="0" smtClean="0">
                <a:latin typeface="Arial Narrow" pitchFamily="34" charset="0"/>
              </a:rPr>
              <a:t>, C. </a:t>
            </a:r>
            <a:r>
              <a:rPr lang="ro-RO" sz="2600" b="1" dirty="0" err="1" smtClean="0">
                <a:latin typeface="Arial Narrow" pitchFamily="34" charset="0"/>
              </a:rPr>
              <a:t>Spînu</a:t>
            </a:r>
            <a:r>
              <a:rPr lang="ro-RO" sz="2600" b="1" dirty="0" smtClean="0">
                <a:latin typeface="Arial Narrow" pitchFamily="34" charset="0"/>
              </a:rPr>
              <a:t> </a:t>
            </a:r>
          </a:p>
          <a:p>
            <a:pPr>
              <a:lnSpc>
                <a:spcPct val="80000"/>
              </a:lnSpc>
              <a:spcBef>
                <a:spcPts val="0"/>
              </a:spcBef>
            </a:pPr>
            <a:r>
              <a:rPr lang="ro-RO" sz="2600" b="1" dirty="0" smtClean="0">
                <a:latin typeface="Arial Narrow" pitchFamily="34" charset="0"/>
              </a:rPr>
              <a:t> </a:t>
            </a:r>
          </a:p>
          <a:p>
            <a:pPr>
              <a:lnSpc>
                <a:spcPct val="80000"/>
              </a:lnSpc>
              <a:spcBef>
                <a:spcPts val="0"/>
              </a:spcBef>
            </a:pPr>
            <a:r>
              <a:rPr lang="ro-RO" sz="2600" b="1" dirty="0" err="1" smtClean="0">
                <a:latin typeface="Arial Narrow" pitchFamily="34" charset="0"/>
              </a:rPr>
              <a:t>AMTAP-</a:t>
            </a:r>
            <a:r>
              <a:rPr lang="ro-RO" sz="2600" b="1" dirty="0" smtClean="0">
                <a:latin typeface="Arial Narrow" pitchFamily="34" charset="0"/>
              </a:rPr>
              <a:t> </a:t>
            </a:r>
            <a:r>
              <a:rPr lang="ro-RO" sz="2600" b="1" dirty="0" err="1" smtClean="0">
                <a:latin typeface="Arial Narrow" pitchFamily="34" charset="0"/>
              </a:rPr>
              <a:t>A.Dănilă</a:t>
            </a:r>
            <a:r>
              <a:rPr lang="ro-RO" sz="2600" b="1" dirty="0" smtClean="0">
                <a:latin typeface="Arial Narrow" pitchFamily="34" charset="0"/>
              </a:rPr>
              <a:t>, </a:t>
            </a:r>
            <a:r>
              <a:rPr lang="ro-RO" sz="2600" b="1" dirty="0" err="1" smtClean="0">
                <a:latin typeface="Arial Narrow" pitchFamily="34" charset="0"/>
              </a:rPr>
              <a:t>A.-M</a:t>
            </a:r>
            <a:r>
              <a:rPr lang="ro-RO" sz="2600" b="1" dirty="0" smtClean="0">
                <a:latin typeface="Arial Narrow" pitchFamily="34" charset="0"/>
              </a:rPr>
              <a:t>. Plămădeală, D. </a:t>
            </a:r>
            <a:r>
              <a:rPr lang="ro-RO" sz="2600" b="1" dirty="0" err="1" smtClean="0">
                <a:latin typeface="Arial Narrow" pitchFamily="34" charset="0"/>
              </a:rPr>
              <a:t>Olărescu</a:t>
            </a:r>
            <a:r>
              <a:rPr lang="ro-RO" sz="2600" b="1" dirty="0" smtClean="0">
                <a:latin typeface="Arial Narrow" pitchFamily="34" charset="0"/>
              </a:rPr>
              <a:t>, V. Tipa,</a:t>
            </a:r>
            <a:r>
              <a:rPr lang="ro-RO" sz="2600" b="1" dirty="0" err="1" smtClean="0">
                <a:latin typeface="Arial Narrow" pitchFamily="34" charset="0"/>
              </a:rPr>
              <a:t>V.Ghilaş</a:t>
            </a:r>
            <a:r>
              <a:rPr lang="ro-RO" sz="2600" b="1" dirty="0" smtClean="0">
                <a:latin typeface="Arial Narrow" pitchFamily="34" charset="0"/>
              </a:rPr>
              <a:t>, A. </a:t>
            </a:r>
            <a:r>
              <a:rPr lang="ro-RO" sz="2600" b="1" dirty="0" err="1" smtClean="0">
                <a:latin typeface="Arial Narrow" pitchFamily="34" charset="0"/>
              </a:rPr>
              <a:t>Ghilaş</a:t>
            </a:r>
            <a:r>
              <a:rPr lang="ro-RO" sz="2600" b="1" dirty="0" smtClean="0">
                <a:latin typeface="Arial Narrow" pitchFamily="34" charset="0"/>
              </a:rPr>
              <a:t>, V. </a:t>
            </a:r>
            <a:r>
              <a:rPr lang="ro-RO" sz="2600" b="1" dirty="0" err="1" smtClean="0">
                <a:latin typeface="Arial Narrow" pitchFamily="34" charset="0"/>
              </a:rPr>
              <a:t>Rocaciuc</a:t>
            </a:r>
            <a:r>
              <a:rPr lang="ro-RO" sz="2600" b="1" dirty="0" smtClean="0">
                <a:latin typeface="Arial Narrow" pitchFamily="34" charset="0"/>
              </a:rPr>
              <a:t>, </a:t>
            </a:r>
            <a:r>
              <a:rPr lang="en-US" sz="2600" b="1" dirty="0" smtClean="0">
                <a:latin typeface="Arial Narrow" pitchFamily="34" charset="0"/>
              </a:rPr>
              <a:t>V. </a:t>
            </a:r>
            <a:r>
              <a:rPr lang="en-US" sz="2600" b="1" dirty="0" err="1" smtClean="0">
                <a:latin typeface="Arial Narrow" pitchFamily="34" charset="0"/>
              </a:rPr>
              <a:t>Cravcenco</a:t>
            </a:r>
            <a:r>
              <a:rPr lang="en-US" sz="2600" b="1" dirty="0" smtClean="0">
                <a:latin typeface="Arial Narrow" pitchFamily="34" charset="0"/>
              </a:rPr>
              <a:t> </a:t>
            </a:r>
            <a:endParaRPr lang="ro-RO" sz="2600" b="1" dirty="0" smtClean="0">
              <a:latin typeface="Arial Narrow" pitchFamily="34" charset="0"/>
            </a:endParaRPr>
          </a:p>
          <a:p>
            <a:pPr>
              <a:lnSpc>
                <a:spcPct val="80000"/>
              </a:lnSpc>
              <a:spcBef>
                <a:spcPts val="0"/>
              </a:spcBef>
            </a:pPr>
            <a:endParaRPr lang="ro-RO" sz="2600" b="1" dirty="0" smtClean="0">
              <a:latin typeface="Arial Narrow" pitchFamily="34" charset="0"/>
            </a:endParaRPr>
          </a:p>
          <a:p>
            <a:pPr>
              <a:lnSpc>
                <a:spcPct val="80000"/>
              </a:lnSpc>
              <a:spcBef>
                <a:spcPts val="0"/>
              </a:spcBef>
            </a:pPr>
            <a:r>
              <a:rPr lang="ro-RO" sz="2600" b="1" dirty="0" err="1" smtClean="0">
                <a:latin typeface="Arial Narrow" pitchFamily="34" charset="0"/>
              </a:rPr>
              <a:t>ULIM</a:t>
            </a:r>
            <a:r>
              <a:rPr lang="ro-RO" sz="2600" b="1" dirty="0" smtClean="0">
                <a:latin typeface="Arial Narrow" pitchFamily="34" charset="0"/>
              </a:rPr>
              <a:t> – A. </a:t>
            </a:r>
            <a:r>
              <a:rPr lang="ro-RO" sz="2600" b="1" dirty="0" err="1" smtClean="0">
                <a:latin typeface="Arial Narrow" pitchFamily="34" charset="0"/>
              </a:rPr>
              <a:t>Bohanţov</a:t>
            </a:r>
            <a:r>
              <a:rPr lang="ro-RO" sz="2600" b="1" dirty="0" smtClean="0">
                <a:latin typeface="Arial Narrow" pitchFamily="34" charset="0"/>
              </a:rPr>
              <a:t>, V. Malcoci</a:t>
            </a:r>
          </a:p>
          <a:p>
            <a:pPr>
              <a:lnSpc>
                <a:spcPct val="80000"/>
              </a:lnSpc>
              <a:spcBef>
                <a:spcPts val="0"/>
              </a:spcBef>
            </a:pPr>
            <a:endParaRPr lang="ro-RO" sz="2600" b="1" u="sng" dirty="0" smtClean="0">
              <a:solidFill>
                <a:srgbClr val="0070C0"/>
              </a:solidFill>
              <a:latin typeface="Arial Narrow" pitchFamily="34" charset="0"/>
            </a:endParaRPr>
          </a:p>
          <a:p>
            <a:pPr>
              <a:lnSpc>
                <a:spcPct val="80000"/>
              </a:lnSpc>
              <a:spcBef>
                <a:spcPts val="0"/>
              </a:spcBef>
            </a:pPr>
            <a:r>
              <a:rPr lang="ro-RO" sz="2600" b="1" dirty="0" smtClean="0">
                <a:latin typeface="Arial Narrow" pitchFamily="34" charset="0"/>
              </a:rPr>
              <a:t>Al. </a:t>
            </a:r>
            <a:r>
              <a:rPr lang="ro-RO" sz="2600" b="1" dirty="0" err="1" smtClean="0">
                <a:latin typeface="Arial Narrow" pitchFamily="34" charset="0"/>
              </a:rPr>
              <a:t>Bohanţov</a:t>
            </a:r>
            <a:r>
              <a:rPr lang="ro-RO" sz="2600" b="1" dirty="0" smtClean="0">
                <a:latin typeface="Arial Narrow" pitchFamily="34" charset="0"/>
              </a:rPr>
              <a:t> –</a:t>
            </a:r>
            <a:r>
              <a:rPr lang="ro-RO" sz="2600" b="1" dirty="0" err="1" smtClean="0">
                <a:latin typeface="Arial Narrow" pitchFamily="34" charset="0"/>
              </a:rPr>
              <a:t>ULIM</a:t>
            </a:r>
            <a:endParaRPr lang="ro-RO" sz="2600" b="1" dirty="0" smtClean="0">
              <a:latin typeface="Arial Narrow" pitchFamily="34" charset="0"/>
            </a:endParaRPr>
          </a:p>
          <a:p>
            <a:pPr>
              <a:lnSpc>
                <a:spcPct val="80000"/>
              </a:lnSpc>
              <a:spcBef>
                <a:spcPts val="0"/>
              </a:spcBef>
            </a:pPr>
            <a:endParaRPr lang="ro-RO" sz="2600" b="1" dirty="0" smtClean="0">
              <a:latin typeface="Arial Narrow" pitchFamily="34" charset="0"/>
            </a:endParaRPr>
          </a:p>
          <a:p>
            <a:pPr>
              <a:lnSpc>
                <a:spcPct val="80000"/>
              </a:lnSpc>
              <a:spcBef>
                <a:spcPts val="0"/>
              </a:spcBef>
            </a:pPr>
            <a:r>
              <a:rPr lang="ro-RO" sz="2600" b="1" dirty="0" err="1" smtClean="0">
                <a:latin typeface="Arial Narrow" pitchFamily="34" charset="0"/>
              </a:rPr>
              <a:t>UPS</a:t>
            </a:r>
            <a:r>
              <a:rPr lang="ro-RO" sz="2600" b="1" dirty="0" smtClean="0">
                <a:latin typeface="Arial Narrow" pitchFamily="34" charset="0"/>
              </a:rPr>
              <a:t> “I. Creangă”- V. Malcoci</a:t>
            </a:r>
          </a:p>
          <a:p>
            <a:pPr>
              <a:lnSpc>
                <a:spcPct val="80000"/>
              </a:lnSpc>
              <a:spcBef>
                <a:spcPts val="0"/>
              </a:spcBef>
            </a:pPr>
            <a:endParaRPr lang="ro-RO" sz="2600" b="1" dirty="0" smtClean="0">
              <a:latin typeface="Arial Narrow" pitchFamily="34" charset="0"/>
            </a:endParaRPr>
          </a:p>
          <a:p>
            <a:pPr>
              <a:lnSpc>
                <a:spcPct val="80000"/>
              </a:lnSpc>
              <a:spcBef>
                <a:spcPts val="0"/>
              </a:spcBef>
            </a:pPr>
            <a:r>
              <a:rPr lang="ro-RO" sz="2600" b="1" dirty="0" smtClean="0">
                <a:latin typeface="Arial Narrow" pitchFamily="34" charset="0"/>
              </a:rPr>
              <a:t>USM – A. </a:t>
            </a:r>
            <a:r>
              <a:rPr lang="ro-RO" sz="2600" b="1" dirty="0" err="1" smtClean="0">
                <a:latin typeface="Arial Narrow" pitchFamily="34" charset="0"/>
              </a:rPr>
              <a:t>Bohanţov</a:t>
            </a:r>
            <a:r>
              <a:rPr lang="ro-RO" sz="2600" b="1" dirty="0" smtClean="0">
                <a:latin typeface="Arial Narrow" pitchFamily="34" charset="0"/>
              </a:rPr>
              <a:t> </a:t>
            </a:r>
          </a:p>
          <a:p>
            <a:pPr>
              <a:lnSpc>
                <a:spcPct val="80000"/>
              </a:lnSpc>
              <a:spcBef>
                <a:spcPts val="0"/>
              </a:spcBef>
            </a:pPr>
            <a:endParaRPr lang="ru-RU" sz="2600" b="1" dirty="0" smtClean="0">
              <a:latin typeface="Arial Narrow" pitchFamily="34" charset="0"/>
            </a:endParaRPr>
          </a:p>
          <a:p>
            <a:pPr>
              <a:lnSpc>
                <a:spcPct val="80000"/>
              </a:lnSpc>
              <a:spcBef>
                <a:spcPts val="0"/>
              </a:spcBef>
            </a:pPr>
            <a:r>
              <a:rPr lang="ro-RO" sz="2600" b="1" dirty="0" smtClean="0">
                <a:latin typeface="Arial Narrow" pitchFamily="34" charset="0"/>
              </a:rPr>
              <a:t>IS “D. Cantemir – V. </a:t>
            </a:r>
            <a:r>
              <a:rPr lang="ro-RO" sz="2600" b="1" dirty="0" err="1" smtClean="0">
                <a:latin typeface="Arial Narrow" pitchFamily="34" charset="0"/>
              </a:rPr>
              <a:t>Ghilaş</a:t>
            </a:r>
            <a:endParaRPr lang="en-US" sz="2600" b="1" dirty="0" smtClean="0">
              <a:latin typeface="Arial Narrow" pitchFamily="34" charset="0"/>
            </a:endParaRPr>
          </a:p>
          <a:p>
            <a:pPr>
              <a:lnSpc>
                <a:spcPct val="80000"/>
              </a:lnSpc>
              <a:spcBef>
                <a:spcPts val="0"/>
              </a:spcBef>
            </a:pPr>
            <a:endParaRPr lang="ro-RO" sz="2600" b="1" dirty="0" smtClean="0">
              <a:latin typeface="Arial Narrow" pitchFamily="34" charset="0"/>
            </a:endParaRPr>
          </a:p>
          <a:p>
            <a:pPr>
              <a:lnSpc>
                <a:spcPct val="80000"/>
              </a:lnSpc>
              <a:spcBef>
                <a:spcPts val="0"/>
              </a:spcBef>
            </a:pPr>
            <a:r>
              <a:rPr lang="ro-RO" sz="2600" b="1" dirty="0" err="1" smtClean="0">
                <a:latin typeface="Arial Narrow" pitchFamily="34" charset="0"/>
              </a:rPr>
              <a:t>Condraticova</a:t>
            </a:r>
            <a:r>
              <a:rPr lang="ro-RO" sz="2600" b="1" dirty="0" smtClean="0">
                <a:latin typeface="Arial Narrow" pitchFamily="34" charset="0"/>
              </a:rPr>
              <a:t> L. – UTM</a:t>
            </a:r>
          </a:p>
          <a:p>
            <a:endParaRPr lang="ru-RU"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it-IT" sz="2800" dirty="0" smtClean="0">
                <a:latin typeface="Arial" pitchFamily="34" charset="0"/>
                <a:cs typeface="Arial" pitchFamily="34" charset="0"/>
              </a:rPr>
              <a:t>Activitatea în cadrul co</a:t>
            </a:r>
            <a:r>
              <a:rPr lang="ro-RO" sz="2800" dirty="0" smtClean="0">
                <a:latin typeface="Arial" pitchFamily="34" charset="0"/>
                <a:cs typeface="Arial" pitchFamily="34" charset="0"/>
              </a:rPr>
              <a:t>ns</a:t>
            </a:r>
            <a:r>
              <a:rPr lang="it-IT" sz="2800" dirty="0" smtClean="0">
                <a:latin typeface="Arial" pitchFamily="34" charset="0"/>
                <a:cs typeface="Arial" pitchFamily="34" charset="0"/>
              </a:rPr>
              <a:t>i</a:t>
            </a:r>
            <a:r>
              <a:rPr lang="ro-RO" sz="2800" dirty="0" smtClean="0">
                <a:latin typeface="Arial" pitchFamily="34" charset="0"/>
                <a:cs typeface="Arial" pitchFamily="34" charset="0"/>
              </a:rPr>
              <a:t>li</a:t>
            </a:r>
            <a:r>
              <a:rPr lang="it-IT" sz="2800" dirty="0" smtClean="0">
                <a:latin typeface="Arial" pitchFamily="34" charset="0"/>
                <a:cs typeface="Arial" pitchFamily="34" charset="0"/>
              </a:rPr>
              <a:t>ilor şi</a:t>
            </a:r>
            <a:r>
              <a:rPr lang="ro-RO" sz="2800" dirty="0" smtClean="0">
                <a:latin typeface="Arial" pitchFamily="34" charset="0"/>
                <a:cs typeface="Arial" pitchFamily="34" charset="0"/>
              </a:rPr>
              <a:t> a</a:t>
            </a:r>
            <a:r>
              <a:rPr lang="it-IT" sz="2800" dirty="0" smtClean="0">
                <a:latin typeface="Arial" pitchFamily="34" charset="0"/>
                <a:cs typeface="Arial" pitchFamily="34" charset="0"/>
              </a:rPr>
              <a:t> seminarelor </a:t>
            </a:r>
            <a:r>
              <a:rPr lang="ro-RO" sz="2800" dirty="0" smtClean="0">
                <a:latin typeface="Arial" pitchFamily="34" charset="0"/>
                <a:cs typeface="Arial" pitchFamily="34" charset="0"/>
              </a:rPr>
              <a:t>ştiinţifice</a:t>
            </a:r>
            <a:endParaRPr lang="ru-RU" sz="2800" dirty="0"/>
          </a:p>
        </p:txBody>
      </p:sp>
      <p:sp>
        <p:nvSpPr>
          <p:cNvPr id="3" name="Содержимое 2"/>
          <p:cNvSpPr>
            <a:spLocks noGrp="1"/>
          </p:cNvSpPr>
          <p:nvPr>
            <p:ph sz="quarter" idx="1"/>
          </p:nvPr>
        </p:nvSpPr>
        <p:spPr>
          <a:xfrm>
            <a:off x="457200" y="1428736"/>
            <a:ext cx="8229600" cy="4697427"/>
          </a:xfrm>
        </p:spPr>
        <p:txBody>
          <a:bodyPr>
            <a:normAutofit fontScale="85000" lnSpcReduction="20000"/>
          </a:bodyPr>
          <a:lstStyle/>
          <a:p>
            <a:pPr algn="just">
              <a:lnSpc>
                <a:spcPct val="90000"/>
              </a:lnSpc>
            </a:pPr>
            <a:r>
              <a:rPr lang="ro-RO" b="1" dirty="0" smtClean="0">
                <a:solidFill>
                  <a:schemeClr val="accent4">
                    <a:lumMod val="75000"/>
                  </a:schemeClr>
                </a:solidFill>
              </a:rPr>
              <a:t>2</a:t>
            </a:r>
            <a:r>
              <a:rPr lang="ro-RO" b="1" dirty="0" smtClean="0"/>
              <a:t> Consilii ştiinţifice specializate pentru susţinerea tezelor de doctor şi doctor </a:t>
            </a:r>
            <a:r>
              <a:rPr lang="ro-RO" b="1" dirty="0" err="1" smtClean="0"/>
              <a:t>habilitat</a:t>
            </a:r>
            <a:r>
              <a:rPr lang="ro-RO" b="1" dirty="0" smtClean="0"/>
              <a:t>: Arte vizuale şi Arte audiovizuale</a:t>
            </a:r>
          </a:p>
          <a:p>
            <a:pPr algn="just">
              <a:lnSpc>
                <a:spcPct val="90000"/>
              </a:lnSpc>
            </a:pPr>
            <a:r>
              <a:rPr lang="ro-RO" b="1" dirty="0" smtClean="0">
                <a:solidFill>
                  <a:schemeClr val="accent4">
                    <a:lumMod val="75000"/>
                  </a:schemeClr>
                </a:solidFill>
              </a:rPr>
              <a:t>Ana-Maria Plămădeală, Mariana </a:t>
            </a:r>
            <a:r>
              <a:rPr lang="ro-RO" b="1" dirty="0" err="1" smtClean="0">
                <a:solidFill>
                  <a:schemeClr val="accent4">
                    <a:lumMod val="75000"/>
                  </a:schemeClr>
                </a:solidFill>
              </a:rPr>
              <a:t>Şlapac</a:t>
            </a:r>
            <a:r>
              <a:rPr lang="ro-RO" b="1" dirty="0" smtClean="0">
                <a:solidFill>
                  <a:schemeClr val="accent4">
                    <a:lumMod val="75000"/>
                  </a:schemeClr>
                </a:solidFill>
              </a:rPr>
              <a:t>, </a:t>
            </a:r>
            <a:r>
              <a:rPr lang="en-US" b="1" dirty="0" smtClean="0">
                <a:solidFill>
                  <a:schemeClr val="accent4">
                    <a:lumMod val="75000"/>
                  </a:schemeClr>
                </a:solidFill>
              </a:rPr>
              <a:t>Victor </a:t>
            </a:r>
            <a:r>
              <a:rPr lang="en-US" b="1" dirty="0" err="1" smtClean="0">
                <a:solidFill>
                  <a:schemeClr val="accent4">
                    <a:lumMod val="75000"/>
                  </a:schemeClr>
                </a:solidFill>
              </a:rPr>
              <a:t>Ghila</a:t>
            </a:r>
            <a:r>
              <a:rPr lang="ro-RO" b="1" dirty="0" smtClean="0">
                <a:solidFill>
                  <a:schemeClr val="accent4">
                    <a:lumMod val="75000"/>
                  </a:schemeClr>
                </a:solidFill>
              </a:rPr>
              <a:t>ş – preşedinţi</a:t>
            </a:r>
          </a:p>
          <a:p>
            <a:pPr algn="just">
              <a:lnSpc>
                <a:spcPct val="90000"/>
              </a:lnSpc>
            </a:pPr>
            <a:r>
              <a:rPr lang="ro-RO" b="1" dirty="0" smtClean="0">
                <a:solidFill>
                  <a:schemeClr val="accent4">
                    <a:lumMod val="75000"/>
                  </a:schemeClr>
                </a:solidFill>
              </a:rPr>
              <a:t>Violeta Tipa, Vitalie Malcoci - secretari ştiinţifici</a:t>
            </a:r>
          </a:p>
          <a:p>
            <a:pPr algn="just">
              <a:lnSpc>
                <a:spcPct val="90000"/>
              </a:lnSpc>
            </a:pPr>
            <a:r>
              <a:rPr lang="ro-RO" b="1" dirty="0" smtClean="0"/>
              <a:t>Seminar ştiinţific de susţinere a tezelor de doctorat la specialitatea Arte vizuale </a:t>
            </a:r>
          </a:p>
          <a:p>
            <a:pPr algn="just">
              <a:lnSpc>
                <a:spcPct val="90000"/>
              </a:lnSpc>
            </a:pPr>
            <a:r>
              <a:rPr lang="ro-RO" sz="2400" b="1" dirty="0" err="1" smtClean="0">
                <a:solidFill>
                  <a:schemeClr val="accent4">
                    <a:lumMod val="75000"/>
                  </a:schemeClr>
                </a:solidFill>
              </a:rPr>
              <a:t>Şlapac</a:t>
            </a:r>
            <a:r>
              <a:rPr lang="ro-RO" sz="2400" b="1" dirty="0" smtClean="0">
                <a:solidFill>
                  <a:schemeClr val="accent4">
                    <a:lumMod val="75000"/>
                  </a:schemeClr>
                </a:solidFill>
              </a:rPr>
              <a:t> Mariana,preşedinte, </a:t>
            </a:r>
            <a:r>
              <a:rPr lang="ro-RO" sz="2400" b="1" dirty="0" err="1" smtClean="0">
                <a:solidFill>
                  <a:schemeClr val="accent4">
                    <a:lumMod val="75000"/>
                  </a:schemeClr>
                </a:solidFill>
              </a:rPr>
              <a:t>Condraticova</a:t>
            </a:r>
            <a:r>
              <a:rPr lang="ro-RO" sz="2400" b="1" dirty="0" smtClean="0">
                <a:solidFill>
                  <a:schemeClr val="accent4">
                    <a:lumMod val="75000"/>
                  </a:schemeClr>
                </a:solidFill>
              </a:rPr>
              <a:t> Liliana, secretar</a:t>
            </a:r>
          </a:p>
          <a:p>
            <a:pPr algn="just">
              <a:lnSpc>
                <a:spcPct val="90000"/>
              </a:lnSpc>
            </a:pPr>
            <a:r>
              <a:rPr lang="ro-RO" b="1" dirty="0" smtClean="0"/>
              <a:t>Seminar ştiinţific de susţinere a tezelor de doctorat la specialitatea Arte audiovizuale</a:t>
            </a:r>
          </a:p>
          <a:p>
            <a:pPr algn="just">
              <a:lnSpc>
                <a:spcPct val="90000"/>
              </a:lnSpc>
            </a:pPr>
            <a:r>
              <a:rPr lang="ro-RO" b="1" dirty="0" err="1" smtClean="0"/>
              <a:t>G</a:t>
            </a:r>
            <a:r>
              <a:rPr lang="ro-RO" b="1" dirty="0" err="1" smtClean="0">
                <a:solidFill>
                  <a:srgbClr val="FF0000"/>
                </a:solidFill>
              </a:rPr>
              <a:t>h</a:t>
            </a:r>
            <a:r>
              <a:rPr lang="ro-RO" b="1" dirty="0" err="1" smtClean="0"/>
              <a:t>ilaş</a:t>
            </a:r>
            <a:r>
              <a:rPr lang="ro-RO" b="1" dirty="0" smtClean="0"/>
              <a:t> Victor, preşedinte, Violeta Tipa, secretar</a:t>
            </a:r>
          </a:p>
          <a:p>
            <a:pPr algn="just">
              <a:lnSpc>
                <a:spcPct val="90000"/>
              </a:lnSpc>
            </a:pPr>
            <a:r>
              <a:rPr lang="ro-RO" b="1" dirty="0" smtClean="0"/>
              <a:t>Membri ai Comisiei de experţi: </a:t>
            </a:r>
            <a:r>
              <a:rPr lang="ro-RO" sz="2800" b="1" dirty="0" smtClean="0">
                <a:solidFill>
                  <a:schemeClr val="accent4">
                    <a:lumMod val="75000"/>
                  </a:schemeClr>
                </a:solidFill>
              </a:rPr>
              <a:t>Tudor Stavilă, Victor </a:t>
            </a:r>
            <a:r>
              <a:rPr lang="ro-RO" sz="2800" b="1" dirty="0" err="1" smtClean="0">
                <a:solidFill>
                  <a:schemeClr val="accent4">
                    <a:lumMod val="75000"/>
                  </a:schemeClr>
                </a:solidFill>
              </a:rPr>
              <a:t>Ghilaş</a:t>
            </a:r>
            <a:r>
              <a:rPr lang="ro-RO" sz="2800" b="1" dirty="0" smtClean="0">
                <a:solidFill>
                  <a:schemeClr val="accent4">
                    <a:lumMod val="75000"/>
                  </a:schemeClr>
                </a:solidFill>
              </a:rPr>
              <a:t>, Violina Galaicu, Dumitru </a:t>
            </a:r>
            <a:r>
              <a:rPr lang="ro-RO" sz="2800" b="1" dirty="0" err="1" smtClean="0">
                <a:solidFill>
                  <a:schemeClr val="accent4">
                    <a:lumMod val="75000"/>
                  </a:schemeClr>
                </a:solidFill>
              </a:rPr>
              <a:t>Olărescu</a:t>
            </a:r>
            <a:r>
              <a:rPr lang="ro-RO" sz="2800" b="1" dirty="0" smtClean="0">
                <a:solidFill>
                  <a:schemeClr val="accent4">
                    <a:lumMod val="75000"/>
                  </a:schemeClr>
                </a:solidFill>
              </a:rPr>
              <a:t>, </a:t>
            </a:r>
            <a:r>
              <a:rPr lang="ro-RO" sz="2800" b="1" dirty="0" smtClean="0"/>
              <a:t>Mariana </a:t>
            </a:r>
            <a:r>
              <a:rPr lang="ro-RO" sz="2800" b="1" dirty="0" err="1" smtClean="0"/>
              <a:t>Șlapac</a:t>
            </a:r>
            <a:r>
              <a:rPr lang="ro-RO" sz="2800" b="1" dirty="0" smtClean="0"/>
              <a:t> </a:t>
            </a:r>
          </a:p>
          <a:p>
            <a:endParaRPr lang="ru-RU"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39784"/>
          </a:xfrm>
        </p:spPr>
        <p:txBody>
          <a:bodyPr>
            <a:noAutofit/>
          </a:bodyPr>
          <a:lstStyle/>
          <a:p>
            <a:r>
              <a:rPr lang="ro-RO" sz="2800" dirty="0" smtClean="0">
                <a:solidFill>
                  <a:schemeClr val="tx1"/>
                </a:solidFill>
                <a:latin typeface="Arial" pitchFamily="34" charset="0"/>
                <a:cs typeface="Arial" pitchFamily="34" charset="0"/>
              </a:rPr>
              <a:t>Promovarea rezultatelor cercetărilor ştiinţifice</a:t>
            </a:r>
            <a:br>
              <a:rPr lang="ro-RO" sz="2800" dirty="0" smtClean="0">
                <a:solidFill>
                  <a:schemeClr val="tx1"/>
                </a:solidFill>
                <a:latin typeface="Arial" pitchFamily="34" charset="0"/>
                <a:cs typeface="Arial" pitchFamily="34" charset="0"/>
              </a:rPr>
            </a:br>
            <a:r>
              <a:rPr lang="ro-RO" sz="2800" dirty="0" smtClean="0">
                <a:solidFill>
                  <a:schemeClr val="tx1"/>
                </a:solidFill>
                <a:latin typeface="Arial" pitchFamily="34" charset="0"/>
                <a:cs typeface="Arial" pitchFamily="34" charset="0"/>
              </a:rPr>
              <a:t>în domeniul patrimoniului cultural-artistic</a:t>
            </a:r>
            <a:endParaRPr lang="ru-RU" sz="2800" dirty="0">
              <a:solidFill>
                <a:schemeClr val="tx1"/>
              </a:solidFill>
            </a:endParaRPr>
          </a:p>
        </p:txBody>
      </p:sp>
      <p:sp>
        <p:nvSpPr>
          <p:cNvPr id="4" name="Прямоугольник 3"/>
          <p:cNvSpPr/>
          <p:nvPr/>
        </p:nvSpPr>
        <p:spPr>
          <a:xfrm>
            <a:off x="428596" y="1928802"/>
            <a:ext cx="8501122" cy="3785652"/>
          </a:xfrm>
          <a:prstGeom prst="rect">
            <a:avLst/>
          </a:prstGeom>
        </p:spPr>
        <p:txBody>
          <a:bodyPr wrap="square">
            <a:spAutoFit/>
          </a:bodyPr>
          <a:lstStyle/>
          <a:p>
            <a:pPr>
              <a:buNone/>
            </a:pPr>
            <a:r>
              <a:rPr lang="ro-RO" sz="2400" b="1" dirty="0" smtClean="0"/>
              <a:t>		2018</a:t>
            </a:r>
          </a:p>
          <a:p>
            <a:pPr>
              <a:buNone/>
            </a:pPr>
            <a:r>
              <a:rPr lang="ro-RO" sz="2400" b="1" dirty="0" smtClean="0"/>
              <a:t>Publicaţii –</a:t>
            </a:r>
            <a:r>
              <a:rPr lang="ro-RO" sz="2400" b="1" dirty="0" smtClean="0">
                <a:solidFill>
                  <a:schemeClr val="accent4">
                    <a:lumMod val="75000"/>
                  </a:schemeClr>
                </a:solidFill>
              </a:rPr>
              <a:t> </a:t>
            </a:r>
            <a:r>
              <a:rPr lang="ro-RO" sz="2400" dirty="0" smtClean="0">
                <a:solidFill>
                  <a:srgbClr val="0070C0"/>
                </a:solidFill>
              </a:rPr>
              <a:t>46 </a:t>
            </a:r>
            <a:r>
              <a:rPr lang="ro-RO" sz="2400" dirty="0" smtClean="0"/>
              <a:t>publicaţii de promovare a artei </a:t>
            </a:r>
            <a:endParaRPr lang="ro-RO" sz="2400" b="1" i="1" dirty="0" smtClean="0"/>
          </a:p>
          <a:p>
            <a:pPr>
              <a:buNone/>
            </a:pPr>
            <a:r>
              <a:rPr lang="ro-RO" sz="2400" b="1" i="1" dirty="0" smtClean="0"/>
              <a:t>Emisiuni </a:t>
            </a:r>
            <a:r>
              <a:rPr lang="ro-RO" sz="2400" b="1" i="1" dirty="0" err="1" smtClean="0"/>
              <a:t>Radio-</a:t>
            </a:r>
            <a:r>
              <a:rPr lang="ro-RO" sz="2400" b="1" i="1" dirty="0" smtClean="0"/>
              <a:t> TV – </a:t>
            </a:r>
            <a:r>
              <a:rPr lang="ro-RO" sz="2400" b="1" dirty="0" smtClean="0">
                <a:solidFill>
                  <a:schemeClr val="accent4">
                    <a:lumMod val="75000"/>
                  </a:schemeClr>
                </a:solidFill>
              </a:rPr>
              <a:t>34/41</a:t>
            </a:r>
            <a:r>
              <a:rPr lang="ro-RO" sz="2400" b="1" dirty="0" smtClean="0">
                <a:solidFill>
                  <a:schemeClr val="bg2">
                    <a:lumMod val="60000"/>
                    <a:lumOff val="40000"/>
                  </a:schemeClr>
                </a:solidFill>
              </a:rPr>
              <a:t>1</a:t>
            </a:r>
            <a:r>
              <a:rPr lang="ro-RO" sz="2400" b="1" dirty="0" smtClean="0"/>
              <a:t>la care au participat :</a:t>
            </a:r>
            <a:endParaRPr lang="ro-RO" sz="2400" b="1" i="1" dirty="0" smtClean="0"/>
          </a:p>
          <a:p>
            <a:pPr>
              <a:buNone/>
            </a:pPr>
            <a:r>
              <a:rPr lang="ro-RO" sz="2400" b="1" dirty="0" smtClean="0"/>
              <a:t>Plămădeală </a:t>
            </a:r>
            <a:r>
              <a:rPr lang="ro-RO" sz="2400" b="1" dirty="0" err="1" smtClean="0"/>
              <a:t>A.-M</a:t>
            </a:r>
            <a:r>
              <a:rPr lang="ro-RO" sz="2400" b="1" dirty="0" smtClean="0"/>
              <a:t>., </a:t>
            </a:r>
            <a:r>
              <a:rPr lang="ro-RO" sz="2400" b="1" dirty="0" err="1" smtClean="0"/>
              <a:t>Olărescu</a:t>
            </a:r>
            <a:r>
              <a:rPr lang="ro-RO" sz="2400" b="1" dirty="0" smtClean="0"/>
              <a:t> D., </a:t>
            </a:r>
            <a:r>
              <a:rPr lang="ro-RO" sz="2400" b="1" dirty="0" err="1" smtClean="0"/>
              <a:t>Bohanţov</a:t>
            </a:r>
            <a:r>
              <a:rPr lang="ro-RO" sz="2400" b="1" dirty="0" smtClean="0"/>
              <a:t> A., Tipa V., Stavilă T., </a:t>
            </a:r>
            <a:r>
              <a:rPr lang="ro-RO" sz="2400" b="1" dirty="0" err="1" smtClean="0"/>
              <a:t>Nesterov</a:t>
            </a:r>
            <a:r>
              <a:rPr lang="ro-RO" sz="2400" b="1" dirty="0" smtClean="0"/>
              <a:t> </a:t>
            </a:r>
            <a:r>
              <a:rPr lang="ro-RO" sz="2400" b="1" dirty="0" err="1" smtClean="0"/>
              <a:t>T</a:t>
            </a:r>
            <a:r>
              <a:rPr lang="ro-RO" sz="2400" b="1" dirty="0" smtClean="0"/>
              <a:t>., </a:t>
            </a:r>
            <a:r>
              <a:rPr lang="ro-RO" sz="2400" b="1" dirty="0" err="1" smtClean="0"/>
              <a:t>Ceastina</a:t>
            </a:r>
            <a:r>
              <a:rPr lang="ro-RO" sz="2400" b="1" dirty="0" smtClean="0"/>
              <a:t> A., </a:t>
            </a:r>
            <a:r>
              <a:rPr lang="ro-RO" sz="2400" b="1" dirty="0" err="1" smtClean="0"/>
              <a:t>Barbas</a:t>
            </a:r>
            <a:r>
              <a:rPr lang="ro-RO" sz="2400" b="1" dirty="0" smtClean="0"/>
              <a:t> V., </a:t>
            </a:r>
            <a:r>
              <a:rPr lang="ro-RO" sz="2400" b="1" dirty="0" err="1" smtClean="0"/>
              <a:t>Coroliova</a:t>
            </a:r>
            <a:r>
              <a:rPr lang="ro-RO" sz="2400" b="1" dirty="0" smtClean="0"/>
              <a:t> E., </a:t>
            </a:r>
            <a:r>
              <a:rPr lang="ro-RO" sz="2400" b="1" dirty="0" err="1" smtClean="0"/>
              <a:t>Rocaciuc</a:t>
            </a:r>
            <a:r>
              <a:rPr lang="ro-RO" sz="2400" b="1" dirty="0" smtClean="0"/>
              <a:t> V., Chiseliţă V., </a:t>
            </a:r>
            <a:r>
              <a:rPr lang="ro-RO" sz="2400" b="1" dirty="0" err="1" smtClean="0"/>
              <a:t>Ghilaş</a:t>
            </a:r>
            <a:r>
              <a:rPr lang="ro-RO" sz="2400" b="1" dirty="0" smtClean="0"/>
              <a:t> </a:t>
            </a:r>
            <a:r>
              <a:rPr lang="ro-RO" sz="2400" b="1" dirty="0" err="1" smtClean="0"/>
              <a:t>V</a:t>
            </a:r>
            <a:r>
              <a:rPr lang="ro-RO" sz="2400" b="1" dirty="0" smtClean="0"/>
              <a:t>., </a:t>
            </a:r>
            <a:r>
              <a:rPr lang="ro-RO" sz="2400" b="1" dirty="0" err="1" smtClean="0"/>
              <a:t>Spînu</a:t>
            </a:r>
            <a:r>
              <a:rPr lang="ro-RO" sz="2400" b="1" dirty="0" smtClean="0"/>
              <a:t> C., </a:t>
            </a:r>
            <a:r>
              <a:rPr lang="ro-RO" sz="2400" b="1" dirty="0" err="1" smtClean="0"/>
              <a:t>Procop</a:t>
            </a:r>
            <a:r>
              <a:rPr lang="ro-RO" sz="2400" b="1" dirty="0" smtClean="0"/>
              <a:t> N., Toma L., </a:t>
            </a:r>
            <a:r>
              <a:rPr lang="ro-RO" sz="2400" b="1" dirty="0" err="1" smtClean="0"/>
              <a:t>Şlapac</a:t>
            </a:r>
            <a:r>
              <a:rPr lang="ro-RO" sz="2400" b="1" dirty="0" smtClean="0"/>
              <a:t> M., </a:t>
            </a:r>
            <a:r>
              <a:rPr lang="ro-RO" sz="2400" b="1" dirty="0" err="1" smtClean="0"/>
              <a:t>Barbas</a:t>
            </a:r>
            <a:r>
              <a:rPr lang="ro-RO" sz="2400" b="1" dirty="0" smtClean="0"/>
              <a:t> V., </a:t>
            </a:r>
          </a:p>
          <a:p>
            <a:pPr>
              <a:buNone/>
            </a:pPr>
            <a:r>
              <a:rPr lang="ro-RO" sz="2400" b="1" dirty="0" smtClean="0"/>
              <a:t>Prezentarea artiştilor  plastici în cadrul expoziţiilor : </a:t>
            </a:r>
            <a:r>
              <a:rPr lang="ro-RO" sz="2400" b="1" dirty="0" err="1" smtClean="0"/>
              <a:t>Spînu</a:t>
            </a:r>
            <a:r>
              <a:rPr lang="ro-RO" sz="2400" b="1" dirty="0" smtClean="0"/>
              <a:t> C., Malcoci V., </a:t>
            </a:r>
            <a:r>
              <a:rPr lang="ro-RO" sz="2400" b="1" dirty="0" err="1" smtClean="0"/>
              <a:t>Rocaciuc</a:t>
            </a:r>
            <a:r>
              <a:rPr lang="ro-RO" sz="2400" b="1" dirty="0" smtClean="0"/>
              <a:t> V., Stavilă T., </a:t>
            </a:r>
            <a:r>
              <a:rPr lang="ro-RO" sz="2400" b="1" dirty="0" err="1" smtClean="0"/>
              <a:t>Condraticova</a:t>
            </a:r>
            <a:r>
              <a:rPr lang="ro-RO" sz="2400" b="1" dirty="0" smtClean="0"/>
              <a:t> L.</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68346"/>
          </a:xfrm>
        </p:spPr>
        <p:txBody>
          <a:bodyPr>
            <a:normAutofit/>
          </a:bodyPr>
          <a:lstStyle/>
          <a:p>
            <a:r>
              <a:rPr lang="en-US" sz="2800" dirty="0" smtClean="0"/>
              <a:t>P</a:t>
            </a:r>
            <a:r>
              <a:rPr lang="ro-RO" sz="2800" dirty="0" err="1" smtClean="0"/>
              <a:t>articipări</a:t>
            </a:r>
            <a:r>
              <a:rPr lang="ro-RO" sz="2800" dirty="0" smtClean="0"/>
              <a:t> la conferinţe</a:t>
            </a:r>
            <a:r>
              <a:rPr lang="en-US" sz="2800" dirty="0" smtClean="0"/>
              <a:t>, </a:t>
            </a:r>
            <a:r>
              <a:rPr lang="en-US" sz="2800" dirty="0" err="1" smtClean="0"/>
              <a:t>mese</a:t>
            </a:r>
            <a:r>
              <a:rPr lang="en-US" sz="2800" dirty="0" smtClean="0"/>
              <a:t> </a:t>
            </a:r>
            <a:r>
              <a:rPr lang="en-US" sz="2800" dirty="0" err="1" smtClean="0"/>
              <a:t>rotunde</a:t>
            </a:r>
            <a:endParaRPr lang="ru-RU" sz="2800" dirty="0"/>
          </a:p>
        </p:txBody>
      </p:sp>
      <p:pic>
        <p:nvPicPr>
          <p:cNvPr id="1026" name="Picture 2" descr="C:\Documents and Settings\Admin\Рабочий стол\TIMISOARA_prezentarea cartii.jpg"/>
          <p:cNvPicPr>
            <a:picLocks noGrp="1" noChangeAspect="1" noChangeArrowheads="1"/>
          </p:cNvPicPr>
          <p:nvPr>
            <p:ph sz="quarter" idx="1"/>
          </p:nvPr>
        </p:nvPicPr>
        <p:blipFill>
          <a:blip r:embed="rId2" cstate="print"/>
          <a:srcRect/>
          <a:stretch>
            <a:fillRect/>
          </a:stretch>
        </p:blipFill>
        <p:spPr bwMode="auto">
          <a:xfrm>
            <a:off x="1000100" y="1142984"/>
            <a:ext cx="2416481" cy="2838038"/>
          </a:xfrm>
          <a:prstGeom prst="rect">
            <a:avLst/>
          </a:prstGeom>
          <a:noFill/>
        </p:spPr>
      </p:pic>
      <p:pic>
        <p:nvPicPr>
          <p:cNvPr id="1027" name="Picture 3" descr="C:\Documents and Settings\Admin\Рабочий стол\SErata_Balan.jpg"/>
          <p:cNvPicPr>
            <a:picLocks noChangeAspect="1" noChangeArrowheads="1"/>
          </p:cNvPicPr>
          <p:nvPr/>
        </p:nvPicPr>
        <p:blipFill>
          <a:blip r:embed="rId3" cstate="print"/>
          <a:srcRect/>
          <a:stretch>
            <a:fillRect/>
          </a:stretch>
        </p:blipFill>
        <p:spPr bwMode="auto">
          <a:xfrm>
            <a:off x="5000628" y="1142984"/>
            <a:ext cx="3428992" cy="2506332"/>
          </a:xfrm>
          <a:prstGeom prst="rect">
            <a:avLst/>
          </a:prstGeom>
          <a:noFill/>
        </p:spPr>
      </p:pic>
      <p:pic>
        <p:nvPicPr>
          <p:cNvPr id="1028" name="Picture 4" descr="C:\Documents and Settings\Admin\Рабочий стол\IMG_1567.JPG"/>
          <p:cNvPicPr>
            <a:picLocks noChangeAspect="1" noChangeArrowheads="1"/>
          </p:cNvPicPr>
          <p:nvPr/>
        </p:nvPicPr>
        <p:blipFill>
          <a:blip r:embed="rId4" cstate="print"/>
          <a:srcRect/>
          <a:stretch>
            <a:fillRect/>
          </a:stretch>
        </p:blipFill>
        <p:spPr bwMode="auto">
          <a:xfrm>
            <a:off x="500034" y="4000504"/>
            <a:ext cx="3526027" cy="2644627"/>
          </a:xfrm>
          <a:prstGeom prst="rect">
            <a:avLst/>
          </a:prstGeom>
          <a:noFill/>
        </p:spPr>
      </p:pic>
      <p:pic>
        <p:nvPicPr>
          <p:cNvPr id="1029" name="Picture 5" descr="C:\Documents and Settings\Admin\Рабочий стол\IMG_1564.JPG"/>
          <p:cNvPicPr>
            <a:picLocks noChangeAspect="1" noChangeArrowheads="1"/>
          </p:cNvPicPr>
          <p:nvPr/>
        </p:nvPicPr>
        <p:blipFill>
          <a:blip r:embed="rId5" cstate="print"/>
          <a:srcRect/>
          <a:stretch>
            <a:fillRect/>
          </a:stretch>
        </p:blipFill>
        <p:spPr bwMode="auto">
          <a:xfrm>
            <a:off x="4786314" y="3929066"/>
            <a:ext cx="3668556" cy="2751528"/>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sz="2800" dirty="0" smtClean="0"/>
              <a:t>P</a:t>
            </a:r>
            <a:r>
              <a:rPr lang="ro-RO" sz="2800" dirty="0" err="1" smtClean="0"/>
              <a:t>articipări</a:t>
            </a:r>
            <a:r>
              <a:rPr lang="ro-RO" sz="2800" dirty="0" smtClean="0"/>
              <a:t> la conferinţe</a:t>
            </a:r>
            <a:r>
              <a:rPr lang="en-US" sz="2800" dirty="0" smtClean="0"/>
              <a:t>, </a:t>
            </a:r>
            <a:r>
              <a:rPr lang="ro-RO" sz="2800" dirty="0" smtClean="0"/>
              <a:t>întruniri</a:t>
            </a:r>
            <a:r>
              <a:rPr lang="ru-RU" sz="2800" dirty="0" smtClean="0"/>
              <a:t/>
            </a:r>
            <a:br>
              <a:rPr lang="ru-RU" sz="2800" dirty="0" smtClean="0"/>
            </a:br>
            <a:endParaRPr lang="ru-RU" sz="2800" dirty="0"/>
          </a:p>
        </p:txBody>
      </p:sp>
      <p:pic>
        <p:nvPicPr>
          <p:cNvPr id="3" name="Picture 2" descr="C:\Documents and Settings\Admin\Рабочий стол\45156410_10156279038327284_5926955349792784384_o.jpg"/>
          <p:cNvPicPr>
            <a:picLocks noChangeAspect="1" noChangeArrowheads="1"/>
          </p:cNvPicPr>
          <p:nvPr/>
        </p:nvPicPr>
        <p:blipFill>
          <a:blip r:embed="rId2" cstate="print"/>
          <a:srcRect/>
          <a:stretch>
            <a:fillRect/>
          </a:stretch>
        </p:blipFill>
        <p:spPr bwMode="auto">
          <a:xfrm>
            <a:off x="214282" y="1285860"/>
            <a:ext cx="4015638" cy="2680360"/>
          </a:xfrm>
          <a:prstGeom prst="rect">
            <a:avLst/>
          </a:prstGeom>
          <a:noFill/>
        </p:spPr>
      </p:pic>
      <p:pic>
        <p:nvPicPr>
          <p:cNvPr id="2050" name="Picture 2" descr="C:\Documents and Settings\Admin\Рабочий стол\Expozitia_HIROSIMA.JPG"/>
          <p:cNvPicPr>
            <a:picLocks noGrp="1" noChangeAspect="1" noChangeArrowheads="1"/>
          </p:cNvPicPr>
          <p:nvPr>
            <p:ph sz="quarter" idx="1"/>
          </p:nvPr>
        </p:nvPicPr>
        <p:blipFill>
          <a:blip r:embed="rId3" cstate="print"/>
          <a:srcRect/>
          <a:stretch>
            <a:fillRect/>
          </a:stretch>
        </p:blipFill>
        <p:spPr bwMode="auto">
          <a:xfrm>
            <a:off x="928662" y="4000504"/>
            <a:ext cx="3333731" cy="2500298"/>
          </a:xfrm>
          <a:prstGeom prst="rect">
            <a:avLst/>
          </a:prstGeom>
          <a:noFill/>
        </p:spPr>
      </p:pic>
      <p:pic>
        <p:nvPicPr>
          <p:cNvPr id="2051" name="Picture 3" descr="C:\Documents and Settings\Admin\Рабочий стол\Varsovia.jpg"/>
          <p:cNvPicPr>
            <a:picLocks noChangeAspect="1" noChangeArrowheads="1"/>
          </p:cNvPicPr>
          <p:nvPr/>
        </p:nvPicPr>
        <p:blipFill>
          <a:blip r:embed="rId4" cstate="print"/>
          <a:srcRect/>
          <a:stretch>
            <a:fillRect/>
          </a:stretch>
        </p:blipFill>
        <p:spPr bwMode="auto">
          <a:xfrm>
            <a:off x="5072066" y="1428736"/>
            <a:ext cx="3270024" cy="4781512"/>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2800" dirty="0" smtClean="0"/>
              <a:t>P</a:t>
            </a:r>
            <a:r>
              <a:rPr lang="ro-RO" sz="2800" dirty="0" err="1" smtClean="0"/>
              <a:t>articipări</a:t>
            </a:r>
            <a:r>
              <a:rPr lang="ro-RO" sz="2800" dirty="0" smtClean="0"/>
              <a:t> la conferinţe</a:t>
            </a:r>
            <a:r>
              <a:rPr lang="en-US" sz="2800" dirty="0" smtClean="0"/>
              <a:t>, </a:t>
            </a:r>
            <a:r>
              <a:rPr lang="ro-RO" sz="2800" dirty="0" smtClean="0"/>
              <a:t>întruniri</a:t>
            </a:r>
            <a:endParaRPr lang="ru-RU" sz="2800" dirty="0"/>
          </a:p>
        </p:txBody>
      </p:sp>
      <p:pic>
        <p:nvPicPr>
          <p:cNvPr id="1026" name="Picture 2" descr="C:\Documents and Settings\Admin\Рабочий стол\31346333_1913846918667087_7263102500004167680_n (1).jpg"/>
          <p:cNvPicPr>
            <a:picLocks noGrp="1" noChangeAspect="1" noChangeArrowheads="1"/>
          </p:cNvPicPr>
          <p:nvPr>
            <p:ph sz="quarter" idx="1"/>
          </p:nvPr>
        </p:nvPicPr>
        <p:blipFill>
          <a:blip r:embed="rId2" cstate="print"/>
          <a:srcRect/>
          <a:stretch>
            <a:fillRect/>
          </a:stretch>
        </p:blipFill>
        <p:spPr bwMode="auto">
          <a:xfrm>
            <a:off x="1071538" y="1285860"/>
            <a:ext cx="6786610" cy="5097027"/>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785794"/>
            <a:ext cx="8534400" cy="758952"/>
          </a:xfrm>
        </p:spPr>
        <p:txBody>
          <a:bodyPr>
            <a:noAutofit/>
          </a:bodyPr>
          <a:lstStyle/>
          <a:p>
            <a:r>
              <a:rPr lang="ro-RO" sz="2800" dirty="0" smtClean="0">
                <a:solidFill>
                  <a:schemeClr val="tx1"/>
                </a:solidFill>
              </a:rPr>
              <a:t>Lansarea expoziției „Alexei Marco. Amintiri” și a monografiei L. </a:t>
            </a:r>
            <a:r>
              <a:rPr lang="ro-RO" sz="2800" dirty="0" err="1" smtClean="0">
                <a:solidFill>
                  <a:schemeClr val="tx1"/>
                </a:solidFill>
              </a:rPr>
              <a:t>Condraticova</a:t>
            </a:r>
            <a:r>
              <a:rPr lang="ro-RO" sz="2800" dirty="0" smtClean="0">
                <a:solidFill>
                  <a:schemeClr val="tx1"/>
                </a:solidFill>
              </a:rPr>
              <a:t> „Destinul giuvaiergeriei din Moldova. Alexei Marco”, 21 februarie 2018</a:t>
            </a:r>
            <a:endParaRPr lang="ru-RU" sz="2800" dirty="0">
              <a:solidFill>
                <a:schemeClr val="tx1"/>
              </a:solidFill>
            </a:endParaRPr>
          </a:p>
        </p:txBody>
      </p:sp>
      <p:pic>
        <p:nvPicPr>
          <p:cNvPr id="1026" name="Picture 2" descr="C:\Users\Liliana\Desktop\raport_foto\20180221_152324.jpg"/>
          <p:cNvPicPr>
            <a:picLocks noGrp="1" noChangeAspect="1" noChangeArrowheads="1"/>
          </p:cNvPicPr>
          <p:nvPr>
            <p:ph sz="quarter" idx="1"/>
          </p:nvPr>
        </p:nvPicPr>
        <p:blipFill>
          <a:blip r:embed="rId2" cstate="print"/>
          <a:srcRect/>
          <a:stretch>
            <a:fillRect/>
          </a:stretch>
        </p:blipFill>
        <p:spPr bwMode="auto">
          <a:xfrm>
            <a:off x="285719" y="1714488"/>
            <a:ext cx="5048285" cy="3786214"/>
          </a:xfrm>
          <a:prstGeom prst="rect">
            <a:avLst/>
          </a:prstGeom>
          <a:noFill/>
        </p:spPr>
      </p:pic>
      <p:pic>
        <p:nvPicPr>
          <p:cNvPr id="1027" name="Picture 3" descr="C:\Users\Liliana\Desktop\raport_foto\Marco_21_februarie_2018_afis_final1.jpg"/>
          <p:cNvPicPr>
            <a:picLocks noChangeAspect="1" noChangeArrowheads="1"/>
          </p:cNvPicPr>
          <p:nvPr/>
        </p:nvPicPr>
        <p:blipFill>
          <a:blip r:embed="rId3" cstate="print"/>
          <a:srcRect/>
          <a:stretch>
            <a:fillRect/>
          </a:stretch>
        </p:blipFill>
        <p:spPr bwMode="auto">
          <a:xfrm>
            <a:off x="5500694" y="1643050"/>
            <a:ext cx="3334199" cy="4714908"/>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Liliana\Desktop\raport_foto\Lil.jpg"/>
          <p:cNvPicPr>
            <a:picLocks noChangeAspect="1" noChangeArrowheads="1"/>
          </p:cNvPicPr>
          <p:nvPr/>
        </p:nvPicPr>
        <p:blipFill>
          <a:blip r:embed="rId2" cstate="print"/>
          <a:srcRect/>
          <a:stretch>
            <a:fillRect/>
          </a:stretch>
        </p:blipFill>
        <p:spPr bwMode="auto">
          <a:xfrm>
            <a:off x="6000760" y="214290"/>
            <a:ext cx="2857520" cy="4286280"/>
          </a:xfrm>
          <a:prstGeom prst="rect">
            <a:avLst/>
          </a:prstGeom>
          <a:noFill/>
        </p:spPr>
      </p:pic>
      <p:pic>
        <p:nvPicPr>
          <p:cNvPr id="8" name="Picture 2" descr="C:\Users\Liliana\Desktop\raport_foto\IMG_4617.jpg"/>
          <p:cNvPicPr>
            <a:picLocks noChangeAspect="1" noChangeArrowheads="1"/>
          </p:cNvPicPr>
          <p:nvPr/>
        </p:nvPicPr>
        <p:blipFill>
          <a:blip r:embed="rId3" cstate="print"/>
          <a:srcRect/>
          <a:stretch>
            <a:fillRect/>
          </a:stretch>
        </p:blipFill>
        <p:spPr bwMode="auto">
          <a:xfrm>
            <a:off x="214282" y="142851"/>
            <a:ext cx="5143536" cy="3430739"/>
          </a:xfrm>
          <a:prstGeom prst="rect">
            <a:avLst/>
          </a:prstGeom>
          <a:noFill/>
        </p:spPr>
      </p:pic>
      <p:pic>
        <p:nvPicPr>
          <p:cNvPr id="3077" name="Picture 5" descr="C:\Users\Liliana\Desktop\raport_foto\IMG_0043 - копия.JPG"/>
          <p:cNvPicPr>
            <a:picLocks noGrp="1" noChangeAspect="1" noChangeArrowheads="1"/>
          </p:cNvPicPr>
          <p:nvPr>
            <p:ph sz="quarter" idx="1"/>
          </p:nvPr>
        </p:nvPicPr>
        <p:blipFill>
          <a:blip r:embed="rId4" cstate="print"/>
          <a:srcRect/>
          <a:stretch>
            <a:fillRect/>
          </a:stretch>
        </p:blipFill>
        <p:spPr bwMode="auto">
          <a:xfrm>
            <a:off x="500034" y="3071810"/>
            <a:ext cx="4909268" cy="3274443"/>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Liliana\Desktop\raport_foto\IMG_20180209_113224.jpg"/>
          <p:cNvPicPr>
            <a:picLocks noGrp="1" noChangeAspect="1" noChangeArrowheads="1"/>
          </p:cNvPicPr>
          <p:nvPr>
            <p:ph sz="quarter" idx="1"/>
          </p:nvPr>
        </p:nvPicPr>
        <p:blipFill>
          <a:blip r:embed="rId2" cstate="print"/>
          <a:srcRect t="15625"/>
          <a:stretch>
            <a:fillRect/>
          </a:stretch>
        </p:blipFill>
        <p:spPr bwMode="auto">
          <a:xfrm>
            <a:off x="214282" y="214290"/>
            <a:ext cx="3429000" cy="3857620"/>
          </a:xfrm>
          <a:prstGeom prst="rect">
            <a:avLst/>
          </a:prstGeom>
          <a:noFill/>
        </p:spPr>
      </p:pic>
      <p:pic>
        <p:nvPicPr>
          <p:cNvPr id="6" name="Picture 2" descr="C:\Users\Liliana\Desktop\raport_foto\IMG_0465.JPG"/>
          <p:cNvPicPr>
            <a:picLocks noChangeAspect="1" noChangeArrowheads="1"/>
          </p:cNvPicPr>
          <p:nvPr/>
        </p:nvPicPr>
        <p:blipFill>
          <a:blip r:embed="rId3" cstate="print"/>
          <a:srcRect/>
          <a:stretch>
            <a:fillRect/>
          </a:stretch>
        </p:blipFill>
        <p:spPr bwMode="auto">
          <a:xfrm>
            <a:off x="3714744" y="214290"/>
            <a:ext cx="5143536" cy="3429024"/>
          </a:xfrm>
          <a:prstGeom prst="rect">
            <a:avLst/>
          </a:prstGeom>
          <a:noFill/>
        </p:spPr>
      </p:pic>
      <p:pic>
        <p:nvPicPr>
          <p:cNvPr id="4100" name="Picture 4" descr="C:\Users\Liliana\Desktop\raport_foto\20180517_154917.jpg"/>
          <p:cNvPicPr>
            <a:picLocks noChangeAspect="1" noChangeArrowheads="1"/>
          </p:cNvPicPr>
          <p:nvPr/>
        </p:nvPicPr>
        <p:blipFill>
          <a:blip r:embed="rId4" cstate="print"/>
          <a:srcRect/>
          <a:stretch>
            <a:fillRect/>
          </a:stretch>
        </p:blipFill>
        <p:spPr bwMode="auto">
          <a:xfrm>
            <a:off x="4500562" y="3500438"/>
            <a:ext cx="4381506" cy="3139595"/>
          </a:xfrm>
          <a:prstGeom prst="rect">
            <a:avLst/>
          </a:prstGeom>
          <a:noFill/>
        </p:spPr>
      </p:pic>
      <p:pic>
        <p:nvPicPr>
          <p:cNvPr id="9" name="Picture 2" descr="C:\Users\Liliana\Desktop\raport_foto\20180807_153825.jpg"/>
          <p:cNvPicPr>
            <a:picLocks noChangeAspect="1" noChangeArrowheads="1"/>
          </p:cNvPicPr>
          <p:nvPr/>
        </p:nvPicPr>
        <p:blipFill>
          <a:blip r:embed="rId5" cstate="print"/>
          <a:srcRect/>
          <a:stretch>
            <a:fillRect/>
          </a:stretch>
        </p:blipFill>
        <p:spPr bwMode="auto">
          <a:xfrm>
            <a:off x="214282" y="3786190"/>
            <a:ext cx="3714776" cy="2786082"/>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sz="quarter" idx="1"/>
          </p:nvPr>
        </p:nvSpPr>
        <p:spPr/>
        <p:txBody>
          <a:bodyPr/>
          <a:lstStyle/>
          <a:p>
            <a:pPr algn="ctr"/>
            <a:r>
              <a:rPr lang="vi-VN" sz="4000" dirty="0" smtClean="0">
                <a:solidFill>
                  <a:schemeClr val="bg2">
                    <a:lumMod val="25000"/>
                  </a:schemeClr>
                </a:solidFill>
              </a:rPr>
              <a:t>Raport</a:t>
            </a:r>
            <a:br>
              <a:rPr lang="vi-VN" sz="4000" dirty="0" smtClean="0">
                <a:solidFill>
                  <a:schemeClr val="bg2">
                    <a:lumMod val="25000"/>
                  </a:schemeClr>
                </a:solidFill>
              </a:rPr>
            </a:br>
            <a:r>
              <a:rPr lang="vi-VN" sz="4000" dirty="0" smtClean="0">
                <a:solidFill>
                  <a:schemeClr val="bg2">
                    <a:lumMod val="25000"/>
                  </a:schemeClr>
                </a:solidFill>
              </a:rPr>
              <a:t>privind activitatea ştiinţifică</a:t>
            </a:r>
            <a:br>
              <a:rPr lang="vi-VN" sz="4000" dirty="0" smtClean="0">
                <a:solidFill>
                  <a:schemeClr val="bg2">
                    <a:lumMod val="25000"/>
                  </a:schemeClr>
                </a:solidFill>
              </a:rPr>
            </a:br>
            <a:r>
              <a:rPr lang="vi-VN" sz="4000" dirty="0" smtClean="0">
                <a:solidFill>
                  <a:schemeClr val="bg2">
                    <a:lumMod val="25000"/>
                  </a:schemeClr>
                </a:solidFill>
              </a:rPr>
              <a:t>în anul 201</a:t>
            </a:r>
            <a:r>
              <a:rPr lang="en-US" sz="4000" dirty="0" smtClean="0">
                <a:solidFill>
                  <a:schemeClr val="bg2">
                    <a:lumMod val="25000"/>
                  </a:schemeClr>
                </a:solidFill>
              </a:rPr>
              <a:t>8</a:t>
            </a:r>
            <a:endParaRPr lang="ru-RU" sz="4000" dirty="0" smtClean="0">
              <a:solidFill>
                <a:schemeClr val="bg2">
                  <a:lumMod val="25000"/>
                </a:schemeClr>
              </a:solidFill>
            </a:endParaRPr>
          </a:p>
          <a:p>
            <a:endParaRPr lang="ru-RU"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Liliana\Desktop\raport_foto\41_800x533.png"/>
          <p:cNvPicPr>
            <a:picLocks noGrp="1" noChangeAspect="1" noChangeArrowheads="1"/>
          </p:cNvPicPr>
          <p:nvPr>
            <p:ph sz="quarter" idx="1"/>
          </p:nvPr>
        </p:nvPicPr>
        <p:blipFill>
          <a:blip r:embed="rId2" cstate="print"/>
          <a:srcRect/>
          <a:stretch>
            <a:fillRect/>
          </a:stretch>
        </p:blipFill>
        <p:spPr bwMode="auto">
          <a:xfrm>
            <a:off x="357158" y="428604"/>
            <a:ext cx="8363473" cy="5572164"/>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752" y="228600"/>
            <a:ext cx="4270248" cy="700070"/>
          </a:xfrm>
        </p:spPr>
        <p:txBody>
          <a:bodyPr>
            <a:normAutofit fontScale="90000"/>
          </a:bodyPr>
          <a:lstStyle/>
          <a:p>
            <a:r>
              <a:rPr lang="ro-RO" sz="2800" dirty="0" smtClean="0"/>
              <a:t>Prezentări de carte, expoziţii</a:t>
            </a:r>
            <a:endParaRPr lang="ru-RU" sz="2800" dirty="0"/>
          </a:p>
        </p:txBody>
      </p:sp>
      <p:pic>
        <p:nvPicPr>
          <p:cNvPr id="2050" name="Picture 2" descr="C:\Documents and Settings\Admin\Рабочий стол\37067157_1873229426049809_2430820724961705984_n.jpg"/>
          <p:cNvPicPr>
            <a:picLocks noGrp="1" noChangeAspect="1" noChangeArrowheads="1"/>
          </p:cNvPicPr>
          <p:nvPr>
            <p:ph sz="quarter" idx="1"/>
          </p:nvPr>
        </p:nvPicPr>
        <p:blipFill>
          <a:blip r:embed="rId2" cstate="print"/>
          <a:srcRect/>
          <a:stretch>
            <a:fillRect/>
          </a:stretch>
        </p:blipFill>
        <p:spPr bwMode="auto">
          <a:xfrm>
            <a:off x="4357686" y="3357562"/>
            <a:ext cx="4541048" cy="3027365"/>
          </a:xfrm>
          <a:prstGeom prst="rect">
            <a:avLst/>
          </a:prstGeom>
          <a:noFill/>
        </p:spPr>
      </p:pic>
      <p:pic>
        <p:nvPicPr>
          <p:cNvPr id="2051" name="Picture 3" descr="C:\Documents and Settings\Admin\Рабочий стол\FB_IMG_1544253026464.jpg"/>
          <p:cNvPicPr>
            <a:picLocks noChangeAspect="1" noChangeArrowheads="1"/>
          </p:cNvPicPr>
          <p:nvPr/>
        </p:nvPicPr>
        <p:blipFill>
          <a:blip r:embed="rId3" cstate="print"/>
          <a:srcRect/>
          <a:stretch>
            <a:fillRect/>
          </a:stretch>
        </p:blipFill>
        <p:spPr bwMode="auto">
          <a:xfrm>
            <a:off x="214281" y="1285860"/>
            <a:ext cx="4393401" cy="2928934"/>
          </a:xfrm>
          <a:prstGeom prst="rect">
            <a:avLst/>
          </a:prstGeom>
          <a:noFill/>
        </p:spPr>
      </p:pic>
      <p:pic>
        <p:nvPicPr>
          <p:cNvPr id="5" name="Picture 2" descr="C:\Users\Liliana\Desktop\raport_foto\43582780_2087825891260869_6134792833040646144_n.jpg"/>
          <p:cNvPicPr>
            <a:picLocks noChangeAspect="1" noChangeArrowheads="1"/>
          </p:cNvPicPr>
          <p:nvPr/>
        </p:nvPicPr>
        <p:blipFill>
          <a:blip r:embed="rId4" cstate="print"/>
          <a:srcRect/>
          <a:stretch>
            <a:fillRect/>
          </a:stretch>
        </p:blipFill>
        <p:spPr bwMode="auto">
          <a:xfrm>
            <a:off x="4643437" y="214290"/>
            <a:ext cx="4286281" cy="285752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357166"/>
            <a:ext cx="8534400" cy="1259018"/>
          </a:xfrm>
        </p:spPr>
        <p:txBody>
          <a:bodyPr>
            <a:noAutofit/>
          </a:bodyPr>
          <a:lstStyle/>
          <a:p>
            <a:r>
              <a:rPr lang="ro-RO" sz="2800" dirty="0" smtClean="0">
                <a:solidFill>
                  <a:schemeClr val="tx1"/>
                </a:solidFill>
              </a:rPr>
              <a:t>Susținerea tezei de dr. </a:t>
            </a:r>
            <a:r>
              <a:rPr lang="ro-RO" sz="2800" dirty="0" err="1" smtClean="0">
                <a:solidFill>
                  <a:schemeClr val="tx1"/>
                </a:solidFill>
              </a:rPr>
              <a:t>hab</a:t>
            </a:r>
            <a:r>
              <a:rPr lang="ro-RO" sz="2800" dirty="0" smtClean="0">
                <a:solidFill>
                  <a:schemeClr val="tx1"/>
                </a:solidFill>
              </a:rPr>
              <a:t>. în studiul artelor </a:t>
            </a:r>
            <a:br>
              <a:rPr lang="ro-RO" sz="2800" dirty="0" smtClean="0">
                <a:solidFill>
                  <a:schemeClr val="tx1"/>
                </a:solidFill>
              </a:rPr>
            </a:br>
            <a:r>
              <a:rPr lang="ro-RO" sz="2800" dirty="0" smtClean="0">
                <a:solidFill>
                  <a:schemeClr val="tx1"/>
                </a:solidFill>
              </a:rPr>
              <a:t>și culturologie și dr. </a:t>
            </a:r>
            <a:r>
              <a:rPr lang="ro-RO" sz="2800" dirty="0" err="1" smtClean="0">
                <a:solidFill>
                  <a:schemeClr val="tx1"/>
                </a:solidFill>
              </a:rPr>
              <a:t>hab</a:t>
            </a:r>
            <a:r>
              <a:rPr lang="ro-RO" sz="2800" dirty="0" smtClean="0">
                <a:solidFill>
                  <a:schemeClr val="tx1"/>
                </a:solidFill>
              </a:rPr>
              <a:t>. în istorie </a:t>
            </a:r>
            <a:br>
              <a:rPr lang="ro-RO" sz="2800" dirty="0" smtClean="0">
                <a:solidFill>
                  <a:schemeClr val="tx1"/>
                </a:solidFill>
              </a:rPr>
            </a:br>
            <a:r>
              <a:rPr lang="ro-RO" sz="2800" dirty="0" smtClean="0">
                <a:solidFill>
                  <a:schemeClr val="tx1"/>
                </a:solidFill>
              </a:rPr>
              <a:t>a dr. L. </a:t>
            </a:r>
            <a:r>
              <a:rPr lang="ro-RO" sz="2800" dirty="0" err="1" smtClean="0">
                <a:solidFill>
                  <a:schemeClr val="tx1"/>
                </a:solidFill>
              </a:rPr>
              <a:t>Condraticova</a:t>
            </a:r>
            <a:endParaRPr lang="ru-RU" sz="2800" dirty="0">
              <a:solidFill>
                <a:schemeClr val="tx1"/>
              </a:solidFill>
            </a:endParaRPr>
          </a:p>
        </p:txBody>
      </p:sp>
      <p:pic>
        <p:nvPicPr>
          <p:cNvPr id="2050" name="Picture 2" descr="C:\Users\Liliana\Desktop\raport_foto\IMG_8674.JPG"/>
          <p:cNvPicPr>
            <a:picLocks noGrp="1" noChangeAspect="1" noChangeArrowheads="1"/>
          </p:cNvPicPr>
          <p:nvPr>
            <p:ph sz="quarter" idx="1"/>
          </p:nvPr>
        </p:nvPicPr>
        <p:blipFill>
          <a:blip r:embed="rId2" cstate="print"/>
          <a:srcRect/>
          <a:stretch>
            <a:fillRect/>
          </a:stretch>
        </p:blipFill>
        <p:spPr bwMode="auto">
          <a:xfrm>
            <a:off x="1727379" y="1714488"/>
            <a:ext cx="5916455" cy="4786346"/>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752" y="214290"/>
            <a:ext cx="8534400" cy="1000132"/>
          </a:xfrm>
        </p:spPr>
        <p:txBody>
          <a:bodyPr>
            <a:normAutofit/>
          </a:bodyPr>
          <a:lstStyle/>
          <a:p>
            <a:r>
              <a:rPr lang="ro-RO" sz="2800" dirty="0" smtClean="0"/>
              <a:t>Susţinerea tezelor de doctorat,2018</a:t>
            </a:r>
            <a:r>
              <a:rPr lang="ru-RU" sz="2800" dirty="0" smtClean="0"/>
              <a:t/>
            </a:r>
            <a:br>
              <a:rPr lang="ru-RU" sz="2800" dirty="0" smtClean="0"/>
            </a:br>
            <a:endParaRPr lang="ru-RU" sz="2800" dirty="0"/>
          </a:p>
        </p:txBody>
      </p:sp>
      <p:pic>
        <p:nvPicPr>
          <p:cNvPr id="3" name="Picture 2" descr="C:\Documents and Settings\Admin\Рабочий стол\4_n.jpg"/>
          <p:cNvPicPr>
            <a:picLocks noChangeAspect="1" noChangeArrowheads="1"/>
          </p:cNvPicPr>
          <p:nvPr/>
        </p:nvPicPr>
        <p:blipFill>
          <a:blip r:embed="rId3" cstate="print"/>
          <a:srcRect/>
          <a:stretch>
            <a:fillRect/>
          </a:stretch>
        </p:blipFill>
        <p:spPr bwMode="auto">
          <a:xfrm>
            <a:off x="3857620" y="2571744"/>
            <a:ext cx="4857752" cy="3643314"/>
          </a:xfrm>
          <a:prstGeom prst="rect">
            <a:avLst/>
          </a:prstGeom>
          <a:noFill/>
        </p:spPr>
      </p:pic>
      <p:pic>
        <p:nvPicPr>
          <p:cNvPr id="1027" name="Picture 3" descr="C:\Documents and Settings\Admin\Рабочий стол\3_n.jpg"/>
          <p:cNvPicPr>
            <a:picLocks noGrp="1" noChangeAspect="1" noChangeArrowheads="1"/>
          </p:cNvPicPr>
          <p:nvPr>
            <p:ph sz="quarter" idx="1"/>
          </p:nvPr>
        </p:nvPicPr>
        <p:blipFill>
          <a:blip r:embed="rId4" cstate="print"/>
          <a:srcRect/>
          <a:stretch>
            <a:fillRect/>
          </a:stretch>
        </p:blipFill>
        <p:spPr bwMode="auto">
          <a:xfrm>
            <a:off x="142844" y="1285860"/>
            <a:ext cx="4095736" cy="3071802"/>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o-RO" sz="2400" dirty="0" smtClean="0"/>
              <a:t>Susţinerea tezelor de doctorat,2018</a:t>
            </a:r>
            <a:endParaRPr lang="ru-RU" sz="2400" dirty="0"/>
          </a:p>
        </p:txBody>
      </p:sp>
      <p:pic>
        <p:nvPicPr>
          <p:cNvPr id="2050" name="Picture 2" descr="C:\Documents and Settings\Admin\Рабочий стол\2_n.jpg"/>
          <p:cNvPicPr>
            <a:picLocks noGrp="1" noChangeAspect="1" noChangeArrowheads="1"/>
          </p:cNvPicPr>
          <p:nvPr>
            <p:ph sz="quarter" idx="1"/>
          </p:nvPr>
        </p:nvPicPr>
        <p:blipFill>
          <a:blip r:embed="rId2" cstate="print"/>
          <a:srcRect/>
          <a:stretch>
            <a:fillRect/>
          </a:stretch>
        </p:blipFill>
        <p:spPr bwMode="auto">
          <a:xfrm>
            <a:off x="1500166" y="1357298"/>
            <a:ext cx="6738985" cy="5054239"/>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o-RO" sz="2800" dirty="0" smtClean="0"/>
              <a:t>Susţinerea tezelor de doctorat,2018</a:t>
            </a:r>
            <a:endParaRPr lang="ru-RU" sz="2800" dirty="0"/>
          </a:p>
        </p:txBody>
      </p:sp>
      <p:pic>
        <p:nvPicPr>
          <p:cNvPr id="1026" name="Picture 2" descr="C:\Documents and Settings\Admin\Рабочий стол\clip_image004.jpg"/>
          <p:cNvPicPr>
            <a:picLocks noChangeAspect="1" noChangeArrowheads="1"/>
          </p:cNvPicPr>
          <p:nvPr/>
        </p:nvPicPr>
        <p:blipFill>
          <a:blip r:embed="rId2" cstate="print"/>
          <a:srcRect/>
          <a:stretch>
            <a:fillRect/>
          </a:stretch>
        </p:blipFill>
        <p:spPr bwMode="auto">
          <a:xfrm>
            <a:off x="214282" y="1357298"/>
            <a:ext cx="2724150" cy="4876800"/>
          </a:xfrm>
          <a:prstGeom prst="rect">
            <a:avLst/>
          </a:prstGeom>
          <a:noFill/>
        </p:spPr>
      </p:pic>
      <p:pic>
        <p:nvPicPr>
          <p:cNvPr id="1027" name="Picture 3" descr="C:\Documents and Settings\Admin\Рабочий стол\3.JPG"/>
          <p:cNvPicPr>
            <a:picLocks noChangeAspect="1" noChangeArrowheads="1"/>
          </p:cNvPicPr>
          <p:nvPr/>
        </p:nvPicPr>
        <p:blipFill>
          <a:blip r:embed="rId3" cstate="print"/>
          <a:srcRect/>
          <a:stretch>
            <a:fillRect/>
          </a:stretch>
        </p:blipFill>
        <p:spPr bwMode="auto">
          <a:xfrm>
            <a:off x="3143240" y="1357298"/>
            <a:ext cx="5800725" cy="493395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o-RO" sz="3200" dirty="0" smtClean="0"/>
              <a:t>Susţinerea tezelor de doctorat,2018</a:t>
            </a:r>
            <a:endParaRPr lang="ru-RU" sz="3200" dirty="0"/>
          </a:p>
        </p:txBody>
      </p:sp>
      <p:pic>
        <p:nvPicPr>
          <p:cNvPr id="1026" name="Picture 2" descr="C:\Documents and Settings\Admin\Рабочий стол\received_1853134241418092.jpeg"/>
          <p:cNvPicPr>
            <a:picLocks noChangeAspect="1" noChangeArrowheads="1"/>
          </p:cNvPicPr>
          <p:nvPr/>
        </p:nvPicPr>
        <p:blipFill>
          <a:blip r:embed="rId2" cstate="print"/>
          <a:srcRect/>
          <a:stretch>
            <a:fillRect/>
          </a:stretch>
        </p:blipFill>
        <p:spPr bwMode="auto">
          <a:xfrm>
            <a:off x="4786314" y="1285860"/>
            <a:ext cx="4152859" cy="2335983"/>
          </a:xfrm>
          <a:prstGeom prst="rect">
            <a:avLst/>
          </a:prstGeom>
          <a:noFill/>
        </p:spPr>
      </p:pic>
      <p:pic>
        <p:nvPicPr>
          <p:cNvPr id="1027" name="Picture 3" descr="C:\Documents and Settings\Admin\Рабочий стол\received_1853082161423300.jpeg"/>
          <p:cNvPicPr>
            <a:picLocks noChangeAspect="1" noChangeArrowheads="1"/>
          </p:cNvPicPr>
          <p:nvPr/>
        </p:nvPicPr>
        <p:blipFill>
          <a:blip r:embed="rId3" cstate="print"/>
          <a:srcRect/>
          <a:stretch>
            <a:fillRect/>
          </a:stretch>
        </p:blipFill>
        <p:spPr bwMode="auto">
          <a:xfrm>
            <a:off x="285720" y="1285860"/>
            <a:ext cx="4071966" cy="2290481"/>
          </a:xfrm>
          <a:prstGeom prst="rect">
            <a:avLst/>
          </a:prstGeom>
          <a:noFill/>
        </p:spPr>
      </p:pic>
      <p:pic>
        <p:nvPicPr>
          <p:cNvPr id="1028" name="Picture 4" descr="C:\Documents and Settings\Admin\Рабочий стол\received_1853139901417526.jpeg"/>
          <p:cNvPicPr>
            <a:picLocks noChangeAspect="1" noChangeArrowheads="1"/>
          </p:cNvPicPr>
          <p:nvPr/>
        </p:nvPicPr>
        <p:blipFill>
          <a:blip r:embed="rId4" cstate="print"/>
          <a:srcRect/>
          <a:stretch>
            <a:fillRect/>
          </a:stretch>
        </p:blipFill>
        <p:spPr bwMode="auto">
          <a:xfrm>
            <a:off x="285720" y="3857628"/>
            <a:ext cx="4057576" cy="2282387"/>
          </a:xfrm>
          <a:prstGeom prst="rect">
            <a:avLst/>
          </a:prstGeom>
          <a:noFill/>
        </p:spPr>
      </p:pic>
      <p:pic>
        <p:nvPicPr>
          <p:cNvPr id="1029" name="Picture 5" descr="C:\Documents and Settings\Admin\Рабочий стол\received_1853139924750857.jpeg"/>
          <p:cNvPicPr>
            <a:picLocks noChangeAspect="1" noChangeArrowheads="1"/>
          </p:cNvPicPr>
          <p:nvPr/>
        </p:nvPicPr>
        <p:blipFill>
          <a:blip r:embed="rId5" cstate="print"/>
          <a:srcRect/>
          <a:stretch>
            <a:fillRect/>
          </a:stretch>
        </p:blipFill>
        <p:spPr bwMode="auto">
          <a:xfrm>
            <a:off x="4516437" y="3857628"/>
            <a:ext cx="4470329" cy="251456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Liliana_27_octombrie_2018\subbotnic_20 octombrie 2018\20181020_095600.jpg"/>
          <p:cNvPicPr>
            <a:picLocks noGrp="1" noChangeAspect="1" noChangeArrowheads="1"/>
          </p:cNvPicPr>
          <p:nvPr>
            <p:ph sz="half" idx="1"/>
          </p:nvPr>
        </p:nvPicPr>
        <p:blipFill>
          <a:blip r:embed="rId2" cstate="print"/>
          <a:srcRect/>
          <a:stretch>
            <a:fillRect/>
          </a:stretch>
        </p:blipFill>
        <p:spPr bwMode="auto">
          <a:xfrm>
            <a:off x="214282" y="214290"/>
            <a:ext cx="3429024" cy="2571768"/>
          </a:xfrm>
          <a:prstGeom prst="rect">
            <a:avLst/>
          </a:prstGeom>
          <a:noFill/>
        </p:spPr>
      </p:pic>
      <p:pic>
        <p:nvPicPr>
          <p:cNvPr id="8196" name="Picture 4" descr="D:\Liliana_27_octombrie_2018\subbotnic_20 octombrie 2018\20181020_104928.jpg"/>
          <p:cNvPicPr>
            <a:picLocks noGrp="1" noChangeAspect="1" noChangeArrowheads="1"/>
          </p:cNvPicPr>
          <p:nvPr>
            <p:ph sz="half" idx="2"/>
          </p:nvPr>
        </p:nvPicPr>
        <p:blipFill>
          <a:blip r:embed="rId3" cstate="print"/>
          <a:srcRect/>
          <a:stretch>
            <a:fillRect/>
          </a:stretch>
        </p:blipFill>
        <p:spPr bwMode="auto">
          <a:xfrm>
            <a:off x="285720" y="3143248"/>
            <a:ext cx="4038600" cy="3028950"/>
          </a:xfrm>
          <a:prstGeom prst="rect">
            <a:avLst/>
          </a:prstGeom>
          <a:noFill/>
        </p:spPr>
      </p:pic>
      <p:pic>
        <p:nvPicPr>
          <p:cNvPr id="11" name="Picture 2" descr="D:\Liliana_27_octombrie_2018\subbotnic_20 octombrie 2018\20181020_111416.jpg"/>
          <p:cNvPicPr>
            <a:picLocks noChangeAspect="1" noChangeArrowheads="1"/>
          </p:cNvPicPr>
          <p:nvPr/>
        </p:nvPicPr>
        <p:blipFill>
          <a:blip r:embed="rId4" cstate="print"/>
          <a:srcRect/>
          <a:stretch>
            <a:fillRect/>
          </a:stretch>
        </p:blipFill>
        <p:spPr bwMode="auto">
          <a:xfrm>
            <a:off x="5357818" y="214290"/>
            <a:ext cx="2611045" cy="3481394"/>
          </a:xfrm>
          <a:prstGeom prst="rect">
            <a:avLst/>
          </a:prstGeom>
          <a:noFill/>
        </p:spPr>
      </p:pic>
      <p:pic>
        <p:nvPicPr>
          <p:cNvPr id="12" name="Picture 3" descr="D:\Liliana_27_octombrie_2018\subbotnic_20 octombrie 2018\20181020_092436.jpg"/>
          <p:cNvPicPr>
            <a:picLocks noChangeAspect="1" noChangeArrowheads="1"/>
          </p:cNvPicPr>
          <p:nvPr/>
        </p:nvPicPr>
        <p:blipFill>
          <a:blip r:embed="rId5" cstate="print"/>
          <a:srcRect/>
          <a:stretch>
            <a:fillRect/>
          </a:stretch>
        </p:blipFill>
        <p:spPr bwMode="auto">
          <a:xfrm>
            <a:off x="4572000" y="3143247"/>
            <a:ext cx="4357718" cy="3268289"/>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Liliana\Desktop\ziua_stiintei_10.11.2018\20181110_155011.jpg"/>
          <p:cNvPicPr>
            <a:picLocks noGrp="1" noChangeAspect="1" noChangeArrowheads="1"/>
          </p:cNvPicPr>
          <p:nvPr>
            <p:ph sz="half" idx="1"/>
          </p:nvPr>
        </p:nvPicPr>
        <p:blipFill>
          <a:blip r:embed="rId2" cstate="print"/>
          <a:srcRect/>
          <a:stretch>
            <a:fillRect/>
          </a:stretch>
        </p:blipFill>
        <p:spPr bwMode="auto">
          <a:xfrm>
            <a:off x="214282" y="214290"/>
            <a:ext cx="2633365" cy="4681538"/>
          </a:xfrm>
          <a:prstGeom prst="rect">
            <a:avLst/>
          </a:prstGeom>
          <a:noFill/>
        </p:spPr>
      </p:pic>
      <p:pic>
        <p:nvPicPr>
          <p:cNvPr id="10244" name="Picture 4" descr="C:\Users\Liliana\Desktop\ziua_stiintei_10.11.2018\20181110_102343.jpg"/>
          <p:cNvPicPr>
            <a:picLocks noGrp="1" noChangeAspect="1" noChangeArrowheads="1"/>
          </p:cNvPicPr>
          <p:nvPr>
            <p:ph sz="half" idx="2"/>
          </p:nvPr>
        </p:nvPicPr>
        <p:blipFill>
          <a:blip r:embed="rId3" cstate="print"/>
          <a:srcRect/>
          <a:stretch>
            <a:fillRect/>
          </a:stretch>
        </p:blipFill>
        <p:spPr bwMode="auto">
          <a:xfrm>
            <a:off x="3428992" y="214290"/>
            <a:ext cx="5588038" cy="3143272"/>
          </a:xfrm>
          <a:prstGeom prst="rect">
            <a:avLst/>
          </a:prstGeom>
          <a:noFill/>
        </p:spPr>
      </p:pic>
      <p:pic>
        <p:nvPicPr>
          <p:cNvPr id="10" name="Picture 3" descr="C:\Users\Liliana\Desktop\ziua_stiintei_10.11.2018\20181110_104508.jpg"/>
          <p:cNvPicPr>
            <a:picLocks noChangeAspect="1" noChangeArrowheads="1"/>
          </p:cNvPicPr>
          <p:nvPr/>
        </p:nvPicPr>
        <p:blipFill>
          <a:blip r:embed="rId4" cstate="print"/>
          <a:srcRect/>
          <a:stretch>
            <a:fillRect/>
          </a:stretch>
        </p:blipFill>
        <p:spPr bwMode="auto">
          <a:xfrm>
            <a:off x="3000364" y="1928802"/>
            <a:ext cx="2633365" cy="4681538"/>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InDesign-Liliana\macheta_2018\conferinta_final\IPC_9_noiembrie\BNRM_8_11_2018\IMG_1160.JPG"/>
          <p:cNvPicPr>
            <a:picLocks noChangeAspect="1" noChangeArrowheads="1"/>
          </p:cNvPicPr>
          <p:nvPr/>
        </p:nvPicPr>
        <p:blipFill>
          <a:blip r:embed="rId2" cstate="print"/>
          <a:srcRect/>
          <a:stretch>
            <a:fillRect/>
          </a:stretch>
        </p:blipFill>
        <p:spPr bwMode="auto">
          <a:xfrm>
            <a:off x="214282" y="214290"/>
            <a:ext cx="4038600" cy="2692400"/>
          </a:xfrm>
          <a:prstGeom prst="rect">
            <a:avLst/>
          </a:prstGeom>
          <a:noFill/>
        </p:spPr>
      </p:pic>
      <p:pic>
        <p:nvPicPr>
          <p:cNvPr id="11267" name="Picture 3" descr="D:\InDesign-Liliana\macheta_2018\conferinta_final\IPC_9_noiembrie\BNRM_8_11_2018\IMG_1196.JPG"/>
          <p:cNvPicPr>
            <a:picLocks noGrp="1" noChangeAspect="1" noChangeArrowheads="1"/>
          </p:cNvPicPr>
          <p:nvPr>
            <p:ph sz="half" idx="1"/>
          </p:nvPr>
        </p:nvPicPr>
        <p:blipFill>
          <a:blip r:embed="rId3" cstate="print"/>
          <a:srcRect/>
          <a:stretch>
            <a:fillRect/>
          </a:stretch>
        </p:blipFill>
        <p:spPr bwMode="auto">
          <a:xfrm>
            <a:off x="285720" y="3286124"/>
            <a:ext cx="4038600" cy="2692400"/>
          </a:xfrm>
          <a:prstGeom prst="rect">
            <a:avLst/>
          </a:prstGeom>
          <a:noFill/>
        </p:spPr>
      </p:pic>
      <p:pic>
        <p:nvPicPr>
          <p:cNvPr id="11268" name="Picture 4" descr="D:\InDesign-Liliana\macheta_2018\conferinta_final\IPC_9_noiembrie\BNRM_8_11_2018\IMG_1198.JPG"/>
          <p:cNvPicPr>
            <a:picLocks noGrp="1" noChangeAspect="1" noChangeArrowheads="1"/>
          </p:cNvPicPr>
          <p:nvPr>
            <p:ph sz="half" idx="2"/>
          </p:nvPr>
        </p:nvPicPr>
        <p:blipFill>
          <a:blip r:embed="rId4" cstate="print"/>
          <a:srcRect/>
          <a:stretch>
            <a:fillRect/>
          </a:stretch>
        </p:blipFill>
        <p:spPr bwMode="auto">
          <a:xfrm>
            <a:off x="4714876" y="285728"/>
            <a:ext cx="4038600" cy="2692400"/>
          </a:xfrm>
          <a:prstGeom prst="rect">
            <a:avLst/>
          </a:prstGeom>
          <a:noFill/>
        </p:spPr>
      </p:pic>
      <p:pic>
        <p:nvPicPr>
          <p:cNvPr id="12" name="Picture 2" descr="D:\InDesign-Liliana\macheta_2018\conferinta_final\IPC_9_noiembrie\BNRM_8_11_2018\IMG_1315.JPG"/>
          <p:cNvPicPr>
            <a:picLocks noChangeAspect="1" noChangeArrowheads="1"/>
          </p:cNvPicPr>
          <p:nvPr/>
        </p:nvPicPr>
        <p:blipFill>
          <a:blip r:embed="rId5" cstate="print"/>
          <a:srcRect/>
          <a:stretch>
            <a:fillRect/>
          </a:stretch>
        </p:blipFill>
        <p:spPr bwMode="auto">
          <a:xfrm>
            <a:off x="4643438" y="3286124"/>
            <a:ext cx="4038600" cy="26924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96908"/>
          </a:xfrm>
        </p:spPr>
        <p:txBody>
          <a:bodyPr>
            <a:normAutofit/>
          </a:bodyPr>
          <a:lstStyle/>
          <a:p>
            <a:r>
              <a:rPr lang="ro-RO" sz="2800" b="0" dirty="0" smtClean="0">
                <a:solidFill>
                  <a:schemeClr val="tx1"/>
                </a:solidFill>
                <a:effectLst/>
              </a:rPr>
              <a:t>Structura Centrului</a:t>
            </a:r>
            <a:r>
              <a:rPr lang="en-US" sz="2800" b="0" dirty="0" smtClean="0">
                <a:solidFill>
                  <a:schemeClr val="tx1"/>
                </a:solidFill>
                <a:effectLst/>
              </a:rPr>
              <a:t> </a:t>
            </a:r>
            <a:r>
              <a:rPr lang="ro-RO" sz="2800" b="0" dirty="0" smtClean="0">
                <a:solidFill>
                  <a:schemeClr val="tx1"/>
                </a:solidFill>
                <a:effectLst/>
              </a:rPr>
              <a:t>ş</a:t>
            </a:r>
            <a:r>
              <a:rPr lang="en-US" sz="2800" b="0" dirty="0" err="1" smtClean="0">
                <a:solidFill>
                  <a:schemeClr val="tx1"/>
                </a:solidFill>
                <a:effectLst/>
              </a:rPr>
              <a:t>i</a:t>
            </a:r>
            <a:r>
              <a:rPr lang="ro-RO" sz="2800" b="0" dirty="0" smtClean="0">
                <a:solidFill>
                  <a:schemeClr val="tx1"/>
                </a:solidFill>
                <a:effectLst/>
              </a:rPr>
              <a:t> resurse</a:t>
            </a:r>
            <a:r>
              <a:rPr lang="en-US" sz="2800" b="0" dirty="0" smtClean="0">
                <a:solidFill>
                  <a:schemeClr val="tx1"/>
                </a:solidFill>
                <a:effectLst/>
              </a:rPr>
              <a:t>le</a:t>
            </a:r>
            <a:r>
              <a:rPr lang="ro-RO" sz="2800" b="0" dirty="0" smtClean="0">
                <a:solidFill>
                  <a:schemeClr val="tx1"/>
                </a:solidFill>
                <a:effectLst/>
              </a:rPr>
              <a:t> umane</a:t>
            </a:r>
            <a:r>
              <a:rPr lang="en-US" sz="2800" b="0" dirty="0" smtClean="0">
                <a:solidFill>
                  <a:schemeClr val="tx1"/>
                </a:solidFill>
                <a:effectLst/>
              </a:rPr>
              <a:t>, 201</a:t>
            </a:r>
            <a:r>
              <a:rPr lang="ro-RO" sz="2800" b="0" dirty="0" smtClean="0">
                <a:solidFill>
                  <a:srgbClr val="FF0000"/>
                </a:solidFill>
                <a:effectLst/>
              </a:rPr>
              <a:t>8</a:t>
            </a:r>
            <a:endParaRPr lang="ru-RU" sz="2800" b="0" dirty="0">
              <a:solidFill>
                <a:srgbClr val="FF0000"/>
              </a:solidFill>
              <a:effectLst/>
            </a:endParaRPr>
          </a:p>
        </p:txBody>
      </p:sp>
      <p:sp>
        <p:nvSpPr>
          <p:cNvPr id="4" name="Прямоугольник 3"/>
          <p:cNvSpPr/>
          <p:nvPr/>
        </p:nvSpPr>
        <p:spPr>
          <a:xfrm>
            <a:off x="428596" y="1357298"/>
            <a:ext cx="8429668" cy="4118050"/>
          </a:xfrm>
          <a:prstGeom prst="rect">
            <a:avLst/>
          </a:prstGeom>
        </p:spPr>
        <p:txBody>
          <a:bodyPr wrap="square">
            <a:spAutoFit/>
          </a:bodyPr>
          <a:lstStyle/>
          <a:p>
            <a:pPr algn="just">
              <a:buNone/>
            </a:pPr>
            <a:r>
              <a:rPr lang="en-US" sz="2400" b="1" dirty="0" smtClean="0"/>
              <a:t>Se</a:t>
            </a:r>
            <a:r>
              <a:rPr lang="ro-RO" sz="2400" b="1" dirty="0" err="1" smtClean="0"/>
              <a:t>cţia</a:t>
            </a:r>
            <a:r>
              <a:rPr lang="ro-RO" sz="2400" b="1" dirty="0" smtClean="0"/>
              <a:t> Arte Audiovizuale –</a:t>
            </a:r>
            <a:r>
              <a:rPr lang="en-US" sz="2400" b="1" dirty="0" smtClean="0">
                <a:solidFill>
                  <a:schemeClr val="accent4">
                    <a:lumMod val="75000"/>
                  </a:schemeClr>
                </a:solidFill>
              </a:rPr>
              <a:t>17</a:t>
            </a:r>
            <a:r>
              <a:rPr lang="ro-RO" sz="2400" b="1" dirty="0" smtClean="0"/>
              <a:t>angajaţi</a:t>
            </a:r>
          </a:p>
          <a:p>
            <a:pPr>
              <a:lnSpc>
                <a:spcPct val="90000"/>
              </a:lnSpc>
              <a:buNone/>
            </a:pPr>
            <a:r>
              <a:rPr lang="ro-RO" sz="2400" b="1" dirty="0" smtClean="0"/>
              <a:t>  Secţia Arte Vizuale  – </a:t>
            </a:r>
            <a:r>
              <a:rPr lang="ro-RO" sz="2400" b="1" dirty="0" smtClean="0">
                <a:solidFill>
                  <a:schemeClr val="accent4">
                    <a:lumMod val="75000"/>
                  </a:schemeClr>
                </a:solidFill>
              </a:rPr>
              <a:t>1</a:t>
            </a:r>
            <a:r>
              <a:rPr lang="en-US" sz="2400" b="1" dirty="0" smtClean="0">
                <a:solidFill>
                  <a:schemeClr val="accent4">
                    <a:lumMod val="75000"/>
                  </a:schemeClr>
                </a:solidFill>
              </a:rPr>
              <a:t>2</a:t>
            </a:r>
            <a:r>
              <a:rPr lang="ro-RO" sz="2400" b="1" dirty="0" smtClean="0">
                <a:solidFill>
                  <a:schemeClr val="accent4">
                    <a:lumMod val="75000"/>
                  </a:schemeClr>
                </a:solidFill>
              </a:rPr>
              <a:t> </a:t>
            </a:r>
            <a:r>
              <a:rPr lang="ro-RO" sz="2400" b="1" dirty="0" smtClean="0"/>
              <a:t>angajaţi</a:t>
            </a:r>
            <a:endParaRPr lang="ru-RU" sz="2400" b="1" dirty="0" smtClean="0"/>
          </a:p>
          <a:p>
            <a:pPr>
              <a:lnSpc>
                <a:spcPct val="90000"/>
              </a:lnSpc>
              <a:buNone/>
            </a:pPr>
            <a:r>
              <a:rPr lang="en-US" sz="2400" b="1" dirty="0" smtClean="0">
                <a:solidFill>
                  <a:schemeClr val="accent4">
                    <a:lumMod val="75000"/>
                  </a:schemeClr>
                </a:solidFill>
              </a:rPr>
              <a:t>29 </a:t>
            </a:r>
            <a:r>
              <a:rPr lang="en-US" sz="2400" dirty="0" smtClean="0">
                <a:solidFill>
                  <a:srgbClr val="00B0F0"/>
                </a:solidFill>
              </a:rPr>
              <a:t> </a:t>
            </a:r>
            <a:r>
              <a:rPr lang="ro-RO" sz="2400" dirty="0" smtClean="0"/>
              <a:t>cercetători </a:t>
            </a:r>
            <a:r>
              <a:rPr lang="en-US" sz="2400" dirty="0" smtClean="0"/>
              <a:t>–</a:t>
            </a:r>
            <a:r>
              <a:rPr lang="ro-RO" sz="2400" dirty="0" smtClean="0">
                <a:solidFill>
                  <a:schemeClr val="accent4">
                    <a:lumMod val="75000"/>
                  </a:schemeClr>
                </a:solidFill>
              </a:rPr>
              <a:t> </a:t>
            </a:r>
            <a:r>
              <a:rPr lang="en-US" sz="2400" dirty="0" smtClean="0">
                <a:solidFill>
                  <a:schemeClr val="accent4">
                    <a:lumMod val="75000"/>
                  </a:schemeClr>
                </a:solidFill>
              </a:rPr>
              <a:t>6</a:t>
            </a:r>
            <a:r>
              <a:rPr lang="ro-RO" sz="2400" dirty="0" smtClean="0">
                <a:solidFill>
                  <a:schemeClr val="accent4">
                    <a:lumMod val="75000"/>
                  </a:schemeClr>
                </a:solidFill>
              </a:rPr>
              <a:t> </a:t>
            </a:r>
            <a:r>
              <a:rPr lang="ro-RO" sz="2400" dirty="0" smtClean="0"/>
              <a:t>dr. </a:t>
            </a:r>
            <a:r>
              <a:rPr lang="ro-RO" sz="2400" dirty="0" err="1" smtClean="0"/>
              <a:t>hab</a:t>
            </a:r>
            <a:r>
              <a:rPr lang="ro-RO" sz="2400" dirty="0" smtClean="0"/>
              <a:t>. (</a:t>
            </a:r>
            <a:r>
              <a:rPr lang="en-US" sz="2400" b="1" dirty="0" smtClean="0">
                <a:solidFill>
                  <a:schemeClr val="accent4">
                    <a:lumMod val="75000"/>
                  </a:schemeClr>
                </a:solidFill>
              </a:rPr>
              <a:t>3</a:t>
            </a:r>
            <a:r>
              <a:rPr lang="ro-RO" sz="2400" b="1" dirty="0" smtClean="0">
                <a:solidFill>
                  <a:schemeClr val="accent4">
                    <a:lumMod val="75000"/>
                  </a:schemeClr>
                </a:solidFill>
              </a:rPr>
              <a:t> </a:t>
            </a:r>
            <a:r>
              <a:rPr lang="en-US" sz="2400" dirty="0" smtClean="0"/>
              <a:t>– </a:t>
            </a:r>
            <a:r>
              <a:rPr lang="ro-RO" sz="2400" dirty="0" smtClean="0"/>
              <a:t>de bază; </a:t>
            </a:r>
            <a:r>
              <a:rPr lang="en-US" sz="2400" b="1" dirty="0" smtClean="0">
                <a:solidFill>
                  <a:schemeClr val="accent4">
                    <a:lumMod val="75000"/>
                  </a:schemeClr>
                </a:solidFill>
              </a:rPr>
              <a:t>3</a:t>
            </a:r>
            <a:r>
              <a:rPr lang="ro-RO" sz="2400" dirty="0" smtClean="0"/>
              <a:t> </a:t>
            </a:r>
            <a:r>
              <a:rPr lang="en-US" sz="2400" dirty="0" smtClean="0"/>
              <a:t>–</a:t>
            </a:r>
            <a:r>
              <a:rPr lang="ro-RO" sz="2400" dirty="0" smtClean="0"/>
              <a:t> cumul  </a:t>
            </a:r>
            <a:r>
              <a:rPr lang="en-US" sz="2400" dirty="0" smtClean="0"/>
              <a:t>in</a:t>
            </a:r>
            <a:r>
              <a:rPr lang="ro-RO" sz="2400" dirty="0" smtClean="0"/>
              <a:t>tern)</a:t>
            </a:r>
          </a:p>
          <a:p>
            <a:pPr>
              <a:lnSpc>
                <a:spcPct val="90000"/>
              </a:lnSpc>
              <a:buNone/>
            </a:pPr>
            <a:r>
              <a:rPr lang="ro-RO" sz="2400" dirty="0" smtClean="0"/>
              <a:t>                 </a:t>
            </a:r>
            <a:r>
              <a:rPr lang="ro-RO" sz="2400" b="1" dirty="0" smtClean="0">
                <a:solidFill>
                  <a:schemeClr val="accent4">
                    <a:lumMod val="75000"/>
                  </a:schemeClr>
                </a:solidFill>
              </a:rPr>
              <a:t>1</a:t>
            </a:r>
            <a:r>
              <a:rPr lang="en-US" sz="2400" b="1" dirty="0" smtClean="0">
                <a:solidFill>
                  <a:schemeClr val="accent4">
                    <a:lumMod val="75000"/>
                  </a:schemeClr>
                </a:solidFill>
              </a:rPr>
              <a:t>8</a:t>
            </a:r>
            <a:r>
              <a:rPr lang="ro-RO" sz="2400" b="1" dirty="0" smtClean="0">
                <a:solidFill>
                  <a:schemeClr val="accent4">
                    <a:lumMod val="75000"/>
                  </a:schemeClr>
                </a:solidFill>
              </a:rPr>
              <a:t> </a:t>
            </a:r>
            <a:r>
              <a:rPr lang="ro-RO" sz="2400" dirty="0" smtClean="0"/>
              <a:t>dr. (prin cumul – </a:t>
            </a:r>
            <a:r>
              <a:rPr lang="en-US" sz="2400" dirty="0" smtClean="0">
                <a:solidFill>
                  <a:schemeClr val="accent4">
                    <a:lumMod val="75000"/>
                  </a:schemeClr>
                </a:solidFill>
              </a:rPr>
              <a:t>4</a:t>
            </a:r>
            <a:r>
              <a:rPr lang="ro-RO" sz="2400" dirty="0" smtClean="0"/>
              <a:t>)</a:t>
            </a:r>
          </a:p>
          <a:p>
            <a:pPr>
              <a:lnSpc>
                <a:spcPct val="90000"/>
              </a:lnSpc>
              <a:buNone/>
            </a:pPr>
            <a:r>
              <a:rPr lang="ro-RO" sz="2400" dirty="0" smtClean="0"/>
              <a:t>                   </a:t>
            </a:r>
            <a:r>
              <a:rPr lang="en-US" sz="2400" b="1" dirty="0" smtClean="0">
                <a:solidFill>
                  <a:schemeClr val="accent4">
                    <a:lumMod val="75000"/>
                  </a:schemeClr>
                </a:solidFill>
              </a:rPr>
              <a:t>5</a:t>
            </a:r>
            <a:r>
              <a:rPr lang="ro-RO" sz="2400" b="1" dirty="0" smtClean="0">
                <a:solidFill>
                  <a:schemeClr val="accent4">
                    <a:lumMod val="75000"/>
                  </a:schemeClr>
                </a:solidFill>
              </a:rPr>
              <a:t> </a:t>
            </a:r>
            <a:r>
              <a:rPr lang="ro-RO" sz="2400" dirty="0" smtClean="0"/>
              <a:t>cerc. şt. fără grad</a:t>
            </a:r>
          </a:p>
          <a:p>
            <a:pPr algn="ctr">
              <a:lnSpc>
                <a:spcPct val="90000"/>
              </a:lnSpc>
            </a:pPr>
            <a:r>
              <a:rPr lang="ro-RO" sz="2400" b="1" dirty="0" smtClean="0">
                <a:solidFill>
                  <a:schemeClr val="accent6">
                    <a:lumMod val="50000"/>
                  </a:schemeClr>
                </a:solidFill>
              </a:rPr>
              <a:t>5 </a:t>
            </a:r>
            <a:r>
              <a:rPr lang="ro-RO" sz="2400" dirty="0" smtClean="0"/>
              <a:t>drd. </a:t>
            </a:r>
          </a:p>
          <a:p>
            <a:pPr>
              <a:lnSpc>
                <a:spcPct val="90000"/>
              </a:lnSpc>
            </a:pPr>
            <a:r>
              <a:rPr lang="en-US" sz="2400" dirty="0" err="1" smtClean="0"/>
              <a:t>Categorii</a:t>
            </a:r>
            <a:r>
              <a:rPr lang="en-US" sz="2400" dirty="0" smtClean="0"/>
              <a:t> </a:t>
            </a:r>
            <a:r>
              <a:rPr lang="ro-RO" sz="2400" dirty="0" smtClean="0"/>
              <a:t> de cercetători </a:t>
            </a:r>
            <a:r>
              <a:rPr lang="en-US" sz="2400" dirty="0" smtClean="0"/>
              <a:t>dup</a:t>
            </a:r>
            <a:r>
              <a:rPr lang="ro-RO" sz="2400" dirty="0" smtClean="0"/>
              <a:t>ă vârstă</a:t>
            </a:r>
            <a:r>
              <a:rPr lang="en-US" sz="2400" dirty="0" smtClean="0"/>
              <a:t> (</a:t>
            </a:r>
            <a:r>
              <a:rPr lang="en-US" sz="2400" dirty="0" err="1" smtClean="0"/>
              <a:t>titulari</a:t>
            </a:r>
            <a:r>
              <a:rPr lang="en-US" sz="2400" dirty="0" smtClean="0"/>
              <a:t>)</a:t>
            </a:r>
            <a:endParaRPr lang="ro-RO" sz="2400" dirty="0" smtClean="0"/>
          </a:p>
          <a:p>
            <a:pPr>
              <a:lnSpc>
                <a:spcPct val="90000"/>
              </a:lnSpc>
            </a:pPr>
            <a:r>
              <a:rPr lang="ro-RO" sz="2400" dirty="0" smtClean="0"/>
              <a:t>Până la 35 ani – </a:t>
            </a:r>
            <a:r>
              <a:rPr lang="ro-RO" sz="2400" b="1" dirty="0" smtClean="0">
                <a:solidFill>
                  <a:schemeClr val="accent4">
                    <a:lumMod val="75000"/>
                  </a:schemeClr>
                </a:solidFill>
              </a:rPr>
              <a:t>2</a:t>
            </a:r>
          </a:p>
          <a:p>
            <a:pPr>
              <a:lnSpc>
                <a:spcPct val="90000"/>
              </a:lnSpc>
            </a:pPr>
            <a:r>
              <a:rPr lang="ro-RO" sz="2400" dirty="0" smtClean="0"/>
              <a:t>3</a:t>
            </a:r>
            <a:r>
              <a:rPr lang="en-US" sz="2400" dirty="0" smtClean="0"/>
              <a:t>5 – </a:t>
            </a:r>
            <a:r>
              <a:rPr lang="ro-RO" sz="2400" dirty="0" smtClean="0"/>
              <a:t>4</a:t>
            </a:r>
            <a:r>
              <a:rPr lang="en-US" sz="2400" dirty="0" smtClean="0"/>
              <a:t>4</a:t>
            </a:r>
            <a:r>
              <a:rPr lang="ro-RO" sz="2400" dirty="0" smtClean="0"/>
              <a:t> ani –</a:t>
            </a:r>
            <a:r>
              <a:rPr lang="en-US" sz="2400" dirty="0" smtClean="0"/>
              <a:t> </a:t>
            </a:r>
            <a:r>
              <a:rPr lang="en-US" sz="2400" b="1" dirty="0" smtClean="0">
                <a:solidFill>
                  <a:schemeClr val="accent4">
                    <a:lumMod val="75000"/>
                  </a:schemeClr>
                </a:solidFill>
              </a:rPr>
              <a:t>5</a:t>
            </a:r>
          </a:p>
          <a:p>
            <a:pPr>
              <a:lnSpc>
                <a:spcPct val="90000"/>
              </a:lnSpc>
            </a:pPr>
            <a:r>
              <a:rPr lang="en-US" sz="2400" dirty="0" smtClean="0"/>
              <a:t>45</a:t>
            </a:r>
            <a:r>
              <a:rPr lang="ro-RO" sz="2400" dirty="0" smtClean="0"/>
              <a:t> </a:t>
            </a:r>
            <a:r>
              <a:rPr lang="en-US" sz="2400" dirty="0" smtClean="0"/>
              <a:t>– 54 </a:t>
            </a:r>
            <a:r>
              <a:rPr lang="ro-RO" sz="2400" dirty="0" smtClean="0"/>
              <a:t> ani </a:t>
            </a:r>
            <a:r>
              <a:rPr lang="en-US" sz="2400" dirty="0" smtClean="0"/>
              <a:t>–</a:t>
            </a:r>
            <a:r>
              <a:rPr lang="en-US" sz="2400" b="1" dirty="0" smtClean="0"/>
              <a:t> </a:t>
            </a:r>
            <a:r>
              <a:rPr lang="ro-RO" sz="2400" b="1" dirty="0" smtClean="0">
                <a:solidFill>
                  <a:schemeClr val="accent4">
                    <a:lumMod val="75000"/>
                  </a:schemeClr>
                </a:solidFill>
              </a:rPr>
              <a:t>4</a:t>
            </a:r>
            <a:endParaRPr lang="en-US" sz="2400" b="1" dirty="0" smtClean="0">
              <a:solidFill>
                <a:schemeClr val="accent4">
                  <a:lumMod val="75000"/>
                </a:schemeClr>
              </a:solidFill>
            </a:endParaRPr>
          </a:p>
          <a:p>
            <a:pPr>
              <a:lnSpc>
                <a:spcPct val="90000"/>
              </a:lnSpc>
            </a:pPr>
            <a:r>
              <a:rPr lang="en-US" sz="2400" dirty="0" smtClean="0"/>
              <a:t>55 – 64 </a:t>
            </a:r>
            <a:r>
              <a:rPr lang="ro-RO" sz="2400" dirty="0" smtClean="0"/>
              <a:t>ani </a:t>
            </a:r>
            <a:r>
              <a:rPr lang="en-US" sz="2400" dirty="0" smtClean="0"/>
              <a:t>– </a:t>
            </a:r>
            <a:r>
              <a:rPr lang="en-US" sz="2400" b="1" dirty="0" smtClean="0">
                <a:solidFill>
                  <a:schemeClr val="accent4">
                    <a:lumMod val="75000"/>
                  </a:schemeClr>
                </a:solidFill>
              </a:rPr>
              <a:t>4</a:t>
            </a:r>
          </a:p>
          <a:p>
            <a:pPr>
              <a:lnSpc>
                <a:spcPct val="90000"/>
              </a:lnSpc>
            </a:pPr>
            <a:r>
              <a:rPr lang="en-US" sz="2400" dirty="0" smtClean="0"/>
              <a:t>Dup</a:t>
            </a:r>
            <a:r>
              <a:rPr lang="ro-RO" sz="2400" dirty="0" smtClean="0"/>
              <a:t>ă 65  ani - </a:t>
            </a:r>
            <a:r>
              <a:rPr lang="ro-RO" sz="2400" b="1" dirty="0" smtClean="0">
                <a:solidFill>
                  <a:schemeClr val="accent4">
                    <a:lumMod val="75000"/>
                  </a:schemeClr>
                </a:solidFill>
              </a:rPr>
              <a:t>8</a:t>
            </a:r>
            <a:endParaRPr lang="en-US" sz="2400" b="1" dirty="0" smtClean="0">
              <a:solidFill>
                <a:schemeClr val="accent4">
                  <a:lumMod val="75000"/>
                </a:schemeClr>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D:\InDesign-Liliana\macheta_2018\conferinta_final\IPC_9_noiembrie\BNRM_8_11_2018\IMG_1207.JPG"/>
          <p:cNvPicPr>
            <a:picLocks noChangeAspect="1" noChangeArrowheads="1"/>
          </p:cNvPicPr>
          <p:nvPr/>
        </p:nvPicPr>
        <p:blipFill>
          <a:blip r:embed="rId2" cstate="print"/>
          <a:srcRect/>
          <a:stretch>
            <a:fillRect/>
          </a:stretch>
        </p:blipFill>
        <p:spPr bwMode="auto">
          <a:xfrm>
            <a:off x="214282" y="214290"/>
            <a:ext cx="4038600" cy="2692400"/>
          </a:xfrm>
          <a:prstGeom prst="rect">
            <a:avLst/>
          </a:prstGeom>
          <a:noFill/>
        </p:spPr>
      </p:pic>
      <p:pic>
        <p:nvPicPr>
          <p:cNvPr id="12292" name="Picture 4" descr="D:\InDesign-Liliana\macheta_2018\conferinta_final\IPC_9_noiembrie\BNRM_8_11_2018\IMG_1212.JPG"/>
          <p:cNvPicPr>
            <a:picLocks noGrp="1" noChangeAspect="1" noChangeArrowheads="1"/>
          </p:cNvPicPr>
          <p:nvPr>
            <p:ph sz="half" idx="1"/>
          </p:nvPr>
        </p:nvPicPr>
        <p:blipFill>
          <a:blip r:embed="rId3" cstate="print"/>
          <a:srcRect/>
          <a:stretch>
            <a:fillRect/>
          </a:stretch>
        </p:blipFill>
        <p:spPr bwMode="auto">
          <a:xfrm>
            <a:off x="214282" y="3429000"/>
            <a:ext cx="4038600" cy="2692400"/>
          </a:xfrm>
          <a:prstGeom prst="rect">
            <a:avLst/>
          </a:prstGeom>
          <a:noFill/>
        </p:spPr>
      </p:pic>
      <p:pic>
        <p:nvPicPr>
          <p:cNvPr id="16" name="Picture 6" descr="D:\InDesign-Liliana\macheta_2018\conferinta_final\IPC_9_noiembrie\BNRM_8_11_2018\IMG_1240.JPG"/>
          <p:cNvPicPr>
            <a:picLocks noChangeAspect="1" noChangeArrowheads="1"/>
          </p:cNvPicPr>
          <p:nvPr/>
        </p:nvPicPr>
        <p:blipFill>
          <a:blip r:embed="rId4" cstate="print"/>
          <a:srcRect/>
          <a:stretch>
            <a:fillRect/>
          </a:stretch>
        </p:blipFill>
        <p:spPr bwMode="auto">
          <a:xfrm>
            <a:off x="4643438" y="285728"/>
            <a:ext cx="4038600" cy="2692400"/>
          </a:xfrm>
          <a:prstGeom prst="rect">
            <a:avLst/>
          </a:prstGeom>
          <a:noFill/>
        </p:spPr>
      </p:pic>
      <p:pic>
        <p:nvPicPr>
          <p:cNvPr id="12295" name="Picture 7" descr="D:\InDesign-Liliana\macheta_2018\conferinta_final\IPC_9_noiembrie\BNRM_8_11_2018\IMG_1301.JPG"/>
          <p:cNvPicPr>
            <a:picLocks noGrp="1" noChangeAspect="1" noChangeArrowheads="1"/>
          </p:cNvPicPr>
          <p:nvPr>
            <p:ph sz="half" idx="2"/>
          </p:nvPr>
        </p:nvPicPr>
        <p:blipFill>
          <a:blip r:embed="rId5" cstate="print"/>
          <a:srcRect/>
          <a:stretch>
            <a:fillRect/>
          </a:stretch>
        </p:blipFill>
        <p:spPr bwMode="auto">
          <a:xfrm>
            <a:off x="4643438" y="3500438"/>
            <a:ext cx="4038600" cy="26924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z="3600" dirty="0" smtClean="0"/>
              <a:t>Implement</a:t>
            </a:r>
            <a:r>
              <a:rPr lang="ro-RO" sz="3600" dirty="0" smtClean="0"/>
              <a:t>ă</a:t>
            </a:r>
            <a:r>
              <a:rPr lang="en-US" sz="3600" dirty="0" err="1" smtClean="0"/>
              <a:t>ri</a:t>
            </a:r>
            <a:r>
              <a:rPr lang="ro-RO" sz="3600" dirty="0" smtClean="0"/>
              <a:t>  importante -2018</a:t>
            </a:r>
            <a:endParaRPr lang="ru-RU" dirty="0"/>
          </a:p>
        </p:txBody>
      </p:sp>
      <p:sp>
        <p:nvSpPr>
          <p:cNvPr id="4" name="Содержимое 3"/>
          <p:cNvSpPr>
            <a:spLocks noGrp="1"/>
          </p:cNvSpPr>
          <p:nvPr>
            <p:ph sz="half" idx="2"/>
          </p:nvPr>
        </p:nvSpPr>
        <p:spPr/>
        <p:txBody>
          <a:bodyPr>
            <a:normAutofit fontScale="62500" lnSpcReduction="20000"/>
          </a:bodyPr>
          <a:lstStyle/>
          <a:p>
            <a:endParaRPr lang="ro-RO" dirty="0" smtClean="0"/>
          </a:p>
          <a:p>
            <a:endParaRPr lang="ro-RO" dirty="0" smtClean="0"/>
          </a:p>
          <a:p>
            <a:r>
              <a:rPr lang="it-IT" dirty="0" smtClean="0"/>
              <a:t>Monografia este dedicată creaţiei sculptorilor contemporani din Republica Moldova (peste 40 autori) care au abordat genul compoziţiei tematice. Autoarea prezintă evoluţia compoziţiei tematice de la apariţia acesteia ca gen în Basarabia interbelică, continuând cu perioada realismului socialist, cu înflorirea şi decăderea acestui stil, ca să releve, în cele din urmă, deshiderile sculptorilor spre vest la intersecţia secolelor XX şi XXI. Pentru a reflecta întreg traseul al evoluţiei compoziţiei tematice în sculptura contemporană moldovenească autoarea a folosit în acest scop fotografii de epocă ( 286 imagini) din albume, cataloage, piante.</a:t>
            </a:r>
            <a:endParaRPr lang="ru-RU" dirty="0"/>
          </a:p>
        </p:txBody>
      </p:sp>
      <p:pic>
        <p:nvPicPr>
          <p:cNvPr id="6" name="Picture 3"/>
          <p:cNvPicPr>
            <a:picLocks noGrp="1"/>
          </p:cNvPicPr>
          <p:nvPr>
            <p:ph sz="half" idx="1"/>
          </p:nvPr>
        </p:nvPicPr>
        <p:blipFill>
          <a:blip r:embed="rId2" cstate="print"/>
          <a:srcRect/>
          <a:stretch>
            <a:fillRect/>
          </a:stretch>
        </p:blipFill>
        <p:spPr bwMode="auto">
          <a:xfrm>
            <a:off x="500034" y="1500174"/>
            <a:ext cx="3857652" cy="48577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z="3200" dirty="0" smtClean="0"/>
              <a:t>Implement</a:t>
            </a:r>
            <a:r>
              <a:rPr lang="ro-RO" sz="3200" dirty="0" smtClean="0"/>
              <a:t>ă</a:t>
            </a:r>
            <a:r>
              <a:rPr lang="en-US" sz="3200" dirty="0" err="1" smtClean="0"/>
              <a:t>ri</a:t>
            </a:r>
            <a:r>
              <a:rPr lang="ro-RO" sz="3200" dirty="0" smtClean="0"/>
              <a:t>  importante -2018</a:t>
            </a:r>
            <a:endParaRPr lang="ru-RU" dirty="0"/>
          </a:p>
        </p:txBody>
      </p:sp>
      <p:sp>
        <p:nvSpPr>
          <p:cNvPr id="4" name="Содержимое 3"/>
          <p:cNvSpPr>
            <a:spLocks noGrp="1"/>
          </p:cNvSpPr>
          <p:nvPr>
            <p:ph sz="half" idx="2"/>
          </p:nvPr>
        </p:nvSpPr>
        <p:spPr/>
        <p:txBody>
          <a:bodyPr>
            <a:normAutofit fontScale="62500" lnSpcReduction="20000"/>
          </a:bodyPr>
          <a:lstStyle/>
          <a:p>
            <a:endParaRPr lang="ro-RO" dirty="0" smtClean="0"/>
          </a:p>
          <a:p>
            <a:endParaRPr lang="ro-RO" dirty="0" smtClean="0"/>
          </a:p>
          <a:p>
            <a:r>
              <a:rPr lang="ro-RO" dirty="0" smtClean="0"/>
              <a:t>Monografia „Dialogul Intercultural în muzica nouă din Republica Moldova. Iradieri ale Festivalului Internațional </a:t>
            </a:r>
            <a:r>
              <a:rPr lang="ro-RO" i="1" dirty="0" smtClean="0"/>
              <a:t>Zilele Muzicii Noi </a:t>
            </a:r>
            <a:r>
              <a:rPr lang="ro-RO" dirty="0" smtClean="0"/>
              <a:t>(1991-2016)” vizează o problematică de actualitate  în muzicologia din Republica Moldova, ce cuprinde patru dimensiuni de investigare: dialogul intercultural, fenomenul de </a:t>
            </a:r>
            <a:r>
              <a:rPr lang="ro-RO" dirty="0" err="1" smtClean="0"/>
              <a:t>festivalizare</a:t>
            </a:r>
            <a:r>
              <a:rPr lang="ro-RO" dirty="0" smtClean="0"/>
              <a:t>, muzica contemporană academică, fenomenologia muzicii contemporane și analiza relaţionării aspectelor acestora. Studiul de față propune o investigare în premieră a dialogului intercultural în muzica nouă din Republica Moldova, a dinamicii Festivalului Internaţional </a:t>
            </a:r>
            <a:r>
              <a:rPr lang="ro-RO" i="1" dirty="0" smtClean="0"/>
              <a:t>Zilele Muzicii Noi </a:t>
            </a:r>
            <a:r>
              <a:rPr lang="ro-RO" dirty="0" smtClean="0"/>
              <a:t>în segmentul temporal 1991-2016</a:t>
            </a:r>
            <a:r>
              <a:rPr lang="ro-RO" i="1" dirty="0" smtClean="0"/>
              <a:t>, </a:t>
            </a:r>
            <a:r>
              <a:rPr lang="ro-RO" dirty="0" smtClean="0"/>
              <a:t>cu actualizări până în anul 2018</a:t>
            </a:r>
            <a:r>
              <a:rPr lang="ro-RO" i="1" dirty="0" smtClean="0"/>
              <a:t>. </a:t>
            </a:r>
            <a:endParaRPr lang="ru-RU" dirty="0"/>
          </a:p>
        </p:txBody>
      </p:sp>
      <p:pic>
        <p:nvPicPr>
          <p:cNvPr id="6" name="Содержимое 5" descr="C:\Documents and Settings\Admin\Рабочий стол\Valeria Barbas Dialogul intercultural dimensiuni reale.jpg"/>
          <p:cNvPicPr>
            <a:picLocks noGrp="1"/>
          </p:cNvPicPr>
          <p:nvPr>
            <p:ph sz="half" idx="1"/>
          </p:nvPr>
        </p:nvPicPr>
        <p:blipFill>
          <a:blip r:embed="rId2" cstate="print"/>
          <a:srcRect/>
          <a:stretch>
            <a:fillRect/>
          </a:stretch>
        </p:blipFill>
        <p:spPr bwMode="auto">
          <a:xfrm>
            <a:off x="285720" y="1428736"/>
            <a:ext cx="4071966" cy="48577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3"/>
          <p:cNvSpPr>
            <a:spLocks noGrp="1"/>
          </p:cNvSpPr>
          <p:nvPr>
            <p:ph sz="half" idx="2"/>
          </p:nvPr>
        </p:nvSpPr>
        <p:spPr>
          <a:xfrm>
            <a:off x="5357818" y="1285860"/>
            <a:ext cx="3552820" cy="5214974"/>
          </a:xfrm>
        </p:spPr>
        <p:txBody>
          <a:bodyPr>
            <a:normAutofit/>
          </a:bodyPr>
          <a:lstStyle/>
          <a:p>
            <a:r>
              <a:rPr lang="ro-RO" sz="1700" dirty="0" smtClean="0">
                <a:latin typeface="Arial" pitchFamily="34" charset="0"/>
                <a:cs typeface="Arial" pitchFamily="34" charset="0"/>
              </a:rPr>
              <a:t>Monografia dr. în studiul artelor și culturologie </a:t>
            </a:r>
            <a:r>
              <a:rPr lang="ro-RO" sz="1700" dirty="0" err="1" smtClean="0">
                <a:latin typeface="Arial" pitchFamily="34" charset="0"/>
                <a:cs typeface="Arial" pitchFamily="34" charset="0"/>
              </a:rPr>
              <a:t>Alla</a:t>
            </a:r>
            <a:r>
              <a:rPr lang="ro-RO" sz="1700" dirty="0" smtClean="0">
                <a:latin typeface="Arial" pitchFamily="34" charset="0"/>
                <a:cs typeface="Arial" pitchFamily="34" charset="0"/>
              </a:rPr>
              <a:t> </a:t>
            </a:r>
            <a:r>
              <a:rPr lang="ro-RO" sz="1700" dirty="0" err="1" smtClean="0">
                <a:latin typeface="Arial" pitchFamily="34" charset="0"/>
                <a:cs typeface="Arial" pitchFamily="34" charset="0"/>
              </a:rPr>
              <a:t>Ceastina</a:t>
            </a:r>
            <a:r>
              <a:rPr lang="ro-RO" sz="1700" dirty="0" smtClean="0">
                <a:latin typeface="Arial" pitchFamily="34" charset="0"/>
                <a:cs typeface="Arial" pitchFamily="34" charset="0"/>
              </a:rPr>
              <a:t> reprezintă o viziune de ansamblu cu privire la activitatea arhitecților din Basarabia în prima jumătate a secolului al XIX-lea. Au fost scoase din anonimat mai mulți arhitecți care au proiectat și edificat o serie de edificii laice și ecleziastice în Chișinău și în alte localități din Basarabia. Lucrarea este editată în baza proiectului de cercetare realizat în cadrul concursului Monografii științifice de valoare pentru anul 2018.</a:t>
            </a:r>
            <a:endParaRPr lang="ru-RU" sz="1700" dirty="0">
              <a:latin typeface="Arial" pitchFamily="34" charset="0"/>
              <a:cs typeface="Arial" pitchFamily="34" charset="0"/>
            </a:endParaRPr>
          </a:p>
        </p:txBody>
      </p:sp>
      <p:pic>
        <p:nvPicPr>
          <p:cNvPr id="14338" name="Picture 2" descr="C:\Users\Liliana\Desktop\raport_foto\coperta2-Recovered - копия-1.jpg"/>
          <p:cNvPicPr>
            <a:picLocks noGrp="1" noChangeAspect="1" noChangeArrowheads="1"/>
          </p:cNvPicPr>
          <p:nvPr>
            <p:ph sz="half" idx="1"/>
          </p:nvPr>
        </p:nvPicPr>
        <p:blipFill>
          <a:blip r:embed="rId2" cstate="print"/>
          <a:srcRect/>
          <a:stretch>
            <a:fillRect/>
          </a:stretch>
        </p:blipFill>
        <p:spPr bwMode="auto">
          <a:xfrm>
            <a:off x="357158" y="1714488"/>
            <a:ext cx="5072066" cy="3544905"/>
          </a:xfrm>
          <a:prstGeom prst="rect">
            <a:avLst/>
          </a:prstGeom>
          <a:noFill/>
        </p:spPr>
      </p:pic>
      <p:sp>
        <p:nvSpPr>
          <p:cNvPr id="5" name="Прямоугольник 4"/>
          <p:cNvSpPr/>
          <p:nvPr/>
        </p:nvSpPr>
        <p:spPr>
          <a:xfrm>
            <a:off x="1285852" y="428604"/>
            <a:ext cx="7500990" cy="584775"/>
          </a:xfrm>
          <a:prstGeom prst="rect">
            <a:avLst/>
          </a:prstGeom>
        </p:spPr>
        <p:txBody>
          <a:bodyPr wrap="square">
            <a:spAutoFit/>
          </a:bodyPr>
          <a:lstStyle/>
          <a:p>
            <a:r>
              <a:rPr lang="en-US" sz="3200" dirty="0" smtClean="0">
                <a:solidFill>
                  <a:schemeClr val="accent3">
                    <a:lumMod val="75000"/>
                  </a:schemeClr>
                </a:solidFill>
                <a:latin typeface="+mj-lt"/>
              </a:rPr>
              <a:t>Implement</a:t>
            </a:r>
            <a:r>
              <a:rPr lang="ro-RO" sz="3200" dirty="0" smtClean="0">
                <a:solidFill>
                  <a:schemeClr val="accent3">
                    <a:lumMod val="75000"/>
                  </a:schemeClr>
                </a:solidFill>
                <a:latin typeface="+mj-lt"/>
              </a:rPr>
              <a:t>ă</a:t>
            </a:r>
            <a:r>
              <a:rPr lang="en-US" sz="3200" dirty="0" err="1" smtClean="0">
                <a:solidFill>
                  <a:schemeClr val="accent3">
                    <a:lumMod val="75000"/>
                  </a:schemeClr>
                </a:solidFill>
                <a:latin typeface="+mj-lt"/>
              </a:rPr>
              <a:t>ri</a:t>
            </a:r>
            <a:r>
              <a:rPr lang="ro-RO" sz="3200" dirty="0" smtClean="0">
                <a:solidFill>
                  <a:schemeClr val="accent3">
                    <a:lumMod val="75000"/>
                  </a:schemeClr>
                </a:solidFill>
                <a:latin typeface="+mj-lt"/>
              </a:rPr>
              <a:t>  importante -2018</a:t>
            </a:r>
            <a:endParaRPr lang="ru-RU" sz="3200" dirty="0">
              <a:solidFill>
                <a:schemeClr val="accent3">
                  <a:lumMod val="75000"/>
                </a:schemeClr>
              </a:solidFill>
              <a:latin typeface="+mj-l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z="3200" dirty="0" smtClean="0"/>
              <a:t>Implement</a:t>
            </a:r>
            <a:r>
              <a:rPr lang="ro-RO" sz="3200" dirty="0" smtClean="0"/>
              <a:t>ă</a:t>
            </a:r>
            <a:r>
              <a:rPr lang="en-US" sz="3200" dirty="0" err="1" smtClean="0"/>
              <a:t>ri</a:t>
            </a:r>
            <a:r>
              <a:rPr lang="ro-RO" sz="3200" dirty="0" smtClean="0"/>
              <a:t>  importante -2018</a:t>
            </a:r>
            <a:endParaRPr lang="ru-RU" dirty="0"/>
          </a:p>
        </p:txBody>
      </p:sp>
      <p:sp>
        <p:nvSpPr>
          <p:cNvPr id="3" name="Содержимое 2"/>
          <p:cNvSpPr>
            <a:spLocks noGrp="1"/>
          </p:cNvSpPr>
          <p:nvPr>
            <p:ph sz="half" idx="1"/>
          </p:nvPr>
        </p:nvSpPr>
        <p:spPr/>
        <p:txBody>
          <a:bodyPr>
            <a:normAutofit/>
          </a:bodyPr>
          <a:lstStyle/>
          <a:p>
            <a:endParaRPr lang="ru-RU" dirty="0"/>
          </a:p>
        </p:txBody>
      </p:sp>
      <p:sp>
        <p:nvSpPr>
          <p:cNvPr id="4" name="Содержимое 3"/>
          <p:cNvSpPr>
            <a:spLocks noGrp="1"/>
          </p:cNvSpPr>
          <p:nvPr>
            <p:ph sz="half" idx="2"/>
          </p:nvPr>
        </p:nvSpPr>
        <p:spPr>
          <a:xfrm>
            <a:off x="5286380" y="1357298"/>
            <a:ext cx="3552820" cy="4696030"/>
          </a:xfrm>
        </p:spPr>
        <p:txBody>
          <a:bodyPr>
            <a:noAutofit/>
          </a:bodyPr>
          <a:lstStyle/>
          <a:p>
            <a:r>
              <a:rPr lang="it-IT" sz="1400" b="1" dirty="0" smtClean="0"/>
              <a:t>Arta Decorativă din Republica Moldova. </a:t>
            </a:r>
            <a:r>
              <a:rPr lang="en-US" sz="1400" b="1" dirty="0" err="1" smtClean="0"/>
              <a:t>Anii</a:t>
            </a:r>
            <a:r>
              <a:rPr lang="en-US" sz="1400" b="1" dirty="0" smtClean="0"/>
              <a:t> 1945-1991</a:t>
            </a:r>
            <a:endParaRPr lang="ru-RU" sz="1400" b="1" dirty="0" smtClean="0"/>
          </a:p>
          <a:p>
            <a:r>
              <a:rPr lang="it-IT" sz="1400" dirty="0" smtClean="0"/>
              <a:t>În monografie se examinează procesele complexe de constituire și dezvoltare a artelor decorative și aplicate din RSS Moldovenească în perioada 1945-1991. </a:t>
            </a:r>
            <a:r>
              <a:rPr lang="ro-RO" sz="1400" dirty="0" smtClean="0"/>
              <a:t>Autorul reconstituie în baza documentelor de arhivă, aspirațiile, realizările și </a:t>
            </a:r>
            <a:r>
              <a:rPr lang="ro-RO" sz="1400" dirty="0" err="1" smtClean="0"/>
              <a:t>conexiunle</a:t>
            </a:r>
            <a:r>
              <a:rPr lang="ro-RO" sz="1400" dirty="0" smtClean="0"/>
              <a:t> dintre artiștii plastici decoratori cu cârmuirea Uniunii Pictorilor din Moldova și conducerea Fondului Artistic al URSS, </a:t>
            </a:r>
            <a:r>
              <a:rPr lang="ro-RO" sz="1400" dirty="0" err="1" smtClean="0"/>
              <a:t>întroducând</a:t>
            </a:r>
            <a:r>
              <a:rPr lang="ro-RO" sz="1400" dirty="0" smtClean="0"/>
              <a:t> în circuitul științific multiple date și fapte noi, necunoscute anterior.  Unor examinări vaste sunt expuse procesele de germinare, constituire și diferențiere conceptuală a paradigmelor artistice ce au stat la baza creării operelor de artă decorativă și aplicată predestinate expozițiilor de artă și a celor preconizate de a fi produse în serie.</a:t>
            </a:r>
            <a:endParaRPr lang="ru-RU" sz="1400" dirty="0"/>
          </a:p>
        </p:txBody>
      </p:sp>
      <p:graphicFrame>
        <p:nvGraphicFramePr>
          <p:cNvPr id="3074" name="Object 2"/>
          <p:cNvGraphicFramePr>
            <a:graphicFrameLocks noChangeAspect="1"/>
          </p:cNvGraphicFramePr>
          <p:nvPr/>
        </p:nvGraphicFramePr>
        <p:xfrm>
          <a:off x="214282" y="1428736"/>
          <a:ext cx="5286412" cy="3774037"/>
        </p:xfrm>
        <a:graphic>
          <a:graphicData uri="http://schemas.openxmlformats.org/presentationml/2006/ole">
            <p:oleObj spid="_x0000_s3074" name="Документ" r:id="rId3" imgW="6081711" imgH="4342034" progId="Word.Document.12">
              <p:embed/>
            </p:oleObj>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3"/>
          <p:cNvSpPr>
            <a:spLocks noGrp="1"/>
          </p:cNvSpPr>
          <p:nvPr>
            <p:ph sz="half" idx="2"/>
          </p:nvPr>
        </p:nvSpPr>
        <p:spPr>
          <a:xfrm>
            <a:off x="285720" y="4286256"/>
            <a:ext cx="8553480" cy="2286016"/>
          </a:xfrm>
        </p:spPr>
        <p:txBody>
          <a:bodyPr>
            <a:normAutofit fontScale="62500" lnSpcReduction="20000"/>
          </a:bodyPr>
          <a:lstStyle/>
          <a:p>
            <a:pPr>
              <a:buNone/>
            </a:pPr>
            <a:r>
              <a:rPr lang="vi-VN" dirty="0" smtClean="0"/>
              <a:t>Volumul integrează studii, articole, recenzii şi opinii ale diverşilor critici şi teoreticieni de film, cineaşti, scriitori, ziarişti, oameni de artă şi cultură din spaţiul ex-sovietic şi din România. Prin aceste lucrări se identifică şi se cercetează particularităţile tematice, genuistice şi artistico-estetice ale creaţiei scenaristului şi regizorului Valeriu Gagiu. S-a realizat şi analiza unor filme mai importante ale cineastului Valeriu Gagiu, precum </a:t>
            </a:r>
            <a:r>
              <a:rPr lang="vi-VN" i="1" dirty="0" smtClean="0"/>
              <a:t>Omul merge după soare, Gustul pâinii, Zece ierni pentru o vară</a:t>
            </a:r>
            <a:r>
              <a:rPr lang="vi-VN" dirty="0" smtClean="0"/>
              <a:t> ş.a., reliefându-se unele procedee ale dramaturgiei, limbajului cinematografic, jocul actorilor, dar şi factorii ce au determinat nivelul artistic al unor filme.</a:t>
            </a:r>
          </a:p>
          <a:p>
            <a:pPr>
              <a:buNone/>
            </a:pPr>
            <a:r>
              <a:rPr lang="vi-VN" dirty="0" smtClean="0"/>
              <a:t>Lucrarea e bogat ilustrată cu imagini din viaţa şi activitatea cineastului, precum şi cu secvenţe din filmele sale.</a:t>
            </a:r>
            <a:endParaRPr lang="ru-RU" dirty="0"/>
          </a:p>
        </p:txBody>
      </p:sp>
      <p:pic>
        <p:nvPicPr>
          <p:cNvPr id="15362" name="Picture 2" descr="C:\Users\Liliana\Desktop\raport_foto\coperta_valeriu_gagiu_curbe.jpg"/>
          <p:cNvPicPr>
            <a:picLocks noGrp="1" noChangeAspect="1" noChangeArrowheads="1"/>
          </p:cNvPicPr>
          <p:nvPr>
            <p:ph sz="half" idx="1"/>
          </p:nvPr>
        </p:nvPicPr>
        <p:blipFill>
          <a:blip r:embed="rId2" cstate="print"/>
          <a:srcRect/>
          <a:stretch>
            <a:fillRect/>
          </a:stretch>
        </p:blipFill>
        <p:spPr bwMode="auto">
          <a:xfrm>
            <a:off x="285720" y="214290"/>
            <a:ext cx="5786478" cy="3904087"/>
          </a:xfrm>
          <a:prstGeom prst="rect">
            <a:avLst/>
          </a:prstGeom>
          <a:noFill/>
        </p:spPr>
      </p:pic>
      <p:sp>
        <p:nvSpPr>
          <p:cNvPr id="6" name="Прямоугольник 5"/>
          <p:cNvSpPr/>
          <p:nvPr/>
        </p:nvSpPr>
        <p:spPr>
          <a:xfrm>
            <a:off x="6357950" y="1428736"/>
            <a:ext cx="2571736" cy="1754326"/>
          </a:xfrm>
          <a:prstGeom prst="rect">
            <a:avLst/>
          </a:prstGeom>
        </p:spPr>
        <p:txBody>
          <a:bodyPr wrap="square">
            <a:spAutoFit/>
          </a:bodyPr>
          <a:lstStyle/>
          <a:p>
            <a:r>
              <a:rPr lang="vi-VN" b="1" dirty="0" smtClean="0"/>
              <a:t>Valeriu Gagiu. Filmul unui destin. Chişinău: Pontos, 2018, 740 pag.</a:t>
            </a:r>
            <a:endParaRPr lang="vi-VN" dirty="0" smtClean="0"/>
          </a:p>
          <a:p>
            <a:r>
              <a:rPr lang="vi-VN" dirty="0" smtClean="0"/>
              <a:t>Coordonatori: dr.hab. Ana-Maria Plămădeală, dr. Dumitru Olărescu</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o-RO" sz="2800" dirty="0" smtClean="0"/>
              <a:t>Revistele Centrului</a:t>
            </a:r>
            <a:endParaRPr lang="ru-RU" sz="2800" dirty="0"/>
          </a:p>
        </p:txBody>
      </p:sp>
      <p:sp>
        <p:nvSpPr>
          <p:cNvPr id="3" name="Содержимое 2"/>
          <p:cNvSpPr>
            <a:spLocks noGrp="1"/>
          </p:cNvSpPr>
          <p:nvPr>
            <p:ph sz="quarter" idx="1"/>
          </p:nvPr>
        </p:nvSpPr>
        <p:spPr>
          <a:xfrm>
            <a:off x="457200" y="1600200"/>
            <a:ext cx="3686172" cy="4525963"/>
          </a:xfrm>
        </p:spPr>
        <p:txBody>
          <a:bodyPr>
            <a:normAutofit lnSpcReduction="10000"/>
          </a:bodyPr>
          <a:lstStyle/>
          <a:p>
            <a:r>
              <a:rPr lang="ro-MO" sz="1900" b="1" dirty="0" smtClean="0"/>
              <a:t>Revista</a:t>
            </a:r>
            <a:r>
              <a:rPr lang="ro-RO" sz="1900" b="1" dirty="0" smtClean="0"/>
              <a:t> Arta, Seria Arte Vizuale</a:t>
            </a:r>
            <a:r>
              <a:rPr lang="ro-MO" sz="1900" b="1" dirty="0" smtClean="0"/>
              <a:t>, Chişinău 201</a:t>
            </a:r>
            <a:r>
              <a:rPr lang="en-US" sz="1900" b="1" dirty="0" smtClean="0"/>
              <a:t>7</a:t>
            </a:r>
            <a:r>
              <a:rPr lang="ro-MO" sz="1900" b="1" dirty="0" smtClean="0"/>
              <a:t>, 1</a:t>
            </a:r>
            <a:r>
              <a:rPr lang="en-US" sz="1900" b="1" dirty="0" smtClean="0"/>
              <a:t>60</a:t>
            </a:r>
            <a:r>
              <a:rPr lang="ro-MO" sz="1900" b="1" dirty="0" smtClean="0"/>
              <a:t> p., </a:t>
            </a:r>
            <a:r>
              <a:rPr lang="it-IT" sz="1900" dirty="0" smtClean="0"/>
              <a:t>ISSN   2345 </a:t>
            </a:r>
            <a:r>
              <a:rPr lang="ro-RO" sz="1900" dirty="0" smtClean="0"/>
              <a:t>- </a:t>
            </a:r>
            <a:r>
              <a:rPr lang="it-IT" sz="1900" dirty="0" smtClean="0"/>
              <a:t>1181 </a:t>
            </a:r>
            <a:r>
              <a:rPr lang="ro-MO" sz="1900" b="1" dirty="0" smtClean="0"/>
              <a:t>    .  </a:t>
            </a:r>
          </a:p>
          <a:p>
            <a:r>
              <a:rPr lang="ro-MO" sz="1900" b="1" i="1" dirty="0" smtClean="0"/>
              <a:t>Redactor – şef - Mariana </a:t>
            </a:r>
            <a:r>
              <a:rPr lang="ro-MO" sz="1900" b="1" i="1" dirty="0" err="1" smtClean="0"/>
              <a:t>Şlapac</a:t>
            </a:r>
            <a:r>
              <a:rPr lang="ro-MO" sz="1900" b="1" i="1" dirty="0" smtClean="0"/>
              <a:t>, </a:t>
            </a:r>
            <a:r>
              <a:rPr lang="ro-MO" sz="1900" b="1" i="1" dirty="0" err="1" smtClean="0"/>
              <a:t>dr.hab</a:t>
            </a:r>
            <a:r>
              <a:rPr lang="ro-MO" sz="1900" b="1" i="1" dirty="0" smtClean="0"/>
              <a:t>.</a:t>
            </a:r>
            <a:endParaRPr lang="en-US" sz="1900" b="1" i="1" dirty="0" smtClean="0"/>
          </a:p>
          <a:p>
            <a:r>
              <a:rPr lang="en-US" sz="1900" b="1" i="1" dirty="0" err="1" smtClean="0"/>
              <a:t>Secretar</a:t>
            </a:r>
            <a:r>
              <a:rPr lang="en-US" sz="1900" b="1" i="1" dirty="0" smtClean="0"/>
              <a:t> – </a:t>
            </a:r>
            <a:r>
              <a:rPr lang="ro-RO" sz="1900" b="1" i="1" dirty="0" smtClean="0"/>
              <a:t>Natalia </a:t>
            </a:r>
            <a:r>
              <a:rPr lang="ro-RO" sz="1900" b="1" i="1" dirty="0" err="1" smtClean="0"/>
              <a:t>Procop</a:t>
            </a:r>
            <a:r>
              <a:rPr lang="ro-RO" sz="1900" b="1" i="1" dirty="0" smtClean="0"/>
              <a:t>, dr.</a:t>
            </a:r>
            <a:endParaRPr lang="ro-MO" sz="1900" b="1" i="1" dirty="0" smtClean="0"/>
          </a:p>
          <a:p>
            <a:endParaRPr lang="ro-MO" sz="1900" b="1" i="1" dirty="0" smtClean="0"/>
          </a:p>
          <a:p>
            <a:r>
              <a:rPr lang="ro-MO" sz="1900" b="1" dirty="0" smtClean="0"/>
              <a:t>Revista</a:t>
            </a:r>
            <a:r>
              <a:rPr lang="ro-RO" sz="1900" b="1" dirty="0" smtClean="0"/>
              <a:t> Arta, Seria Arte Audiovizuale</a:t>
            </a:r>
            <a:r>
              <a:rPr lang="ro-MO" sz="1900" b="1" dirty="0" smtClean="0"/>
              <a:t>, Chişinău 201</a:t>
            </a:r>
            <a:r>
              <a:rPr lang="en-US" sz="1900" b="1" dirty="0" smtClean="0"/>
              <a:t>7</a:t>
            </a:r>
            <a:r>
              <a:rPr lang="ro-MO" sz="1900" b="1" dirty="0" smtClean="0"/>
              <a:t>, </a:t>
            </a:r>
            <a:r>
              <a:rPr lang="ro-RO" sz="1900" b="1" dirty="0" smtClean="0"/>
              <a:t>176 </a:t>
            </a:r>
            <a:r>
              <a:rPr lang="ro-MO" sz="1900" b="1" dirty="0" smtClean="0"/>
              <a:t>p., </a:t>
            </a:r>
            <a:r>
              <a:rPr lang="it-IT" sz="1900" dirty="0" smtClean="0"/>
              <a:t>ISSN   2345 </a:t>
            </a:r>
            <a:r>
              <a:rPr lang="ro-RO" sz="1900" dirty="0" smtClean="0"/>
              <a:t>- </a:t>
            </a:r>
            <a:r>
              <a:rPr lang="it-IT" sz="1900" dirty="0" smtClean="0"/>
              <a:t>1181 </a:t>
            </a:r>
            <a:r>
              <a:rPr lang="ro-MO" sz="1900" b="1" dirty="0" smtClean="0"/>
              <a:t>   .</a:t>
            </a:r>
          </a:p>
          <a:p>
            <a:r>
              <a:rPr lang="ro-RO" sz="1900" b="1" i="1" dirty="0" smtClean="0"/>
              <a:t>Redactor – şef  Victor </a:t>
            </a:r>
            <a:r>
              <a:rPr lang="en-US" sz="1900" b="1" i="1" dirty="0" err="1" smtClean="0"/>
              <a:t>Ghila</a:t>
            </a:r>
            <a:r>
              <a:rPr lang="ro-RO" sz="1900" b="1" i="1" dirty="0" smtClean="0"/>
              <a:t>ş, dr. </a:t>
            </a:r>
            <a:r>
              <a:rPr lang="ro-RO" sz="1900" b="1" i="1" dirty="0" err="1" smtClean="0"/>
              <a:t>hab</a:t>
            </a:r>
            <a:r>
              <a:rPr lang="ro-RO" sz="1900" b="1" i="1" dirty="0" smtClean="0"/>
              <a:t>.</a:t>
            </a:r>
            <a:r>
              <a:rPr lang="ro-RO" sz="1900" b="1" dirty="0" smtClean="0"/>
              <a:t> </a:t>
            </a:r>
            <a:endParaRPr lang="en-US" sz="1900" b="1" dirty="0" smtClean="0"/>
          </a:p>
          <a:p>
            <a:r>
              <a:rPr lang="en-US" sz="1900" b="1" dirty="0" err="1" smtClean="0"/>
              <a:t>Secretar</a:t>
            </a:r>
            <a:r>
              <a:rPr lang="en-US" sz="1900" b="1" dirty="0" smtClean="0"/>
              <a:t>- </a:t>
            </a:r>
            <a:r>
              <a:rPr lang="ro-RO" sz="1900" b="1" dirty="0" smtClean="0"/>
              <a:t>Violeta Tipa, dr.</a:t>
            </a:r>
          </a:p>
          <a:p>
            <a:endParaRPr lang="ru-RU" dirty="0"/>
          </a:p>
        </p:txBody>
      </p:sp>
      <p:pic>
        <p:nvPicPr>
          <p:cNvPr id="4" name="Picture 2" descr="C:\Documents and Settings\Admin\Рабочий стол\Arte vizuale.tif"/>
          <p:cNvPicPr>
            <a:picLocks noChangeAspect="1" noChangeArrowheads="1"/>
          </p:cNvPicPr>
          <p:nvPr/>
        </p:nvPicPr>
        <p:blipFill>
          <a:blip r:embed="rId2" cstate="print"/>
          <a:srcRect/>
          <a:stretch>
            <a:fillRect/>
          </a:stretch>
        </p:blipFill>
        <p:spPr bwMode="auto">
          <a:xfrm>
            <a:off x="6858016" y="785794"/>
            <a:ext cx="1928826" cy="2924177"/>
          </a:xfrm>
          <a:prstGeom prst="rect">
            <a:avLst/>
          </a:prstGeom>
          <a:noFill/>
        </p:spPr>
      </p:pic>
      <p:pic>
        <p:nvPicPr>
          <p:cNvPr id="5" name="Picture 3" descr="C:\Documents and Settings\Admin\Рабочий стол\Arte audio.tif"/>
          <p:cNvPicPr>
            <a:picLocks noChangeAspect="1" noChangeArrowheads="1"/>
          </p:cNvPicPr>
          <p:nvPr/>
        </p:nvPicPr>
        <p:blipFill>
          <a:blip r:embed="rId3" cstate="print"/>
          <a:srcRect/>
          <a:stretch>
            <a:fillRect/>
          </a:stretch>
        </p:blipFill>
        <p:spPr bwMode="auto">
          <a:xfrm>
            <a:off x="4643438" y="3000372"/>
            <a:ext cx="2000519" cy="2786058"/>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o-RO" sz="2800" dirty="0" smtClean="0">
                <a:latin typeface="Arial" pitchFamily="34" charset="0"/>
                <a:cs typeface="Arial" pitchFamily="34" charset="0"/>
              </a:rPr>
              <a:t>Pregătirea cadrelor ştiinţifice - 2018</a:t>
            </a:r>
            <a:endParaRPr lang="ru-RU" sz="2800" dirty="0"/>
          </a:p>
        </p:txBody>
      </p:sp>
      <p:sp>
        <p:nvSpPr>
          <p:cNvPr id="3" name="Содержимое 2"/>
          <p:cNvSpPr>
            <a:spLocks noGrp="1"/>
          </p:cNvSpPr>
          <p:nvPr>
            <p:ph sz="quarter" idx="1"/>
          </p:nvPr>
        </p:nvSpPr>
        <p:spPr/>
        <p:txBody>
          <a:bodyPr>
            <a:normAutofit fontScale="85000" lnSpcReduction="20000"/>
          </a:bodyPr>
          <a:lstStyle/>
          <a:p>
            <a:r>
              <a:rPr lang="ro-RO" sz="3200" b="1" dirty="0" smtClean="0"/>
              <a:t>Doctoranzi –</a:t>
            </a:r>
            <a:r>
              <a:rPr lang="ro-RO" sz="3200" b="1" dirty="0" smtClean="0">
                <a:latin typeface="Arial" charset="0"/>
                <a:cs typeface="Arial" charset="0"/>
              </a:rPr>
              <a:t> 6, 1 </a:t>
            </a:r>
            <a:r>
              <a:rPr lang="ro-RO" sz="3200" b="1" dirty="0" err="1" smtClean="0">
                <a:latin typeface="Arial" charset="0"/>
                <a:cs typeface="Arial" charset="0"/>
              </a:rPr>
              <a:t>postdoctorand</a:t>
            </a:r>
            <a:endParaRPr lang="ro-RO" sz="3200" b="1" dirty="0" smtClean="0">
              <a:latin typeface="Arial" charset="0"/>
              <a:cs typeface="Arial" charset="0"/>
            </a:endParaRPr>
          </a:p>
          <a:p>
            <a:r>
              <a:rPr lang="ro-RO" sz="3200" b="1" dirty="0" smtClean="0">
                <a:latin typeface="Arial" charset="0"/>
                <a:cs typeface="Arial" charset="0"/>
              </a:rPr>
              <a:t>Conducători  de doctorat: 	V. </a:t>
            </a:r>
            <a:r>
              <a:rPr lang="ro-RO" sz="3200" b="1" dirty="0" err="1" smtClean="0">
                <a:latin typeface="Arial" charset="0"/>
                <a:cs typeface="Arial" charset="0"/>
              </a:rPr>
              <a:t>Ghilaş</a:t>
            </a:r>
            <a:r>
              <a:rPr lang="en-US" sz="3200" b="1" dirty="0" smtClean="0">
                <a:latin typeface="Arial" charset="0"/>
                <a:cs typeface="Arial" charset="0"/>
              </a:rPr>
              <a:t> (4)</a:t>
            </a:r>
            <a:r>
              <a:rPr lang="ro-RO" sz="3200" b="1" dirty="0" smtClean="0">
                <a:latin typeface="Arial" charset="0"/>
                <a:cs typeface="Arial" charset="0"/>
              </a:rPr>
              <a:t>, M. </a:t>
            </a:r>
            <a:r>
              <a:rPr lang="ro-RO" sz="3200" b="1" dirty="0" err="1" smtClean="0">
                <a:latin typeface="Arial" charset="0"/>
                <a:cs typeface="Arial" charset="0"/>
              </a:rPr>
              <a:t>Şlapac</a:t>
            </a:r>
            <a:r>
              <a:rPr lang="en-US" sz="3200" b="1" dirty="0" smtClean="0">
                <a:latin typeface="Arial" charset="0"/>
                <a:cs typeface="Arial" charset="0"/>
              </a:rPr>
              <a:t> (2)</a:t>
            </a:r>
            <a:r>
              <a:rPr lang="ro-RO" sz="3200" b="1" dirty="0" smtClean="0">
                <a:latin typeface="Arial" charset="0"/>
                <a:cs typeface="Arial" charset="0"/>
              </a:rPr>
              <a:t>, </a:t>
            </a:r>
            <a:r>
              <a:rPr lang="ro-RO" sz="3200" b="1" dirty="0" err="1" smtClean="0">
                <a:latin typeface="Arial" charset="0"/>
                <a:cs typeface="Arial" charset="0"/>
              </a:rPr>
              <a:t>A.-M</a:t>
            </a:r>
            <a:r>
              <a:rPr lang="ro-RO" sz="3200" b="1" dirty="0" smtClean="0">
                <a:latin typeface="Arial" charset="0"/>
                <a:cs typeface="Arial" charset="0"/>
              </a:rPr>
              <a:t>. Plămădeală, A. Dănilă, Tipa V., </a:t>
            </a:r>
            <a:r>
              <a:rPr lang="ro-RO" sz="3200" b="1" dirty="0" err="1" smtClean="0">
                <a:latin typeface="Arial" charset="0"/>
                <a:cs typeface="Arial" charset="0"/>
              </a:rPr>
              <a:t>Ghilaș</a:t>
            </a:r>
            <a:r>
              <a:rPr lang="ro-RO" sz="3200" b="1" dirty="0" smtClean="0">
                <a:latin typeface="Arial" charset="0"/>
                <a:cs typeface="Arial" charset="0"/>
              </a:rPr>
              <a:t> A., </a:t>
            </a:r>
            <a:r>
              <a:rPr lang="ro-RO" sz="3200" b="1" dirty="0" err="1" smtClean="0">
                <a:latin typeface="Arial" charset="0"/>
                <a:cs typeface="Arial" charset="0"/>
              </a:rPr>
              <a:t>Condraticova</a:t>
            </a:r>
            <a:r>
              <a:rPr lang="ro-RO" sz="3200" b="1" dirty="0" smtClean="0">
                <a:latin typeface="Arial" charset="0"/>
                <a:cs typeface="Arial" charset="0"/>
              </a:rPr>
              <a:t> L (abilitat etnologie, 5 drd.)</a:t>
            </a:r>
            <a:endParaRPr lang="en-US" sz="3200" b="1" strike="sngStrike" dirty="0" smtClean="0">
              <a:latin typeface="Arial" charset="0"/>
              <a:cs typeface="Arial" charset="0"/>
            </a:endParaRPr>
          </a:p>
          <a:p>
            <a:r>
              <a:rPr lang="ro-RO" sz="3200" b="1" dirty="0" smtClean="0"/>
              <a:t>Susţineri de teze –1 dr. </a:t>
            </a:r>
            <a:r>
              <a:rPr lang="ro-RO" sz="3200" b="1" dirty="0" err="1" smtClean="0"/>
              <a:t>hab</a:t>
            </a:r>
            <a:r>
              <a:rPr lang="ro-RO" sz="3200" b="1" dirty="0" smtClean="0"/>
              <a:t> /3 dr.</a:t>
            </a:r>
            <a:endParaRPr lang="en-US" sz="3200" b="1" dirty="0" smtClean="0"/>
          </a:p>
          <a:p>
            <a:pPr lvl="0"/>
            <a:r>
              <a:rPr lang="ro-RO" sz="2400" dirty="0" smtClean="0"/>
              <a:t>Dr. </a:t>
            </a:r>
            <a:r>
              <a:rPr lang="ro-RO" sz="2400" dirty="0" err="1" smtClean="0"/>
              <a:t>hab</a:t>
            </a:r>
            <a:r>
              <a:rPr lang="ro-RO" sz="2400" dirty="0" smtClean="0"/>
              <a:t>. </a:t>
            </a:r>
            <a:r>
              <a:rPr lang="en-US" sz="2400" dirty="0" err="1" smtClean="0"/>
              <a:t>Liliana</a:t>
            </a:r>
            <a:r>
              <a:rPr lang="en-US" sz="2400" dirty="0" smtClean="0"/>
              <a:t> </a:t>
            </a:r>
            <a:r>
              <a:rPr lang="en-US" sz="2400" dirty="0" err="1" smtClean="0"/>
              <a:t>Condraticova</a:t>
            </a:r>
            <a:r>
              <a:rPr lang="en-US" sz="2400" dirty="0" smtClean="0"/>
              <a:t> </a:t>
            </a:r>
            <a:r>
              <a:rPr lang="ro-RO" sz="2400" dirty="0" smtClean="0"/>
              <a:t>„Evoluţia prelucrării </a:t>
            </a:r>
            <a:r>
              <a:rPr lang="ro-RO" sz="2400" dirty="0" err="1" smtClean="0"/>
              <a:t>artisitice</a:t>
            </a:r>
            <a:r>
              <a:rPr lang="ro-RO" sz="2400" dirty="0" smtClean="0"/>
              <a:t> a metalelor în Basarabia (secolul al XIX-lea – prima jumătate a secolului al XX-lea)”. Consultant – P. Cocârlă</a:t>
            </a:r>
            <a:endParaRPr lang="ru-RU" sz="2400" dirty="0" smtClean="0"/>
          </a:p>
          <a:p>
            <a:r>
              <a:rPr lang="ro-RO" sz="2400" dirty="0" smtClean="0"/>
              <a:t>Dr. </a:t>
            </a:r>
            <a:r>
              <a:rPr lang="ro-RO" sz="2400" dirty="0" err="1" smtClean="0"/>
              <a:t>Iraida</a:t>
            </a:r>
            <a:r>
              <a:rPr lang="ro-RO" sz="2400" dirty="0" smtClean="0"/>
              <a:t> Ciobanu „Peisajul în artele plastice din Republica Moldova”.</a:t>
            </a:r>
            <a:r>
              <a:rPr lang="en-US" sz="2400" dirty="0" smtClean="0"/>
              <a:t> </a:t>
            </a:r>
            <a:r>
              <a:rPr lang="en-US" sz="2400" dirty="0" err="1" smtClean="0"/>
              <a:t>Conduc</a:t>
            </a:r>
            <a:r>
              <a:rPr lang="ro-RO" sz="2400" dirty="0" err="1" smtClean="0"/>
              <a:t>ător</a:t>
            </a:r>
            <a:r>
              <a:rPr lang="ro-RO" sz="2400" dirty="0" smtClean="0"/>
              <a:t> – T. Stavilă</a:t>
            </a:r>
            <a:endParaRPr lang="ru-RU" sz="2400" dirty="0" smtClean="0"/>
          </a:p>
          <a:p>
            <a:r>
              <a:rPr lang="ro-RO" sz="2400" dirty="0" smtClean="0"/>
              <a:t>Dr. Tatiana </a:t>
            </a:r>
            <a:r>
              <a:rPr lang="ro-RO" sz="2400" dirty="0" err="1" smtClean="0"/>
              <a:t>Raşchitor</a:t>
            </a:r>
            <a:r>
              <a:rPr lang="ro-RO" sz="2400" dirty="0" smtClean="0"/>
              <a:t> „Grafica de şevalet din Republica Moldova. </a:t>
            </a:r>
            <a:r>
              <a:rPr lang="en-US" sz="2400" dirty="0" err="1" smtClean="0"/>
              <a:t>Conduc</a:t>
            </a:r>
            <a:r>
              <a:rPr lang="ro-RO" sz="2400" dirty="0" err="1" smtClean="0"/>
              <a:t>ător</a:t>
            </a:r>
            <a:r>
              <a:rPr lang="ro-RO" sz="2400" dirty="0" smtClean="0"/>
              <a:t> – T. Stavilă</a:t>
            </a:r>
          </a:p>
          <a:p>
            <a:r>
              <a:rPr lang="ro-RO" sz="2400" dirty="0" smtClean="0"/>
              <a:t>Dr. Nadejda </a:t>
            </a:r>
            <a:r>
              <a:rPr lang="ro-RO" sz="2400" dirty="0" err="1" smtClean="0"/>
              <a:t>Axionova</a:t>
            </a:r>
            <a:r>
              <a:rPr lang="ro-RO" sz="2400" dirty="0" smtClean="0"/>
              <a:t> “Contribuţiile </a:t>
            </a:r>
            <a:r>
              <a:rPr lang="ro-RO" sz="2400" dirty="0" err="1" smtClean="0"/>
              <a:t>regisoruluiV.N.Axionov</a:t>
            </a:r>
            <a:r>
              <a:rPr lang="ro-RO" sz="2400" dirty="0" smtClean="0"/>
              <a:t> în arta teatrală din </a:t>
            </a:r>
            <a:r>
              <a:rPr lang="ro-RO" sz="2400" smtClean="0"/>
              <a:t>Republica Moldova”</a:t>
            </a:r>
            <a:endParaRPr lang="ru-RU" sz="2400" dirty="0" smtClean="0"/>
          </a:p>
          <a:p>
            <a:endParaRPr lang="ru-RU" sz="1400" b="1"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274638"/>
            <a:ext cx="8229600" cy="796908"/>
          </a:xfrm>
        </p:spPr>
        <p:txBody>
          <a:bodyPr>
            <a:noAutofit/>
          </a:bodyPr>
          <a:lstStyle/>
          <a:p>
            <a:pPr algn="ctr"/>
            <a:r>
              <a:rPr lang="en-US" sz="3200" dirty="0" smtClean="0">
                <a:solidFill>
                  <a:schemeClr val="tx1"/>
                </a:solidFill>
              </a:rPr>
              <a:t>Re</a:t>
            </a:r>
            <a:r>
              <a:rPr lang="ro-RO" sz="3200" dirty="0" err="1" smtClean="0">
                <a:solidFill>
                  <a:schemeClr val="tx1"/>
                </a:solidFill>
              </a:rPr>
              <a:t>zultate</a:t>
            </a:r>
            <a:r>
              <a:rPr lang="ro-RO" sz="3200" dirty="0" smtClean="0">
                <a:solidFill>
                  <a:schemeClr val="tx1"/>
                </a:solidFill>
              </a:rPr>
              <a:t> relevante ale Centrului</a:t>
            </a:r>
            <a:r>
              <a:rPr lang="en-US" sz="3200" dirty="0" smtClean="0">
                <a:solidFill>
                  <a:schemeClr val="tx1"/>
                </a:solidFill>
              </a:rPr>
              <a:t> </a:t>
            </a:r>
            <a:r>
              <a:rPr lang="ro-RO" sz="3200" dirty="0" smtClean="0">
                <a:solidFill>
                  <a:schemeClr val="tx1"/>
                </a:solidFill>
              </a:rPr>
              <a:t>în 2018</a:t>
            </a:r>
            <a:endParaRPr lang="ru-RU" sz="3200" dirty="0">
              <a:solidFill>
                <a:schemeClr val="tx1"/>
              </a:solidFill>
            </a:endParaRPr>
          </a:p>
        </p:txBody>
      </p:sp>
      <p:sp>
        <p:nvSpPr>
          <p:cNvPr id="2" name="Содержимое 1"/>
          <p:cNvSpPr>
            <a:spLocks noGrp="1"/>
          </p:cNvSpPr>
          <p:nvPr>
            <p:ph sz="quarter" idx="1"/>
          </p:nvPr>
        </p:nvSpPr>
        <p:spPr>
          <a:xfrm>
            <a:off x="457200" y="1643050"/>
            <a:ext cx="8229600" cy="4364241"/>
          </a:xfrm>
        </p:spPr>
        <p:txBody>
          <a:bodyPr>
            <a:normAutofit fontScale="85000" lnSpcReduction="20000"/>
          </a:bodyPr>
          <a:lstStyle/>
          <a:p>
            <a:r>
              <a:rPr lang="en-US" sz="2000" dirty="0" smtClean="0">
                <a:latin typeface="Arial" pitchFamily="34" charset="0"/>
                <a:cs typeface="Arial" pitchFamily="34" charset="0"/>
              </a:rPr>
              <a:t>I. </a:t>
            </a:r>
            <a:r>
              <a:rPr lang="ro-RO" sz="2000" dirty="0" smtClean="0">
                <a:latin typeface="Arial" pitchFamily="34" charset="0"/>
                <a:cs typeface="Arial" pitchFamily="34" charset="0"/>
              </a:rPr>
              <a:t>În domeniul Artelor Audiovizuale:</a:t>
            </a:r>
            <a:endParaRPr lang="en-US" sz="2000" dirty="0" smtClean="0">
              <a:latin typeface="Arial" pitchFamily="34" charset="0"/>
              <a:cs typeface="Arial" pitchFamily="34" charset="0"/>
            </a:endParaRPr>
          </a:p>
          <a:p>
            <a:r>
              <a:rPr lang="ro-RO" sz="2000" dirty="0" smtClean="0">
                <a:latin typeface="Arial" pitchFamily="34" charset="0"/>
                <a:cs typeface="Arial" pitchFamily="34" charset="0"/>
              </a:rPr>
              <a:t>A</a:t>
            </a:r>
            <a:r>
              <a:rPr lang="it-IT" sz="2000" dirty="0" smtClean="0">
                <a:latin typeface="Arial" pitchFamily="34" charset="0"/>
                <a:cs typeface="Arial" pitchFamily="34" charset="0"/>
              </a:rPr>
              <a:t>u fost  cercetate aspecte multidimensionale ale patrimoniului muzical, teatral şi cinematografic, analizată contextualizarea europeană a creaţiei muzicale plurale şi acelei componistice</a:t>
            </a:r>
            <a:r>
              <a:rPr lang="ro-RO" sz="2000" dirty="0" smtClean="0">
                <a:latin typeface="Arial" pitchFamily="34" charset="0"/>
                <a:cs typeface="Arial" pitchFamily="34" charset="0"/>
              </a:rPr>
              <a:t> fiind evidenţiate creaţiile din domeniul muzicii </a:t>
            </a:r>
            <a:r>
              <a:rPr lang="en-US" sz="2000" dirty="0" err="1" smtClean="0">
                <a:latin typeface="Arial" pitchFamily="34" charset="0"/>
                <a:cs typeface="Arial" pitchFamily="34" charset="0"/>
              </a:rPr>
              <a:t>prin</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intermediul</a:t>
            </a:r>
            <a:r>
              <a:rPr lang="ro-RO" sz="2000" dirty="0" smtClean="0">
                <a:latin typeface="Arial" pitchFamily="34" charset="0"/>
                <a:cs typeface="Arial" pitchFamily="34" charset="0"/>
              </a:rPr>
              <a:t> </a:t>
            </a:r>
            <a:r>
              <a:rPr lang="en-US" sz="2000" dirty="0" smtClean="0">
                <a:latin typeface="Arial" pitchFamily="34" charset="0"/>
                <a:cs typeface="Arial" pitchFamily="34" charset="0"/>
              </a:rPr>
              <a:t>m</a:t>
            </a:r>
            <a:r>
              <a:rPr lang="ro-RO" sz="2000" dirty="0" err="1" smtClean="0">
                <a:latin typeface="Arial" pitchFamily="34" charset="0"/>
                <a:cs typeface="Arial" pitchFamily="34" charset="0"/>
              </a:rPr>
              <a:t>onografiei</a:t>
            </a:r>
            <a:r>
              <a:rPr lang="ro-RO" sz="2000" dirty="0" smtClean="0">
                <a:latin typeface="Arial" pitchFamily="34" charset="0"/>
                <a:cs typeface="Arial" pitchFamily="34" charset="0"/>
              </a:rPr>
              <a:t> consacrate </a:t>
            </a:r>
            <a:r>
              <a:rPr lang="ro-RO" sz="2000" i="1" dirty="0" smtClean="0"/>
              <a:t>Dialogului Intercultural în muzica nouă din Republica Moldova. Iradieri ale Festivalului Internațional Zilele Muzicii Noi (1991-2016) </a:t>
            </a:r>
            <a:r>
              <a:rPr lang="ro-RO" sz="2000" dirty="0" smtClean="0">
                <a:latin typeface="Arial" pitchFamily="34" charset="0"/>
                <a:cs typeface="Arial" pitchFamily="34" charset="0"/>
              </a:rPr>
              <a:t>(Valeria </a:t>
            </a:r>
            <a:r>
              <a:rPr lang="ro-RO" sz="2000" dirty="0" err="1" smtClean="0">
                <a:latin typeface="Arial" pitchFamily="34" charset="0"/>
                <a:cs typeface="Arial" pitchFamily="34" charset="0"/>
              </a:rPr>
              <a:t>Barbas</a:t>
            </a:r>
            <a:r>
              <a:rPr lang="ro-RO" sz="2000" dirty="0" smtClean="0">
                <a:latin typeface="Arial" pitchFamily="34" charset="0"/>
                <a:cs typeface="Arial" pitchFamily="34" charset="0"/>
              </a:rPr>
              <a:t>). </a:t>
            </a:r>
          </a:p>
          <a:p>
            <a:endParaRPr lang="ro-MO" sz="2000" dirty="0" smtClean="0">
              <a:latin typeface="Arial" pitchFamily="34" charset="0"/>
              <a:cs typeface="Arial" pitchFamily="34" charset="0"/>
            </a:endParaRPr>
          </a:p>
          <a:p>
            <a:r>
              <a:rPr lang="en-US" sz="2000" dirty="0" smtClean="0">
                <a:latin typeface="Arial" pitchFamily="34" charset="0"/>
                <a:cs typeface="Arial" pitchFamily="34" charset="0"/>
              </a:rPr>
              <a:t>II. </a:t>
            </a:r>
            <a:r>
              <a:rPr lang="ro-MO" sz="2000" dirty="0" smtClean="0">
                <a:latin typeface="Arial" pitchFamily="34" charset="0"/>
                <a:cs typeface="Arial" pitchFamily="34" charset="0"/>
              </a:rPr>
              <a:t>În domeniul Artelor Vizuale:</a:t>
            </a:r>
          </a:p>
          <a:p>
            <a:r>
              <a:rPr lang="ro-RO" sz="2000" dirty="0" smtClean="0">
                <a:latin typeface="Arial" pitchFamily="34" charset="0"/>
                <a:cs typeface="Arial" pitchFamily="34" charset="0"/>
              </a:rPr>
              <a:t>Au fost efectuate cercetări ce ţin  de perioadele medievală, modernă şi contemporană, fiind identificate noi atribuţii, punerea în circuit a unor compartimente referitor la urbanism (cramele basarabene) şi arhitectura ecleziastică medievală (biserici şi cetăţi), fiind studiată arta modernă (arte plastice, arhitectură) din secolele </a:t>
            </a:r>
            <a:r>
              <a:rPr lang="ro-RO" sz="2000" dirty="0" err="1" smtClean="0">
                <a:latin typeface="Arial" pitchFamily="34" charset="0"/>
                <a:cs typeface="Arial" pitchFamily="34" charset="0"/>
              </a:rPr>
              <a:t>XIX-XX</a:t>
            </a:r>
            <a:r>
              <a:rPr lang="ro-RO" sz="2000" dirty="0" smtClean="0">
                <a:latin typeface="Arial" pitchFamily="34" charset="0"/>
                <a:cs typeface="Arial" pitchFamily="34" charset="0"/>
              </a:rPr>
              <a:t>, comune pentru arealul bizantino-balcanic şi al Europei de Est şi arta contemporană în monografiile </a:t>
            </a:r>
            <a:r>
              <a:rPr lang="ro-RO" sz="2000" i="1" dirty="0" smtClean="0">
                <a:latin typeface="Arial" pitchFamily="34" charset="0"/>
                <a:cs typeface="Arial" pitchFamily="34" charset="0"/>
              </a:rPr>
              <a:t>Compoziţii tematice în sculptura moldovenească (anii 1940-2000) </a:t>
            </a:r>
            <a:r>
              <a:rPr lang="ro-RO" sz="2000" dirty="0" smtClean="0">
                <a:latin typeface="Arial" pitchFamily="34" charset="0"/>
                <a:cs typeface="Arial" pitchFamily="34" charset="0"/>
              </a:rPr>
              <a:t>(Ana Marian), </a:t>
            </a:r>
            <a:r>
              <a:rPr lang="ro-RO" sz="2000" i="1" dirty="0" smtClean="0">
                <a:latin typeface="Arial" pitchFamily="34" charset="0"/>
                <a:cs typeface="Arial" pitchFamily="34" charset="0"/>
              </a:rPr>
              <a:t>Arhitecți din Basarabia </a:t>
            </a:r>
            <a:r>
              <a:rPr lang="ro-RO" sz="2000" dirty="0" smtClean="0">
                <a:latin typeface="Arial" pitchFamily="34" charset="0"/>
                <a:cs typeface="Arial" pitchFamily="34" charset="0"/>
              </a:rPr>
              <a:t>(</a:t>
            </a:r>
            <a:r>
              <a:rPr lang="ro-RO" sz="2000" dirty="0" err="1" smtClean="0">
                <a:latin typeface="Arial" pitchFamily="34" charset="0"/>
                <a:cs typeface="Arial" pitchFamily="34" charset="0"/>
              </a:rPr>
              <a:t>Alla</a:t>
            </a:r>
            <a:r>
              <a:rPr lang="ro-RO" sz="2000" dirty="0" smtClean="0">
                <a:latin typeface="Arial" pitchFamily="34" charset="0"/>
                <a:cs typeface="Arial" pitchFamily="34" charset="0"/>
              </a:rPr>
              <a:t> </a:t>
            </a:r>
            <a:r>
              <a:rPr lang="ro-RO" sz="2000" dirty="0" err="1" smtClean="0">
                <a:latin typeface="Arial" pitchFamily="34" charset="0"/>
                <a:cs typeface="Arial" pitchFamily="34" charset="0"/>
              </a:rPr>
              <a:t>Ceastina</a:t>
            </a:r>
            <a:r>
              <a:rPr lang="ro-RO" sz="2000" dirty="0" smtClean="0">
                <a:latin typeface="Arial" pitchFamily="34" charset="0"/>
                <a:cs typeface="Arial" pitchFamily="34" charset="0"/>
              </a:rPr>
              <a:t>)</a:t>
            </a:r>
            <a:r>
              <a:rPr lang="en-US" sz="2000" dirty="0" smtClean="0">
                <a:latin typeface="Arial" pitchFamily="34" charset="0"/>
                <a:cs typeface="Arial" pitchFamily="34" charset="0"/>
              </a:rPr>
              <a:t>, </a:t>
            </a:r>
            <a:r>
              <a:rPr lang="it-IT" sz="2000" i="1" dirty="0" smtClean="0">
                <a:latin typeface="Arial" pitchFamily="34" charset="0"/>
                <a:cs typeface="Arial" pitchFamily="34" charset="0"/>
              </a:rPr>
              <a:t>Arta Decorativă din Republica Moldova. </a:t>
            </a:r>
            <a:r>
              <a:rPr lang="en-US" sz="2000" i="1" dirty="0" err="1" smtClean="0">
                <a:latin typeface="Arial" pitchFamily="34" charset="0"/>
                <a:cs typeface="Arial" pitchFamily="34" charset="0"/>
              </a:rPr>
              <a:t>Anii</a:t>
            </a:r>
            <a:r>
              <a:rPr lang="en-US" sz="2000" i="1" dirty="0" smtClean="0">
                <a:latin typeface="Arial" pitchFamily="34" charset="0"/>
                <a:cs typeface="Arial" pitchFamily="34" charset="0"/>
              </a:rPr>
              <a:t> 1945-1991 </a:t>
            </a:r>
            <a:r>
              <a:rPr lang="ro-RO" sz="2000" dirty="0" smtClean="0">
                <a:latin typeface="Arial" pitchFamily="34" charset="0"/>
                <a:cs typeface="Arial" pitchFamily="34" charset="0"/>
              </a:rPr>
              <a:t>(</a:t>
            </a:r>
            <a:r>
              <a:rPr lang="en-US" sz="2000" dirty="0" err="1" smtClean="0">
                <a:latin typeface="Arial" pitchFamily="34" charset="0"/>
                <a:cs typeface="Arial" pitchFamily="34" charset="0"/>
              </a:rPr>
              <a:t>Constantin</a:t>
            </a:r>
            <a:r>
              <a:rPr lang="en-US" sz="2000" dirty="0" smtClean="0">
                <a:latin typeface="Arial" pitchFamily="34" charset="0"/>
                <a:cs typeface="Arial" pitchFamily="34" charset="0"/>
              </a:rPr>
              <a:t> Sp</a:t>
            </a:r>
            <a:r>
              <a:rPr lang="ro-RO" sz="2000" dirty="0" smtClean="0">
                <a:latin typeface="Arial" pitchFamily="34" charset="0"/>
                <a:cs typeface="Arial" pitchFamily="34" charset="0"/>
              </a:rPr>
              <a:t>î</a:t>
            </a:r>
            <a:r>
              <a:rPr lang="en-US" sz="2000" dirty="0" smtClean="0">
                <a:latin typeface="Arial" pitchFamily="34" charset="0"/>
                <a:cs typeface="Arial" pitchFamily="34" charset="0"/>
              </a:rPr>
              <a:t>nu)</a:t>
            </a:r>
            <a:endParaRPr lang="ru-RU" sz="2000" dirty="0" smtClean="0">
              <a:latin typeface="Arial" pitchFamily="34" charset="0"/>
              <a:cs typeface="Arial" pitchFamily="34" charset="0"/>
            </a:endParaRPr>
          </a:p>
          <a:p>
            <a:r>
              <a:rPr lang="ro-RO" sz="2000" dirty="0" smtClean="0">
                <a:latin typeface="Arial" pitchFamily="34" charset="0"/>
                <a:cs typeface="Arial" pitchFamily="34" charset="0"/>
              </a:rPr>
              <a:t>.</a:t>
            </a:r>
            <a:endParaRPr lang="ru-RU" sz="2000" dirty="0" smtClean="0">
              <a:latin typeface="Arial" pitchFamily="34" charset="0"/>
              <a:cs typeface="Arial" pitchFamily="34" charset="0"/>
            </a:endParaRPr>
          </a:p>
          <a:p>
            <a:endParaRPr lang="ro-MO" sz="1800" dirty="0" smtClean="0">
              <a:solidFill>
                <a:srgbClr val="C00000"/>
              </a:solidFill>
              <a:latin typeface="Arial" pitchFamily="34" charset="0"/>
              <a:cs typeface="Arial" pitchFamily="34" charset="0"/>
            </a:endParaRPr>
          </a:p>
          <a:p>
            <a:endParaRPr lang="ru-RU" sz="1600" dirty="0">
              <a:solidFill>
                <a:srgbClr val="C00000"/>
              </a:solidFill>
              <a:latin typeface="+mj-lt"/>
              <a:cs typeface="Arial"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o-RO" sz="2800" b="1" cap="all" dirty="0" smtClean="0"/>
              <a:t>ORGANIZAREA manifestărilor  ŞTIINŢIFICE</a:t>
            </a:r>
            <a:r>
              <a:rPr lang="en-US" sz="2800" b="1" cap="all" dirty="0" smtClean="0"/>
              <a:t>, 201</a:t>
            </a:r>
            <a:r>
              <a:rPr lang="ro-RO" sz="2800" b="1" cap="all" dirty="0" smtClean="0"/>
              <a:t>8</a:t>
            </a:r>
            <a:endParaRPr lang="ru-RU" sz="2800" dirty="0"/>
          </a:p>
        </p:txBody>
      </p:sp>
      <p:sp>
        <p:nvSpPr>
          <p:cNvPr id="3" name="Содержимое 2"/>
          <p:cNvSpPr>
            <a:spLocks noGrp="1"/>
          </p:cNvSpPr>
          <p:nvPr>
            <p:ph sz="quarter" idx="1"/>
          </p:nvPr>
        </p:nvSpPr>
        <p:spPr/>
        <p:txBody>
          <a:bodyPr>
            <a:normAutofit/>
          </a:bodyPr>
          <a:lstStyle/>
          <a:p>
            <a:pPr>
              <a:buNone/>
            </a:pPr>
            <a:r>
              <a:rPr lang="ro-RO" sz="2400" dirty="0" smtClean="0"/>
              <a:t>Colaboratorii Centrului a</a:t>
            </a:r>
            <a:r>
              <a:rPr lang="en-US" sz="2400" dirty="0" smtClean="0"/>
              <a:t>u</a:t>
            </a:r>
            <a:r>
              <a:rPr lang="ro-RO" sz="2400" dirty="0" smtClean="0"/>
              <a:t> participat la organizarea</a:t>
            </a:r>
            <a:r>
              <a:rPr lang="en-US" sz="2400" dirty="0" smtClean="0"/>
              <a:t>:</a:t>
            </a:r>
            <a:endParaRPr lang="ro-RO" sz="2400" dirty="0" smtClean="0"/>
          </a:p>
          <a:p>
            <a:pPr>
              <a:buNone/>
            </a:pPr>
            <a:endParaRPr lang="en-US" sz="2400" dirty="0" smtClean="0"/>
          </a:p>
          <a:p>
            <a:r>
              <a:rPr lang="ro-RO" sz="2400" dirty="0" smtClean="0"/>
              <a:t> Conferinţei ştiinţifice internaţionale </a:t>
            </a:r>
            <a:r>
              <a:rPr lang="ro-MO" sz="2400" i="1" dirty="0" smtClean="0"/>
              <a:t>Patrimoniul cultural </a:t>
            </a:r>
            <a:r>
              <a:rPr lang="ro-MO" sz="2400" i="1" dirty="0" err="1" smtClean="0"/>
              <a:t>-cercetare</a:t>
            </a:r>
            <a:r>
              <a:rPr lang="ro-MO" sz="2400" i="1" dirty="0" smtClean="0"/>
              <a:t>, valorificare, promovare.</a:t>
            </a:r>
            <a:r>
              <a:rPr lang="ro-MO" sz="2400" dirty="0" smtClean="0"/>
              <a:t> </a:t>
            </a:r>
            <a:r>
              <a:rPr lang="ro-RO" sz="2400" dirty="0" smtClean="0"/>
              <a:t>Chişinău, </a:t>
            </a:r>
            <a:r>
              <a:rPr lang="ro-RO" sz="2400" dirty="0" err="1" smtClean="0"/>
              <a:t>AŞM</a:t>
            </a:r>
            <a:r>
              <a:rPr lang="ro-RO" sz="2400" dirty="0" smtClean="0"/>
              <a:t>, 30- 31 mai 2018;</a:t>
            </a:r>
          </a:p>
          <a:p>
            <a:endParaRPr lang="ro-RO" sz="2400" dirty="0" smtClean="0"/>
          </a:p>
          <a:p>
            <a:r>
              <a:rPr lang="ro-RO" sz="2400" dirty="0" smtClean="0"/>
              <a:t>Conferinţei omagiale </a:t>
            </a:r>
            <a:r>
              <a:rPr lang="ro-RO" sz="2400" i="1" dirty="0" smtClean="0"/>
              <a:t>Aurelian Dănilă - cercetător şi promotor al culturii muzicale naţionale</a:t>
            </a:r>
            <a:r>
              <a:rPr lang="ro-RO" sz="2400" dirty="0" smtClean="0"/>
              <a:t>. Chişinău, </a:t>
            </a:r>
            <a:r>
              <a:rPr lang="ro-RO" sz="2400" dirty="0" err="1" smtClean="0"/>
              <a:t>AŞM</a:t>
            </a:r>
            <a:r>
              <a:rPr lang="ro-RO" sz="2400" dirty="0" smtClean="0"/>
              <a:t>, 23.01.2018.</a:t>
            </a:r>
            <a:endParaRPr lang="ru-RU" sz="24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o-MO" sz="2400" b="1" dirty="0" smtClean="0">
                <a:solidFill>
                  <a:schemeClr val="tx1"/>
                </a:solidFill>
              </a:rPr>
              <a:t>Termenul executării proiectului -</a:t>
            </a:r>
            <a:r>
              <a:rPr lang="ro-MO" sz="2400" dirty="0" smtClean="0">
                <a:solidFill>
                  <a:schemeClr val="tx1"/>
                </a:solidFill>
              </a:rPr>
              <a:t/>
            </a:r>
            <a:br>
              <a:rPr lang="ro-MO" sz="2400" dirty="0" smtClean="0">
                <a:solidFill>
                  <a:schemeClr val="tx1"/>
                </a:solidFill>
              </a:rPr>
            </a:br>
            <a:r>
              <a:rPr lang="ro-RO" sz="2400" b="1" dirty="0" smtClean="0">
                <a:solidFill>
                  <a:schemeClr val="tx1"/>
                </a:solidFill>
              </a:rPr>
              <a:t>20</a:t>
            </a:r>
            <a:r>
              <a:rPr lang="en-US" sz="2400" b="1" dirty="0" smtClean="0">
                <a:solidFill>
                  <a:schemeClr val="tx1"/>
                </a:solidFill>
              </a:rPr>
              <a:t>15</a:t>
            </a:r>
            <a:r>
              <a:rPr lang="ro-RO" sz="2400" b="1" dirty="0" smtClean="0">
                <a:solidFill>
                  <a:schemeClr val="tx1"/>
                </a:solidFill>
              </a:rPr>
              <a:t>-201</a:t>
            </a:r>
            <a:r>
              <a:rPr lang="en-US" sz="2400" b="1" dirty="0" smtClean="0">
                <a:solidFill>
                  <a:schemeClr val="tx1"/>
                </a:solidFill>
              </a:rPr>
              <a:t>8</a:t>
            </a:r>
            <a:endParaRPr lang="ru-RU" sz="2400" dirty="0">
              <a:solidFill>
                <a:schemeClr val="tx1"/>
              </a:solidFill>
            </a:endParaRPr>
          </a:p>
        </p:txBody>
      </p:sp>
      <p:sp>
        <p:nvSpPr>
          <p:cNvPr id="3" name="Содержимое 2"/>
          <p:cNvSpPr>
            <a:spLocks noGrp="1"/>
          </p:cNvSpPr>
          <p:nvPr>
            <p:ph sz="quarter" idx="1"/>
          </p:nvPr>
        </p:nvSpPr>
        <p:spPr/>
        <p:txBody>
          <a:bodyPr>
            <a:normAutofit/>
          </a:bodyPr>
          <a:lstStyle/>
          <a:p>
            <a:r>
              <a:rPr lang="en-US" sz="2800" b="1" dirty="0" err="1" smtClean="0"/>
              <a:t>Subdivi</a:t>
            </a:r>
            <a:r>
              <a:rPr lang="ro-RO" sz="2800" b="1" dirty="0" smtClean="0"/>
              <a:t>z</a:t>
            </a:r>
            <a:r>
              <a:rPr lang="en-US" sz="2800" b="1" dirty="0" err="1" smtClean="0"/>
              <a:t>iunile</a:t>
            </a:r>
            <a:r>
              <a:rPr lang="ro-RO" sz="2800" b="1" dirty="0" smtClean="0"/>
              <a:t> organizaţiei executoare</a:t>
            </a:r>
            <a:endParaRPr lang="ru-RU" sz="2800" b="1" dirty="0" smtClean="0"/>
          </a:p>
          <a:p>
            <a:pPr algn="just">
              <a:buFontTx/>
              <a:buChar char="•"/>
            </a:pPr>
            <a:r>
              <a:rPr lang="ro-MO" sz="2800" b="1" dirty="0" smtClean="0"/>
              <a:t>Secţia Arte Audiovizuale</a:t>
            </a:r>
            <a:r>
              <a:rPr lang="en-US" sz="2800" b="1" dirty="0" smtClean="0"/>
              <a:t> - </a:t>
            </a:r>
            <a:r>
              <a:rPr lang="ro-RO" sz="2800" b="1" dirty="0" smtClean="0">
                <a:solidFill>
                  <a:schemeClr val="accent4">
                    <a:lumMod val="75000"/>
                  </a:schemeClr>
                </a:solidFill>
              </a:rPr>
              <a:t>2</a:t>
            </a:r>
            <a:r>
              <a:rPr lang="en-US" sz="2800" b="1" dirty="0" smtClean="0"/>
              <a:t> </a:t>
            </a:r>
            <a:r>
              <a:rPr lang="en-US" sz="2800" b="1" dirty="0" err="1" smtClean="0"/>
              <a:t>sectoare</a:t>
            </a:r>
            <a:r>
              <a:rPr lang="ro-RO" sz="2800" b="1" dirty="0" smtClean="0"/>
              <a:t>, </a:t>
            </a:r>
            <a:endParaRPr lang="ro-MO" sz="2800" b="1" dirty="0" smtClean="0"/>
          </a:p>
          <a:p>
            <a:pPr algn="just">
              <a:buFontTx/>
              <a:buChar char="•"/>
            </a:pPr>
            <a:r>
              <a:rPr lang="ro-MO" sz="2800" b="1" dirty="0" smtClean="0"/>
              <a:t>Secţia Arte Vizuale</a:t>
            </a:r>
            <a:r>
              <a:rPr lang="ru-RU" sz="2800" b="1" dirty="0" smtClean="0"/>
              <a:t> </a:t>
            </a:r>
            <a:r>
              <a:rPr lang="en-US" sz="2800" b="1" dirty="0" smtClean="0"/>
              <a:t>– </a:t>
            </a:r>
            <a:r>
              <a:rPr lang="en-US" sz="2800" b="1" dirty="0" smtClean="0">
                <a:solidFill>
                  <a:schemeClr val="accent4">
                    <a:lumMod val="75000"/>
                  </a:schemeClr>
                </a:solidFill>
              </a:rPr>
              <a:t>2</a:t>
            </a:r>
            <a:r>
              <a:rPr lang="en-US" sz="2800" b="1" dirty="0" smtClean="0">
                <a:solidFill>
                  <a:srgbClr val="00B0F0"/>
                </a:solidFill>
              </a:rPr>
              <a:t> </a:t>
            </a:r>
            <a:r>
              <a:rPr lang="en-US" sz="2800" b="1" dirty="0" err="1" smtClean="0"/>
              <a:t>sectoare</a:t>
            </a:r>
            <a:endParaRPr lang="en-US" sz="2800" b="1" dirty="0" smtClean="0"/>
          </a:p>
          <a:p>
            <a:pPr algn="just">
              <a:buFontTx/>
              <a:buChar char="•"/>
            </a:pPr>
            <a:endParaRPr lang="ro-RO" sz="2400" b="1" dirty="0" smtClean="0"/>
          </a:p>
          <a:p>
            <a:pPr algn="just">
              <a:buFontTx/>
              <a:buChar char="•"/>
            </a:pPr>
            <a:r>
              <a:rPr lang="ro-RO" sz="2000" b="1" dirty="0" smtClean="0"/>
              <a:t>Conducătorul proiectului -</a:t>
            </a:r>
          </a:p>
          <a:p>
            <a:pPr algn="just">
              <a:buNone/>
            </a:pPr>
            <a:r>
              <a:rPr lang="ro-RO" sz="2000" b="1" dirty="0" smtClean="0"/>
              <a:t>  Tudor Stavilă - dr. </a:t>
            </a:r>
            <a:r>
              <a:rPr lang="ro-RO" sz="2000" b="1" dirty="0" err="1" smtClean="0"/>
              <a:t>habilitat</a:t>
            </a:r>
            <a:endParaRPr lang="ro-RO" sz="2000" b="1" dirty="0" smtClean="0"/>
          </a:p>
          <a:p>
            <a:endParaRPr lang="ru-RU" sz="24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en-US" dirty="0" smtClean="0"/>
              <a:t>Men</a:t>
            </a:r>
            <a:r>
              <a:rPr lang="ro-RO" dirty="0" smtClean="0"/>
              <a:t>ţ</a:t>
            </a:r>
            <a:r>
              <a:rPr lang="en-US" dirty="0" err="1" smtClean="0"/>
              <a:t>iuni</a:t>
            </a:r>
            <a:r>
              <a:rPr lang="ro-RO" dirty="0" smtClean="0"/>
              <a:t> în 2018</a:t>
            </a:r>
            <a:endParaRPr lang="ru-RU" dirty="0"/>
          </a:p>
        </p:txBody>
      </p:sp>
      <p:sp>
        <p:nvSpPr>
          <p:cNvPr id="2" name="Содержимое 1"/>
          <p:cNvSpPr>
            <a:spLocks noGrp="1"/>
          </p:cNvSpPr>
          <p:nvPr>
            <p:ph sz="quarter" idx="1"/>
          </p:nvPr>
        </p:nvSpPr>
        <p:spPr>
          <a:xfrm>
            <a:off x="301752" y="1527048"/>
            <a:ext cx="8503920" cy="4902348"/>
          </a:xfrm>
        </p:spPr>
        <p:txBody>
          <a:bodyPr>
            <a:normAutofit fontScale="55000" lnSpcReduction="20000"/>
          </a:bodyPr>
          <a:lstStyle/>
          <a:p>
            <a:r>
              <a:rPr lang="ro-RO" sz="2900" dirty="0" err="1" smtClean="0"/>
              <a:t>GHILAŞ</a:t>
            </a:r>
            <a:r>
              <a:rPr lang="ro-RO" sz="2900" dirty="0" smtClean="0"/>
              <a:t>, V. Premiul „</a:t>
            </a:r>
            <a:r>
              <a:rPr lang="ro-RO" sz="2900" dirty="0" err="1" smtClean="0"/>
              <a:t>Gleb</a:t>
            </a:r>
            <a:r>
              <a:rPr lang="ro-RO" sz="2900" dirty="0" smtClean="0"/>
              <a:t> </a:t>
            </a:r>
            <a:r>
              <a:rPr lang="ro-RO" sz="2900" dirty="0" err="1" smtClean="0"/>
              <a:t>Ceaikovschi</a:t>
            </a:r>
            <a:r>
              <a:rPr lang="ro-RO" sz="2900" dirty="0" smtClean="0"/>
              <a:t> </a:t>
            </a:r>
            <a:r>
              <a:rPr lang="ro-RO" sz="2900" dirty="0" err="1" smtClean="0"/>
              <a:t>Mereşanu</a:t>
            </a:r>
            <a:r>
              <a:rPr lang="ro-RO" sz="2900" dirty="0" smtClean="0"/>
              <a:t>” al Uniunii Compozitorilor şi Muzicologilor din Moldova, 2018, Compartimentul </a:t>
            </a:r>
            <a:r>
              <a:rPr lang="ro-RO" sz="2900" i="1" dirty="0" smtClean="0"/>
              <a:t>Muzicologie</a:t>
            </a:r>
            <a:r>
              <a:rPr lang="ro-RO" sz="2900" dirty="0" smtClean="0"/>
              <a:t>.</a:t>
            </a:r>
          </a:p>
          <a:p>
            <a:r>
              <a:rPr lang="ro-RO" sz="2900" dirty="0" smtClean="0"/>
              <a:t>GALAICU, V. Premiul Uniunii compozitorilor pentru cele mai bune lucrări muzicologie – pentru monografia </a:t>
            </a:r>
            <a:r>
              <a:rPr lang="ro-RO" sz="2900" i="1" dirty="0" smtClean="0"/>
              <a:t>Filonul bizantin </a:t>
            </a:r>
            <a:r>
              <a:rPr lang="ro-RO" sz="2900" dirty="0" smtClean="0"/>
              <a:t>(mai 2018)</a:t>
            </a:r>
          </a:p>
          <a:p>
            <a:endParaRPr lang="ru-RU" sz="2900" dirty="0" smtClean="0"/>
          </a:p>
          <a:p>
            <a:r>
              <a:rPr lang="ro-RO" sz="2900" dirty="0" smtClean="0"/>
              <a:t>CHISELIŢĂ, Vasile. Diplomă de excelenţă, Asociaţia Cadrelor Didactice de Etnie Română din regiunea Cernăuţi, Ucraina. Cernăuţi, 2018.</a:t>
            </a:r>
          </a:p>
          <a:p>
            <a:endParaRPr lang="ru-RU" sz="2900" dirty="0" smtClean="0"/>
          </a:p>
          <a:p>
            <a:r>
              <a:rPr lang="ro-RO" sz="2900" dirty="0" smtClean="0"/>
              <a:t>PLĂMĂDEALĂ </a:t>
            </a:r>
            <a:r>
              <a:rPr lang="ro-RO" sz="2900" dirty="0" err="1" smtClean="0"/>
              <a:t>A.-M</a:t>
            </a:r>
            <a:r>
              <a:rPr lang="ro-RO" sz="2900" dirty="0" smtClean="0"/>
              <a:t>. Diploma de excelenţă la Târgul de cărţi, Galaţi, 12 iunie 2018; </a:t>
            </a:r>
            <a:r>
              <a:rPr lang="it-IT" sz="2900" dirty="0" smtClean="0"/>
              <a:t>Diploma de excelenţă a Ministerului Culturii, Educaţiei şi Cercetării cu ocazia zilei ştiinţei, 9 noiembrie 2018.</a:t>
            </a:r>
            <a:endParaRPr lang="ro-RO" sz="2900" dirty="0" smtClean="0"/>
          </a:p>
          <a:p>
            <a:r>
              <a:rPr lang="ro-RO" sz="2900" dirty="0" smtClean="0"/>
              <a:t>PLĂMĂDEALĂ </a:t>
            </a:r>
            <a:r>
              <a:rPr lang="ro-RO" sz="2900" dirty="0" err="1" smtClean="0"/>
              <a:t>A.-M</a:t>
            </a:r>
            <a:r>
              <a:rPr lang="ro-RO" sz="2900" dirty="0" smtClean="0"/>
              <a:t>. Diploma Ministerului Educației, Culturii și Cercetării</a:t>
            </a:r>
            <a:endParaRPr lang="en-US" sz="2900" dirty="0" smtClean="0"/>
          </a:p>
          <a:p>
            <a:endParaRPr lang="ru-RU" sz="2900" dirty="0" smtClean="0"/>
          </a:p>
          <a:p>
            <a:r>
              <a:rPr lang="ro-RO" sz="2900" dirty="0" smtClean="0"/>
              <a:t>Cu Diplome de gratitudine pentru participare activă în viaţa ştiinţifică şi în legătură cu sărbătoarea Zilei Mondiale a Ştiinţei, Chişinău, IPC, 2018 au fost menţionaţi: </a:t>
            </a:r>
            <a:endParaRPr lang="ru-RU" sz="2900" dirty="0" smtClean="0"/>
          </a:p>
          <a:p>
            <a:pPr>
              <a:buNone/>
            </a:pPr>
            <a:r>
              <a:rPr lang="ro-RO" sz="2900" dirty="0" err="1" smtClean="0"/>
              <a:t>COROLIOVA</a:t>
            </a:r>
            <a:r>
              <a:rPr lang="ro-RO" sz="2900" dirty="0" smtClean="0"/>
              <a:t>  E., CHISELIŢĂ V., </a:t>
            </a:r>
            <a:r>
              <a:rPr lang="ro-RO" sz="2900" dirty="0" err="1" smtClean="0"/>
              <a:t>OLĂRESCU</a:t>
            </a:r>
            <a:r>
              <a:rPr lang="ro-RO" sz="2900" dirty="0" smtClean="0"/>
              <a:t> D., MARIAN A., </a:t>
            </a:r>
            <a:r>
              <a:rPr lang="ro-RO" sz="2900" dirty="0" err="1" smtClean="0"/>
              <a:t>ȘLAPAC</a:t>
            </a:r>
            <a:r>
              <a:rPr lang="ro-RO" sz="2900" dirty="0" smtClean="0"/>
              <a:t> M., </a:t>
            </a:r>
            <a:r>
              <a:rPr lang="ro-RO" sz="2900" dirty="0" err="1" smtClean="0"/>
              <a:t>ROCACIUC</a:t>
            </a:r>
            <a:r>
              <a:rPr lang="ro-RO" sz="2900" dirty="0" smtClean="0"/>
              <a:t> V.</a:t>
            </a:r>
          </a:p>
          <a:p>
            <a:endParaRPr lang="ru-RU" sz="2900" dirty="0" smtClean="0"/>
          </a:p>
          <a:p>
            <a:r>
              <a:rPr lang="ro-RO" sz="2900" dirty="0" err="1" smtClean="0"/>
              <a:t>ȘLAPAC</a:t>
            </a:r>
            <a:r>
              <a:rPr lang="ro-RO" sz="2900" dirty="0" smtClean="0"/>
              <a:t>, M. Diploma de onoare a Preşedintelui Republicii Moldova</a:t>
            </a:r>
            <a:endParaRPr lang="ru-RU" sz="2900" dirty="0" smtClean="0"/>
          </a:p>
          <a:p>
            <a:r>
              <a:rPr lang="ro-RO" sz="2900" dirty="0" smtClean="0"/>
              <a:t>Medalia „Pentru cooperare” a Departamentului Trupelor de </a:t>
            </a:r>
            <a:r>
              <a:rPr lang="ro-RO" sz="2900" dirty="0" err="1" smtClean="0"/>
              <a:t>Carabineri</a:t>
            </a:r>
            <a:r>
              <a:rPr lang="ro-RO" sz="2900" dirty="0" smtClean="0"/>
              <a:t> al MAI</a:t>
            </a:r>
          </a:p>
          <a:p>
            <a:r>
              <a:rPr lang="ro-RO" sz="2900" dirty="0" smtClean="0"/>
              <a:t>Premiul Academiei Române „M. Kogălniceanu” pentru monografia „Cetățile </a:t>
            </a:r>
            <a:r>
              <a:rPr lang="ro-RO" sz="2900" dirty="0" err="1" smtClean="0"/>
              <a:t>Bastionare</a:t>
            </a:r>
            <a:r>
              <a:rPr lang="ro-RO" sz="2900" dirty="0" smtClean="0"/>
              <a:t>”</a:t>
            </a:r>
            <a:endParaRPr lang="ru-RU"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752" y="228600"/>
            <a:ext cx="8270776" cy="771508"/>
          </a:xfrm>
        </p:spPr>
        <p:txBody>
          <a:bodyPr>
            <a:normAutofit/>
          </a:bodyPr>
          <a:lstStyle/>
          <a:p>
            <a:r>
              <a:rPr lang="en-US" sz="2800" dirty="0" smtClean="0"/>
              <a:t>Men</a:t>
            </a:r>
            <a:r>
              <a:rPr lang="ro-RO" sz="2800" dirty="0" smtClean="0"/>
              <a:t>ţ</a:t>
            </a:r>
            <a:r>
              <a:rPr lang="en-US" sz="2800" dirty="0" err="1" smtClean="0"/>
              <a:t>iuni</a:t>
            </a:r>
            <a:r>
              <a:rPr lang="ro-RO" sz="2800" dirty="0" smtClean="0"/>
              <a:t> în 2018</a:t>
            </a:r>
            <a:endParaRPr lang="ru-RU" sz="2800" dirty="0"/>
          </a:p>
        </p:txBody>
      </p:sp>
      <p:pic>
        <p:nvPicPr>
          <p:cNvPr id="1027" name="Picture 3" descr="C:\Documents and Settings\Admin\Рабочий стол\foto diploma Cernauti.JPG"/>
          <p:cNvPicPr>
            <a:picLocks noChangeAspect="1" noChangeArrowheads="1"/>
          </p:cNvPicPr>
          <p:nvPr/>
        </p:nvPicPr>
        <p:blipFill>
          <a:blip r:embed="rId2" cstate="print"/>
          <a:srcRect/>
          <a:stretch>
            <a:fillRect/>
          </a:stretch>
        </p:blipFill>
        <p:spPr bwMode="auto">
          <a:xfrm>
            <a:off x="5286380" y="3714752"/>
            <a:ext cx="3647741" cy="2581607"/>
          </a:xfrm>
          <a:prstGeom prst="rect">
            <a:avLst/>
          </a:prstGeom>
          <a:noFill/>
        </p:spPr>
      </p:pic>
      <p:pic>
        <p:nvPicPr>
          <p:cNvPr id="16386" name="Picture 2" descr="C:\Users\Liliana\Desktop\raport_foto\сканирование0001.jpg"/>
          <p:cNvPicPr>
            <a:picLocks noChangeAspect="1" noChangeArrowheads="1"/>
          </p:cNvPicPr>
          <p:nvPr/>
        </p:nvPicPr>
        <p:blipFill>
          <a:blip r:embed="rId3" cstate="print"/>
          <a:srcRect/>
          <a:stretch>
            <a:fillRect/>
          </a:stretch>
        </p:blipFill>
        <p:spPr bwMode="auto">
          <a:xfrm>
            <a:off x="3000364" y="2571744"/>
            <a:ext cx="2225391" cy="3143272"/>
          </a:xfrm>
          <a:prstGeom prst="rect">
            <a:avLst/>
          </a:prstGeom>
          <a:noFill/>
        </p:spPr>
      </p:pic>
      <p:pic>
        <p:nvPicPr>
          <p:cNvPr id="2050" name="Picture 2" descr="C:\Documents and Settings\Admin\Рабочий стол\Plamadeala_diploma.jpg"/>
          <p:cNvPicPr>
            <a:picLocks noChangeAspect="1" noChangeArrowheads="1"/>
          </p:cNvPicPr>
          <p:nvPr/>
        </p:nvPicPr>
        <p:blipFill>
          <a:blip r:embed="rId4" cstate="print"/>
          <a:srcRect/>
          <a:stretch>
            <a:fillRect/>
          </a:stretch>
        </p:blipFill>
        <p:spPr bwMode="auto">
          <a:xfrm>
            <a:off x="214282" y="1500174"/>
            <a:ext cx="2716451" cy="3763916"/>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o-RO" sz="2800" dirty="0" smtClean="0">
                <a:latin typeface="Arial" pitchFamily="34" charset="0"/>
                <a:cs typeface="Arial" pitchFamily="34" charset="0"/>
              </a:rPr>
              <a:t>Activităţi în cadrul Uniunilor de creaţie</a:t>
            </a:r>
            <a:endParaRPr lang="ru-RU" sz="2800" dirty="0"/>
          </a:p>
        </p:txBody>
      </p:sp>
      <p:sp>
        <p:nvSpPr>
          <p:cNvPr id="3" name="Содержимое 2"/>
          <p:cNvSpPr>
            <a:spLocks noGrp="1"/>
          </p:cNvSpPr>
          <p:nvPr>
            <p:ph sz="quarter" idx="1"/>
          </p:nvPr>
        </p:nvSpPr>
        <p:spPr>
          <a:xfrm>
            <a:off x="301752" y="1527048"/>
            <a:ext cx="8503920" cy="4830910"/>
          </a:xfrm>
        </p:spPr>
        <p:txBody>
          <a:bodyPr>
            <a:normAutofit fontScale="92500" lnSpcReduction="10000"/>
          </a:bodyPr>
          <a:lstStyle/>
          <a:p>
            <a:r>
              <a:rPr lang="ro-RO" sz="2400" dirty="0" smtClean="0"/>
              <a:t>Cercetătorii Centrului  activează în cadrul </a:t>
            </a:r>
            <a:r>
              <a:rPr lang="en-US" sz="2400" dirty="0" smtClean="0"/>
              <a:t> Cons</a:t>
            </a:r>
            <a:r>
              <a:rPr lang="ro-RO" sz="2400" dirty="0" smtClean="0"/>
              <a:t>i</a:t>
            </a:r>
            <a:r>
              <a:rPr lang="en-US" sz="2400" dirty="0" err="1" smtClean="0"/>
              <a:t>liilor</a:t>
            </a:r>
            <a:r>
              <a:rPr lang="ro-RO" sz="2400" dirty="0" smtClean="0"/>
              <a:t> ministeriale şi a</a:t>
            </a:r>
            <a:r>
              <a:rPr lang="en-US" sz="2400" dirty="0" smtClean="0"/>
              <a:t>l</a:t>
            </a:r>
            <a:r>
              <a:rPr lang="ro-RO" sz="2400" dirty="0" smtClean="0"/>
              <a:t>e Uniunilor de creaţie</a:t>
            </a:r>
            <a:r>
              <a:rPr lang="en-US" sz="2400" dirty="0" smtClean="0"/>
              <a:t> </a:t>
            </a:r>
            <a:r>
              <a:rPr lang="ro-RO" sz="2400" dirty="0" smtClean="0"/>
              <a:t>la:</a:t>
            </a:r>
          </a:p>
          <a:p>
            <a:r>
              <a:rPr lang="ro-RO" sz="2400" dirty="0" smtClean="0"/>
              <a:t>Ministerul Culturii (</a:t>
            </a:r>
            <a:r>
              <a:rPr lang="en-US" sz="2400" dirty="0" smtClean="0"/>
              <a:t>V. </a:t>
            </a:r>
            <a:r>
              <a:rPr lang="en-US" sz="2400" dirty="0" err="1" smtClean="0"/>
              <a:t>Ghila</a:t>
            </a:r>
            <a:r>
              <a:rPr lang="ro-RO" sz="2400" dirty="0" smtClean="0"/>
              <a:t>ş, T. </a:t>
            </a:r>
            <a:r>
              <a:rPr lang="ro-RO" sz="2400" dirty="0" err="1" smtClean="0"/>
              <a:t>Nesterov</a:t>
            </a:r>
            <a:r>
              <a:rPr lang="ro-RO" sz="2400" dirty="0" smtClean="0"/>
              <a:t>, V. Chiseliţă, </a:t>
            </a:r>
            <a:r>
              <a:rPr lang="ro-RO" sz="2400" dirty="0" err="1" smtClean="0"/>
              <a:t>T.Stavilă</a:t>
            </a:r>
            <a:r>
              <a:rPr lang="ro-RO" sz="2400" dirty="0" smtClean="0"/>
              <a:t>, D. </a:t>
            </a:r>
            <a:r>
              <a:rPr lang="ro-RO" sz="2400" dirty="0" err="1" smtClean="0"/>
              <a:t>Olărescu</a:t>
            </a:r>
            <a:r>
              <a:rPr lang="ro-RO" sz="2400" dirty="0" smtClean="0"/>
              <a:t>)</a:t>
            </a:r>
          </a:p>
          <a:p>
            <a:r>
              <a:rPr lang="ro-RO" sz="2400" dirty="0" smtClean="0"/>
              <a:t>Uniunea Artiştilor Plastici (C. </a:t>
            </a:r>
            <a:r>
              <a:rPr lang="ro-RO" sz="2400" dirty="0" err="1" smtClean="0"/>
              <a:t>Spînu</a:t>
            </a:r>
            <a:r>
              <a:rPr lang="ro-RO" sz="2400" dirty="0" smtClean="0"/>
              <a:t>, L. Toma, V. Malcoci, V. </a:t>
            </a:r>
            <a:r>
              <a:rPr lang="ro-RO" sz="2400" dirty="0" err="1" smtClean="0"/>
              <a:t>Rocaciuc</a:t>
            </a:r>
            <a:r>
              <a:rPr lang="ro-RO" sz="2400" dirty="0" smtClean="0"/>
              <a:t>, A. Marian, T. Stavilă, N. </a:t>
            </a:r>
            <a:r>
              <a:rPr lang="ro-RO" sz="2400" dirty="0" err="1" smtClean="0"/>
              <a:t>Procop</a:t>
            </a:r>
            <a:r>
              <a:rPr lang="ro-RO" sz="2400" dirty="0" smtClean="0"/>
              <a:t>)</a:t>
            </a:r>
          </a:p>
          <a:p>
            <a:r>
              <a:rPr lang="ro-RO" sz="2400" dirty="0" smtClean="0"/>
              <a:t>Uniunea Compozitorilor şi Muzicologilor (V. Galaicu, V. </a:t>
            </a:r>
            <a:r>
              <a:rPr lang="ro-RO" sz="2400" dirty="0" err="1" smtClean="0"/>
              <a:t>Ghilaş</a:t>
            </a:r>
            <a:r>
              <a:rPr lang="ro-RO" sz="2400" dirty="0" smtClean="0"/>
              <a:t>, A. Dănilă, E. </a:t>
            </a:r>
            <a:r>
              <a:rPr lang="ro-RO" sz="2400" dirty="0" err="1" smtClean="0"/>
              <a:t>Nagacevschi</a:t>
            </a:r>
            <a:r>
              <a:rPr lang="ro-RO" sz="2400" dirty="0" smtClean="0"/>
              <a:t>, V. </a:t>
            </a:r>
            <a:r>
              <a:rPr lang="ro-RO" sz="2400" dirty="0" err="1" smtClean="0"/>
              <a:t>Barbas</a:t>
            </a:r>
            <a:r>
              <a:rPr lang="ro-RO" sz="2400" dirty="0" smtClean="0"/>
              <a:t>)</a:t>
            </a:r>
          </a:p>
          <a:p>
            <a:r>
              <a:rPr lang="ro-RO" sz="2400" dirty="0" smtClean="0"/>
              <a:t>Uniunea Cineaştilor (</a:t>
            </a:r>
            <a:r>
              <a:rPr lang="ro-RO" sz="2400" dirty="0" err="1" smtClean="0"/>
              <a:t>A.-M</a:t>
            </a:r>
            <a:r>
              <a:rPr lang="ro-RO" sz="2400" dirty="0" smtClean="0"/>
              <a:t>. Plămădeală, D. </a:t>
            </a:r>
            <a:r>
              <a:rPr lang="ro-RO" sz="2400" dirty="0" err="1" smtClean="0"/>
              <a:t>Olărescu</a:t>
            </a:r>
            <a:r>
              <a:rPr lang="ro-RO" sz="2400" dirty="0" smtClean="0"/>
              <a:t>, A. </a:t>
            </a:r>
            <a:r>
              <a:rPr lang="ro-RO" sz="2400" dirty="0" err="1" smtClean="0"/>
              <a:t>Bohanţov</a:t>
            </a:r>
            <a:r>
              <a:rPr lang="ro-RO" sz="2400" dirty="0" smtClean="0"/>
              <a:t>)</a:t>
            </a:r>
          </a:p>
          <a:p>
            <a:r>
              <a:rPr lang="ro-RO" sz="2400" dirty="0" smtClean="0"/>
              <a:t>Uniunea Teatrală (</a:t>
            </a:r>
            <a:r>
              <a:rPr lang="en-US" sz="2400" dirty="0" smtClean="0"/>
              <a:t>A. D</a:t>
            </a:r>
            <a:r>
              <a:rPr lang="ro-RO" sz="2400" dirty="0" err="1" smtClean="0"/>
              <a:t>ănilă</a:t>
            </a:r>
            <a:r>
              <a:rPr lang="ro-RO" sz="2400" dirty="0" smtClean="0"/>
              <a:t>, E. </a:t>
            </a:r>
            <a:r>
              <a:rPr lang="ro-RO" sz="2400" dirty="0" err="1" smtClean="0"/>
              <a:t>Coroliova</a:t>
            </a:r>
            <a:r>
              <a:rPr lang="ro-RO" sz="2400" dirty="0" smtClean="0"/>
              <a:t>)</a:t>
            </a:r>
          </a:p>
          <a:p>
            <a:r>
              <a:rPr lang="ro-RO" sz="2400" dirty="0" smtClean="0"/>
              <a:t>Uniunea Muzicienilor (A. Dănilă, E. </a:t>
            </a:r>
            <a:r>
              <a:rPr lang="ro-RO" sz="2400" dirty="0" err="1" smtClean="0"/>
              <a:t>Coroliova</a:t>
            </a:r>
            <a:r>
              <a:rPr lang="ro-RO" sz="2400" dirty="0" smtClean="0"/>
              <a:t>, E. </a:t>
            </a:r>
            <a:r>
              <a:rPr lang="ro-RO" sz="2400" dirty="0" err="1" smtClean="0"/>
              <a:t>Nagacevschi</a:t>
            </a:r>
            <a:r>
              <a:rPr lang="ro-RO" sz="2400" dirty="0" smtClean="0"/>
              <a:t>, V. </a:t>
            </a:r>
            <a:r>
              <a:rPr lang="ro-RO" sz="2400" dirty="0" err="1" smtClean="0"/>
              <a:t>Barbas</a:t>
            </a:r>
            <a:r>
              <a:rPr lang="ro-RO" sz="2400" dirty="0" smtClean="0"/>
              <a:t>, V. </a:t>
            </a:r>
            <a:r>
              <a:rPr lang="ro-RO" sz="2400" dirty="0" err="1" smtClean="0"/>
              <a:t>Ghilaş</a:t>
            </a:r>
            <a:r>
              <a:rPr lang="ro-RO" sz="2400" dirty="0" smtClean="0"/>
              <a:t>)</a:t>
            </a:r>
          </a:p>
          <a:p>
            <a:r>
              <a:rPr lang="ro-RO" sz="2400" dirty="0" smtClean="0"/>
              <a:t>Uniunea Arhitecţilor (T. </a:t>
            </a:r>
            <a:r>
              <a:rPr lang="ro-RO" sz="2400" dirty="0" err="1" smtClean="0"/>
              <a:t>Nesterov</a:t>
            </a:r>
            <a:r>
              <a:rPr lang="ro-RO" sz="2400" dirty="0" smtClean="0"/>
              <a:t>)</a:t>
            </a:r>
          </a:p>
          <a:p>
            <a:endParaRPr lang="ru-RU" sz="24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154626"/>
          </a:xfrm>
        </p:spPr>
        <p:txBody>
          <a:bodyPr>
            <a:normAutofit/>
          </a:bodyPr>
          <a:lstStyle/>
          <a:p>
            <a:pPr lvl="0" fontAlgn="base">
              <a:spcAft>
                <a:spcPct val="0"/>
              </a:spcAft>
            </a:pPr>
            <a:r>
              <a:rPr lang="ro-MO" sz="2700" dirty="0" smtClean="0">
                <a:solidFill>
                  <a:schemeClr val="tx1"/>
                </a:solidFill>
                <a:latin typeface="Arial" pitchFamily="34" charset="0"/>
                <a:ea typeface="Times New Roman" pitchFamily="18" charset="0"/>
              </a:rPr>
              <a:t>Raport întocmit în baza dărilor de seamă a cercetătorilor aprobate în cadrul şedinţelor Secţiei de Arte Vizuale şi a Secţiei Arte audiovizuale </a:t>
            </a:r>
            <a:r>
              <a:rPr lang="en-US" sz="2700" dirty="0" smtClean="0">
                <a:solidFill>
                  <a:schemeClr val="tx1"/>
                </a:solidFill>
                <a:latin typeface="Arial" pitchFamily="34" charset="0"/>
                <a:ea typeface="Times New Roman" pitchFamily="18" charset="0"/>
              </a:rPr>
              <a:t>la </a:t>
            </a:r>
            <a:r>
              <a:rPr lang="ro-RO" sz="2700" dirty="0" smtClean="0">
                <a:solidFill>
                  <a:schemeClr val="tx1"/>
                </a:solidFill>
                <a:latin typeface="Arial" pitchFamily="34" charset="0"/>
                <a:ea typeface="Times New Roman" pitchFamily="18" charset="0"/>
              </a:rPr>
              <a:t>06</a:t>
            </a:r>
            <a:r>
              <a:rPr lang="ro-MO" sz="2700" dirty="0" smtClean="0">
                <a:solidFill>
                  <a:schemeClr val="tx1"/>
                </a:solidFill>
                <a:latin typeface="Arial" pitchFamily="34" charset="0"/>
                <a:ea typeface="Times New Roman" pitchFamily="18" charset="0"/>
              </a:rPr>
              <a:t>.1</a:t>
            </a:r>
            <a:r>
              <a:rPr lang="ro-RO" sz="2700" dirty="0" smtClean="0">
                <a:solidFill>
                  <a:schemeClr val="tx1"/>
                </a:solidFill>
                <a:latin typeface="Arial" pitchFamily="34" charset="0"/>
                <a:ea typeface="Times New Roman" pitchFamily="18" charset="0"/>
              </a:rPr>
              <a:t>2</a:t>
            </a:r>
            <a:r>
              <a:rPr lang="ro-MO" sz="2700" dirty="0" smtClean="0">
                <a:solidFill>
                  <a:schemeClr val="tx1"/>
                </a:solidFill>
                <a:latin typeface="Arial" pitchFamily="34" charset="0"/>
                <a:ea typeface="Times New Roman" pitchFamily="18" charset="0"/>
              </a:rPr>
              <a:t>.201</a:t>
            </a:r>
            <a:r>
              <a:rPr lang="ro-RO" sz="2700" dirty="0" smtClean="0">
                <a:solidFill>
                  <a:schemeClr val="tx1"/>
                </a:solidFill>
                <a:latin typeface="Arial" pitchFamily="34" charset="0"/>
                <a:ea typeface="Times New Roman" pitchFamily="18" charset="0"/>
              </a:rPr>
              <a:t>8 </a:t>
            </a:r>
            <a:br>
              <a:rPr lang="ro-RO" sz="2700" dirty="0" smtClean="0">
                <a:solidFill>
                  <a:schemeClr val="tx1"/>
                </a:solidFill>
                <a:latin typeface="Arial" pitchFamily="34" charset="0"/>
                <a:ea typeface="Times New Roman" pitchFamily="18" charset="0"/>
              </a:rPr>
            </a:br>
            <a:r>
              <a:rPr lang="ro-RO" sz="2700" dirty="0" smtClean="0">
                <a:solidFill>
                  <a:schemeClr val="tx1"/>
                </a:solidFill>
                <a:latin typeface="Arial" pitchFamily="34" charset="0"/>
                <a:ea typeface="Times New Roman" pitchFamily="18" charset="0"/>
              </a:rPr>
              <a:t>În cadrul proiectului de cercetări fundamentale pentru etapa 2018 și perioada 2015-2018 au fost finalizate și aprobate toate lucrările de plan ale cercetătorilor</a:t>
            </a:r>
            <a:r>
              <a:rPr lang="ru-RU" sz="2700" dirty="0" smtClean="0">
                <a:solidFill>
                  <a:schemeClr val="accent3">
                    <a:lumMod val="50000"/>
                  </a:schemeClr>
                </a:solidFill>
                <a:latin typeface="Arial" pitchFamily="34" charset="0"/>
              </a:rPr>
              <a:t/>
            </a:r>
            <a:br>
              <a:rPr lang="ru-RU" sz="2700" dirty="0" smtClean="0">
                <a:solidFill>
                  <a:schemeClr val="accent3">
                    <a:lumMod val="50000"/>
                  </a:schemeClr>
                </a:solidFill>
                <a:latin typeface="Arial" pitchFamily="34" charset="0"/>
              </a:rPr>
            </a:br>
            <a:r>
              <a:rPr lang="ro-MO" dirty="0" smtClean="0">
                <a:latin typeface="Arial" pitchFamily="34" charset="0"/>
              </a:rPr>
              <a:t/>
            </a:r>
            <a:br>
              <a:rPr lang="ro-MO" dirty="0" smtClean="0">
                <a:latin typeface="Arial" pitchFamily="34" charset="0"/>
              </a:rPr>
            </a:br>
            <a:endParaRPr lang="ru-RU"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dmin\Рабочий стол\LaMulti ani-2017.jpg"/>
          <p:cNvPicPr>
            <a:picLocks noGrp="1" noChangeAspect="1" noChangeArrowheads="1"/>
          </p:cNvPicPr>
          <p:nvPr>
            <p:ph sz="quarter" idx="1"/>
          </p:nvPr>
        </p:nvPicPr>
        <p:blipFill>
          <a:blip r:embed="rId2" cstate="print"/>
          <a:srcRect/>
          <a:stretch>
            <a:fillRect/>
          </a:stretch>
        </p:blipFill>
        <p:spPr bwMode="auto">
          <a:xfrm>
            <a:off x="2731906" y="1527175"/>
            <a:ext cx="3643675" cy="45720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o-RO" dirty="0" smtClean="0"/>
              <a:t>Direcţia strategică</a:t>
            </a:r>
            <a:endParaRPr lang="ru-RU" dirty="0"/>
          </a:p>
        </p:txBody>
      </p:sp>
      <p:sp>
        <p:nvSpPr>
          <p:cNvPr id="3" name="Содержимое 2"/>
          <p:cNvSpPr>
            <a:spLocks noGrp="1"/>
          </p:cNvSpPr>
          <p:nvPr>
            <p:ph sz="quarter" idx="1"/>
          </p:nvPr>
        </p:nvSpPr>
        <p:spPr>
          <a:xfrm>
            <a:off x="457200" y="1600200"/>
            <a:ext cx="8229600" cy="4543443"/>
          </a:xfrm>
        </p:spPr>
        <p:txBody>
          <a:bodyPr>
            <a:normAutofit fontScale="92500" lnSpcReduction="20000"/>
          </a:bodyPr>
          <a:lstStyle/>
          <a:p>
            <a:r>
              <a:rPr lang="it-IT" sz="2000" b="1" dirty="0" smtClean="0"/>
              <a:t>Patrimoniul na</a:t>
            </a:r>
            <a:r>
              <a:rPr lang="ro-RO" sz="2000" b="1" dirty="0" err="1" smtClean="0"/>
              <a:t>ţional</a:t>
            </a:r>
            <a:r>
              <a:rPr lang="it-IT" sz="2000" b="1" dirty="0" smtClean="0"/>
              <a:t> si dezvoltarea societatii. </a:t>
            </a:r>
          </a:p>
          <a:p>
            <a:r>
              <a:rPr lang="ro-MO" sz="2000" dirty="0" smtClean="0"/>
              <a:t>Proiect</a:t>
            </a:r>
            <a:r>
              <a:rPr lang="en-US" sz="2000" dirty="0" smtClean="0"/>
              <a:t> </a:t>
            </a:r>
            <a:r>
              <a:rPr lang="ro-MO" sz="2000" dirty="0" smtClean="0"/>
              <a:t> instituţional de cercetare fundamentală</a:t>
            </a:r>
            <a:r>
              <a:rPr lang="en-US" sz="2000" dirty="0" smtClean="0"/>
              <a:t>:</a:t>
            </a:r>
            <a:r>
              <a:rPr lang="ru-RU" sz="2000" dirty="0" smtClean="0"/>
              <a:t> </a:t>
            </a:r>
          </a:p>
          <a:p>
            <a:pPr>
              <a:buNone/>
            </a:pPr>
            <a:r>
              <a:rPr lang="it-IT" sz="2000" b="1" dirty="0" smtClean="0"/>
              <a:t>15.817.06.01F</a:t>
            </a:r>
            <a:r>
              <a:rPr lang="it-IT" sz="2000" dirty="0" smtClean="0"/>
              <a:t> </a:t>
            </a:r>
            <a:r>
              <a:rPr lang="ro-RO" sz="2000" dirty="0" smtClean="0"/>
              <a:t>-</a:t>
            </a:r>
            <a:r>
              <a:rPr lang="it-IT" sz="2000" b="1" dirty="0" smtClean="0"/>
              <a:t>Interferenţe culturale europene în arta din Republica Moldova. Studii de istoria şi teoria artelor</a:t>
            </a:r>
            <a:endParaRPr lang="ro-RO" sz="2000" b="1" dirty="0" smtClean="0"/>
          </a:p>
          <a:p>
            <a:r>
              <a:rPr lang="ro-RO" sz="2400" b="1" dirty="0" smtClean="0">
                <a:solidFill>
                  <a:schemeClr val="bg2">
                    <a:lumMod val="25000"/>
                  </a:schemeClr>
                </a:solidFill>
                <a:latin typeface="Times New Roman" pitchFamily="18" charset="0"/>
                <a:cs typeface="Times New Roman" pitchFamily="18" charset="0"/>
              </a:rPr>
              <a:t>Scopul: </a:t>
            </a:r>
            <a:endParaRPr lang="ru-RU" sz="2400" b="1" dirty="0" smtClean="0">
              <a:solidFill>
                <a:schemeClr val="bg2">
                  <a:lumMod val="25000"/>
                </a:schemeClr>
              </a:solidFill>
              <a:latin typeface="Times New Roman" pitchFamily="18" charset="0"/>
              <a:cs typeface="Times New Roman" pitchFamily="18" charset="0"/>
            </a:endParaRPr>
          </a:p>
          <a:p>
            <a:r>
              <a:rPr lang="ro-RO" sz="2400" dirty="0" smtClean="0"/>
              <a:t>Valorificarea aspectelor specifice ale dezvoltării artelor naţionale din perioadele medievală, modernă şi contemporană prin punerea în circuit a patrimoniului artistic comun pentru arealul bizantino-balcanic şi al Europei de Est.</a:t>
            </a:r>
          </a:p>
          <a:p>
            <a:r>
              <a:rPr lang="ro-RO" sz="2400" b="1" dirty="0" smtClean="0">
                <a:solidFill>
                  <a:schemeClr val="accent4">
                    <a:lumMod val="75000"/>
                  </a:schemeClr>
                </a:solidFill>
                <a:latin typeface="Times New Roman" pitchFamily="18" charset="0"/>
                <a:cs typeface="Times New Roman" pitchFamily="18" charset="0"/>
              </a:rPr>
              <a:t>Obiective:</a:t>
            </a:r>
            <a:endParaRPr lang="ru-RU" sz="2400" b="1" dirty="0" smtClean="0">
              <a:solidFill>
                <a:schemeClr val="accent4">
                  <a:lumMod val="75000"/>
                </a:schemeClr>
              </a:solidFill>
              <a:latin typeface="Times New Roman" pitchFamily="18" charset="0"/>
              <a:cs typeface="Times New Roman" pitchFamily="18" charset="0"/>
            </a:endParaRPr>
          </a:p>
          <a:p>
            <a:r>
              <a:rPr lang="ro-RO" sz="2400" dirty="0" smtClean="0"/>
              <a:t>Identificarea patrimoniului artistic în domeniul artelor vizuale şi audiovizuale (arhitectură, arte plastice, muzică, teatru şi cinematografie) prin evaluarea patrimoniului material şi imaterial (mobil  şi imobil) din Republica Moldova </a:t>
            </a:r>
            <a:r>
              <a:rPr lang="ro-RO" sz="2400" dirty="0" err="1" smtClean="0"/>
              <a:t>vis-a-vis</a:t>
            </a:r>
            <a:r>
              <a:rPr lang="ro-RO" sz="2400" dirty="0" smtClean="0"/>
              <a:t> de interferenţele culturale europene</a:t>
            </a:r>
            <a:endParaRPr lang="ru-RU" sz="2400" dirty="0" smtClean="0"/>
          </a:p>
          <a:p>
            <a:endParaRPr lang="ru-RU" sz="24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o-MO" sz="2400" dirty="0" smtClean="0"/>
              <a:t>Obiectivele principale ale proiectului</a:t>
            </a:r>
            <a:endParaRPr lang="ru-RU" sz="2400" dirty="0"/>
          </a:p>
        </p:txBody>
      </p:sp>
      <p:sp>
        <p:nvSpPr>
          <p:cNvPr id="3" name="Содержимое 2"/>
          <p:cNvSpPr>
            <a:spLocks noGrp="1"/>
          </p:cNvSpPr>
          <p:nvPr>
            <p:ph sz="quarter" idx="1"/>
          </p:nvPr>
        </p:nvSpPr>
        <p:spPr/>
        <p:txBody>
          <a:bodyPr>
            <a:normAutofit fontScale="92500" lnSpcReduction="10000"/>
          </a:bodyPr>
          <a:lstStyle/>
          <a:p>
            <a:r>
              <a:rPr lang="ro-RO" sz="2400" b="1" dirty="0" smtClean="0"/>
              <a:t> Punerea în valoare a patrimoniului cultural-artistic material şi imaterial al Republicii </a:t>
            </a:r>
            <a:r>
              <a:rPr lang="ro-RO" sz="2400" b="1" dirty="0" err="1" smtClean="0"/>
              <a:t>Mold</a:t>
            </a:r>
            <a:r>
              <a:rPr lang="en-US" sz="2400" b="1" dirty="0" smtClean="0"/>
              <a:t>o</a:t>
            </a:r>
            <a:r>
              <a:rPr lang="ro-RO" sz="2400" b="1" dirty="0" smtClean="0"/>
              <a:t>va</a:t>
            </a:r>
            <a:endParaRPr lang="en-US" sz="2400" b="1" dirty="0" smtClean="0"/>
          </a:p>
          <a:p>
            <a:r>
              <a:rPr lang="ro-RO" sz="2400" b="1" dirty="0" smtClean="0">
                <a:solidFill>
                  <a:schemeClr val="bg2">
                    <a:lumMod val="25000"/>
                  </a:schemeClr>
                </a:solidFill>
              </a:rPr>
              <a:t>O</a:t>
            </a:r>
            <a:r>
              <a:rPr lang="pt-PT" sz="2400" b="1" dirty="0" smtClean="0">
                <a:solidFill>
                  <a:schemeClr val="bg2">
                    <a:lumMod val="25000"/>
                  </a:schemeClr>
                </a:solidFill>
              </a:rPr>
              <a:t>biective </a:t>
            </a:r>
            <a:r>
              <a:rPr lang="ro-RO" sz="2400" b="1" dirty="0" smtClean="0">
                <a:solidFill>
                  <a:schemeClr val="bg2">
                    <a:lumMod val="25000"/>
                  </a:schemeClr>
                </a:solidFill>
              </a:rPr>
              <a:t>ş</a:t>
            </a:r>
            <a:r>
              <a:rPr lang="pt-PT" sz="2400" b="1" dirty="0" smtClean="0">
                <a:solidFill>
                  <a:schemeClr val="bg2">
                    <a:lumMod val="25000"/>
                  </a:schemeClr>
                </a:solidFill>
              </a:rPr>
              <a:t>tiintifice specifice</a:t>
            </a:r>
            <a:endParaRPr lang="ru-RU" sz="2400" b="1" dirty="0" smtClean="0">
              <a:solidFill>
                <a:schemeClr val="bg2">
                  <a:lumMod val="25000"/>
                </a:schemeClr>
              </a:solidFill>
            </a:endParaRPr>
          </a:p>
          <a:p>
            <a:r>
              <a:rPr lang="it-IT" sz="2400" dirty="0" smtClean="0"/>
              <a:t>Identificarea unor constante conceptuale şi stilistice ale artei muzicale naţionale;</a:t>
            </a:r>
          </a:p>
          <a:p>
            <a:r>
              <a:rPr lang="it-IT" sz="2400" dirty="0" smtClean="0"/>
              <a:t>Teatrul ca fenomen al vieţii culturale din Republica Moldova - factor important al dezvoltării sociale;</a:t>
            </a:r>
            <a:endParaRPr lang="ru-RU" sz="2400" dirty="0" smtClean="0"/>
          </a:p>
          <a:p>
            <a:pPr>
              <a:lnSpc>
                <a:spcPct val="120000"/>
              </a:lnSpc>
            </a:pPr>
            <a:r>
              <a:rPr lang="it-IT" sz="2400" dirty="0" smtClean="0"/>
              <a:t>Identificarea locului şi rolului arhitecturii din spaţiul naţional în contextul arhitecturii europene;</a:t>
            </a:r>
          </a:p>
          <a:p>
            <a:pPr>
              <a:lnSpc>
                <a:spcPct val="120000"/>
              </a:lnSpc>
            </a:pPr>
            <a:r>
              <a:rPr lang="it-IT" sz="2400" dirty="0" smtClean="0"/>
              <a:t>Revalorificarea operelor </a:t>
            </a:r>
            <a:r>
              <a:rPr lang="ro-RO" sz="2400" dirty="0" smtClean="0"/>
              <a:t>şi a personalităţilor în </a:t>
            </a:r>
            <a:r>
              <a:rPr lang="it-IT" sz="2400" dirty="0" smtClean="0"/>
              <a:t>cinematografie;</a:t>
            </a:r>
          </a:p>
          <a:p>
            <a:pPr>
              <a:lnSpc>
                <a:spcPct val="120000"/>
              </a:lnSpc>
            </a:pPr>
            <a:r>
              <a:rPr lang="en-US" sz="2400" b="1" dirty="0" smtClean="0"/>
              <a:t> </a:t>
            </a:r>
            <a:r>
              <a:rPr lang="it-IT" sz="2400" dirty="0" smtClean="0"/>
              <a:t>Raportarea artelor plastice la evoluţia artelor naţionale şi încadrarea acestora în contextul regional, european;</a:t>
            </a:r>
            <a:endParaRPr lang="ru-RU" sz="2400" dirty="0" smtClean="0"/>
          </a:p>
          <a:p>
            <a:endParaRPr lang="ru-RU" sz="2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752" y="228600"/>
            <a:ext cx="8534400" cy="485756"/>
          </a:xfrm>
        </p:spPr>
        <p:txBody>
          <a:bodyPr>
            <a:normAutofit fontScale="90000"/>
          </a:bodyPr>
          <a:lstStyle/>
          <a:p>
            <a:r>
              <a:rPr lang="ro-MO" b="1" dirty="0" smtClean="0"/>
              <a:t>Executorii proiectului</a:t>
            </a:r>
            <a:endParaRPr lang="ru-RU" b="1" dirty="0"/>
          </a:p>
        </p:txBody>
      </p:sp>
      <p:sp>
        <p:nvSpPr>
          <p:cNvPr id="3" name="Содержимое 2"/>
          <p:cNvSpPr>
            <a:spLocks noGrp="1"/>
          </p:cNvSpPr>
          <p:nvPr>
            <p:ph sz="quarter" idx="1"/>
          </p:nvPr>
        </p:nvSpPr>
        <p:spPr>
          <a:xfrm>
            <a:off x="285720" y="785794"/>
            <a:ext cx="4143404" cy="5857916"/>
          </a:xfrm>
        </p:spPr>
        <p:txBody>
          <a:bodyPr>
            <a:normAutofit fontScale="25000" lnSpcReduction="20000"/>
          </a:bodyPr>
          <a:lstStyle/>
          <a:p>
            <a:r>
              <a:rPr lang="ro-RO" sz="6000" dirty="0" smtClean="0">
                <a:latin typeface="Arial" pitchFamily="34" charset="0"/>
                <a:cs typeface="Arial" pitchFamily="34" charset="0"/>
              </a:rPr>
              <a:t>Stavilă Tudor, dr. </a:t>
            </a:r>
            <a:r>
              <a:rPr lang="ro-RO" sz="6000" dirty="0" err="1" smtClean="0">
                <a:latin typeface="Arial" pitchFamily="34" charset="0"/>
                <a:cs typeface="Arial" pitchFamily="34" charset="0"/>
              </a:rPr>
              <a:t>hab</a:t>
            </a:r>
            <a:r>
              <a:rPr lang="ro-RO" sz="6000" dirty="0" smtClean="0">
                <a:latin typeface="Arial" pitchFamily="34" charset="0"/>
                <a:cs typeface="Arial" pitchFamily="34" charset="0"/>
              </a:rPr>
              <a:t>.,cercetător ştiinţific principal, prof. cerc., cumul intern</a:t>
            </a:r>
            <a:endParaRPr lang="ru-RU" sz="6000" dirty="0" smtClean="0">
              <a:latin typeface="Arial" pitchFamily="34" charset="0"/>
              <a:cs typeface="Arial" pitchFamily="34" charset="0"/>
            </a:endParaRPr>
          </a:p>
          <a:p>
            <a:r>
              <a:rPr lang="ro-RO" sz="6000" dirty="0" err="1" smtClean="0">
                <a:latin typeface="Arial" pitchFamily="34" charset="0"/>
                <a:cs typeface="Arial" pitchFamily="34" charset="0"/>
              </a:rPr>
              <a:t>Spînu</a:t>
            </a:r>
            <a:r>
              <a:rPr lang="ro-RO" sz="6000" dirty="0" smtClean="0">
                <a:latin typeface="Arial" pitchFamily="34" charset="0"/>
                <a:cs typeface="Arial" pitchFamily="34" charset="0"/>
              </a:rPr>
              <a:t> Constantin, </a:t>
            </a:r>
            <a:r>
              <a:rPr lang="ro-MO" sz="6000" dirty="0" smtClean="0">
                <a:latin typeface="Arial" pitchFamily="34" charset="0"/>
                <a:cs typeface="Arial" pitchFamily="34" charset="0"/>
              </a:rPr>
              <a:t>dr., conf. univ., cerc. șt. coordonator</a:t>
            </a:r>
            <a:endParaRPr lang="ru-RU" sz="6000" dirty="0" smtClean="0">
              <a:latin typeface="Arial" pitchFamily="34" charset="0"/>
              <a:cs typeface="Arial" pitchFamily="34" charset="0"/>
            </a:endParaRPr>
          </a:p>
          <a:p>
            <a:r>
              <a:rPr lang="ro-RO" sz="6000" dirty="0" smtClean="0">
                <a:latin typeface="Arial" pitchFamily="34" charset="0"/>
                <a:cs typeface="Arial" pitchFamily="34" charset="0"/>
              </a:rPr>
              <a:t>Marian Ana, dr.,</a:t>
            </a:r>
            <a:r>
              <a:rPr lang="ro-MO" sz="6000" dirty="0" smtClean="0">
                <a:latin typeface="Arial" pitchFamily="34" charset="0"/>
                <a:cs typeface="Arial" pitchFamily="34" charset="0"/>
              </a:rPr>
              <a:t> cercetător</a:t>
            </a:r>
            <a:r>
              <a:rPr lang="ro-RO" sz="6000" dirty="0" smtClean="0">
                <a:latin typeface="Arial" pitchFamily="34" charset="0"/>
                <a:cs typeface="Arial" pitchFamily="34" charset="0"/>
              </a:rPr>
              <a:t> şt.</a:t>
            </a:r>
            <a:r>
              <a:rPr lang="ro-MO" sz="6000" dirty="0" smtClean="0">
                <a:latin typeface="Arial" pitchFamily="34" charset="0"/>
                <a:cs typeface="Arial" pitchFamily="34" charset="0"/>
              </a:rPr>
              <a:t> superior </a:t>
            </a:r>
            <a:endParaRPr lang="ru-RU" sz="6000" dirty="0" smtClean="0">
              <a:latin typeface="Arial" pitchFamily="34" charset="0"/>
              <a:cs typeface="Arial" pitchFamily="34" charset="0"/>
            </a:endParaRPr>
          </a:p>
          <a:p>
            <a:r>
              <a:rPr lang="ro-RO" sz="6000" dirty="0" err="1" smtClean="0">
                <a:latin typeface="Arial" pitchFamily="34" charset="0"/>
                <a:cs typeface="Arial" pitchFamily="34" charset="0"/>
              </a:rPr>
              <a:t>Cravcenco</a:t>
            </a:r>
            <a:r>
              <a:rPr lang="ro-RO" sz="6000" dirty="0" smtClean="0">
                <a:latin typeface="Arial" pitchFamily="34" charset="0"/>
                <a:cs typeface="Arial" pitchFamily="34" charset="0"/>
              </a:rPr>
              <a:t> Vladimir, </a:t>
            </a:r>
            <a:r>
              <a:rPr lang="ro-MO" sz="6000" dirty="0" smtClean="0">
                <a:latin typeface="Arial" pitchFamily="34" charset="0"/>
                <a:cs typeface="Arial" pitchFamily="34" charset="0"/>
              </a:rPr>
              <a:t>cercetător </a:t>
            </a:r>
            <a:r>
              <a:rPr lang="ro-RO" sz="6000" dirty="0" smtClean="0">
                <a:latin typeface="Arial" pitchFamily="34" charset="0"/>
                <a:cs typeface="Arial" pitchFamily="34" charset="0"/>
              </a:rPr>
              <a:t>ştiinţific </a:t>
            </a:r>
          </a:p>
          <a:p>
            <a:r>
              <a:rPr lang="ro-RO" sz="6000" dirty="0" err="1" smtClean="0">
                <a:latin typeface="Arial" pitchFamily="34" charset="0"/>
                <a:cs typeface="Arial" pitchFamily="34" charset="0"/>
              </a:rPr>
              <a:t>Rocaciuc</a:t>
            </a:r>
            <a:r>
              <a:rPr lang="ro-RO" sz="6000" dirty="0" smtClean="0">
                <a:latin typeface="Arial" pitchFamily="34" charset="0"/>
                <a:cs typeface="Arial" pitchFamily="34" charset="0"/>
              </a:rPr>
              <a:t> Victoria, dr.,</a:t>
            </a:r>
            <a:r>
              <a:rPr lang="ro-MO" sz="6000" dirty="0" smtClean="0">
                <a:latin typeface="Arial" pitchFamily="34" charset="0"/>
                <a:cs typeface="Arial" pitchFamily="34" charset="0"/>
              </a:rPr>
              <a:t> conf. cerc., cercetător</a:t>
            </a:r>
            <a:r>
              <a:rPr lang="ro-RO" sz="6000" dirty="0" smtClean="0">
                <a:latin typeface="Arial" pitchFamily="34" charset="0"/>
                <a:cs typeface="Arial" pitchFamily="34" charset="0"/>
              </a:rPr>
              <a:t> şt.</a:t>
            </a:r>
            <a:r>
              <a:rPr lang="ro-MO" sz="6000" dirty="0" smtClean="0">
                <a:latin typeface="Arial" pitchFamily="34" charset="0"/>
                <a:cs typeface="Arial" pitchFamily="34" charset="0"/>
              </a:rPr>
              <a:t> superior </a:t>
            </a:r>
            <a:endParaRPr lang="ru-RU" sz="6000" dirty="0" smtClean="0">
              <a:latin typeface="Arial" pitchFamily="34" charset="0"/>
              <a:cs typeface="Arial" pitchFamily="34" charset="0"/>
            </a:endParaRPr>
          </a:p>
          <a:p>
            <a:r>
              <a:rPr lang="ro-RO" sz="6000" dirty="0" err="1" smtClean="0">
                <a:latin typeface="Arial" pitchFamily="34" charset="0"/>
                <a:cs typeface="Arial" pitchFamily="34" charset="0"/>
              </a:rPr>
              <a:t>Condraticova</a:t>
            </a:r>
            <a:r>
              <a:rPr lang="ro-RO" sz="6000" dirty="0" smtClean="0">
                <a:latin typeface="Arial" pitchFamily="34" charset="0"/>
                <a:cs typeface="Arial" pitchFamily="34" charset="0"/>
              </a:rPr>
              <a:t> Liliana, dr. </a:t>
            </a:r>
            <a:r>
              <a:rPr lang="en-US" sz="6000" dirty="0" smtClean="0">
                <a:latin typeface="Arial" pitchFamily="34" charset="0"/>
                <a:cs typeface="Arial" pitchFamily="34" charset="0"/>
              </a:rPr>
              <a:t>hab.</a:t>
            </a:r>
            <a:r>
              <a:rPr lang="ro-RO" sz="6000" dirty="0" smtClean="0">
                <a:latin typeface="Arial" pitchFamily="34" charset="0"/>
                <a:cs typeface="Arial" pitchFamily="34" charset="0"/>
              </a:rPr>
              <a:t>,</a:t>
            </a:r>
            <a:r>
              <a:rPr lang="ro-MO" sz="6000" dirty="0" smtClean="0">
                <a:latin typeface="Arial" pitchFamily="34" charset="0"/>
                <a:cs typeface="Arial" pitchFamily="34" charset="0"/>
              </a:rPr>
              <a:t> cerc. șt. coordonator, conf. cerc., </a:t>
            </a:r>
            <a:r>
              <a:rPr lang="ro-RO" sz="6000" dirty="0" smtClean="0">
                <a:latin typeface="Arial" pitchFamily="34" charset="0"/>
                <a:cs typeface="Arial" pitchFamily="34" charset="0"/>
              </a:rPr>
              <a:t>cumul intern</a:t>
            </a:r>
            <a:endParaRPr lang="ru-RU" sz="6000" dirty="0" smtClean="0">
              <a:latin typeface="Arial" pitchFamily="34" charset="0"/>
              <a:cs typeface="Arial" pitchFamily="34" charset="0"/>
            </a:endParaRPr>
          </a:p>
          <a:p>
            <a:r>
              <a:rPr lang="ro-RO" sz="6000" dirty="0" err="1" smtClean="0">
                <a:latin typeface="Arial" pitchFamily="34" charset="0"/>
                <a:cs typeface="Arial" pitchFamily="34" charset="0"/>
              </a:rPr>
              <a:t>Procop</a:t>
            </a:r>
            <a:r>
              <a:rPr lang="ro-RO" sz="6000" dirty="0" smtClean="0">
                <a:latin typeface="Arial" pitchFamily="34" charset="0"/>
                <a:cs typeface="Arial" pitchFamily="34" charset="0"/>
              </a:rPr>
              <a:t> Natalia, dr.,cercetător ştiinţific</a:t>
            </a:r>
            <a:endParaRPr lang="ru-RU" sz="6000" dirty="0" smtClean="0">
              <a:latin typeface="Arial" pitchFamily="34" charset="0"/>
              <a:cs typeface="Arial" pitchFamily="34" charset="0"/>
            </a:endParaRPr>
          </a:p>
          <a:p>
            <a:r>
              <a:rPr lang="ro-RO" sz="6000" dirty="0" err="1" smtClean="0">
                <a:latin typeface="Arial" pitchFamily="34" charset="0"/>
                <a:cs typeface="Arial" pitchFamily="34" charset="0"/>
              </a:rPr>
              <a:t>Nesterova</a:t>
            </a:r>
            <a:r>
              <a:rPr lang="ro-RO" sz="6000" dirty="0" smtClean="0">
                <a:latin typeface="Arial" pitchFamily="34" charset="0"/>
                <a:cs typeface="Arial" pitchFamily="34" charset="0"/>
              </a:rPr>
              <a:t> Tamara,</a:t>
            </a:r>
            <a:r>
              <a:rPr lang="ro-MO" sz="6000" dirty="0" smtClean="0">
                <a:latin typeface="Arial" pitchFamily="34" charset="0"/>
                <a:cs typeface="Arial" pitchFamily="34" charset="0"/>
              </a:rPr>
              <a:t> dr., conf. cerc., </a:t>
            </a:r>
            <a:r>
              <a:rPr lang="ro-MO" sz="6000" dirty="0" err="1" smtClean="0">
                <a:latin typeface="Arial" pitchFamily="34" charset="0"/>
                <a:cs typeface="Arial" pitchFamily="34" charset="0"/>
              </a:rPr>
              <a:t>cerc</a:t>
            </a:r>
            <a:r>
              <a:rPr lang="ro-MO" sz="6000" dirty="0" smtClean="0">
                <a:latin typeface="Arial" pitchFamily="34" charset="0"/>
                <a:cs typeface="Arial" pitchFamily="34" charset="0"/>
              </a:rPr>
              <a:t>. șt. coordonator</a:t>
            </a:r>
            <a:r>
              <a:rPr lang="en-US" sz="6000" dirty="0" smtClean="0"/>
              <a:t> </a:t>
            </a:r>
            <a:endParaRPr lang="ru-RU" sz="6000" dirty="0" smtClean="0">
              <a:latin typeface="Arial" pitchFamily="34" charset="0"/>
              <a:cs typeface="Arial" pitchFamily="34" charset="0"/>
            </a:endParaRPr>
          </a:p>
          <a:p>
            <a:r>
              <a:rPr lang="ro-RO" sz="6000" dirty="0" err="1" smtClean="0">
                <a:latin typeface="Arial" pitchFamily="34" charset="0"/>
                <a:cs typeface="Arial" pitchFamily="34" charset="0"/>
              </a:rPr>
              <a:t>Şlapac</a:t>
            </a:r>
            <a:r>
              <a:rPr lang="ro-RO" sz="6000" dirty="0" smtClean="0">
                <a:latin typeface="Arial" pitchFamily="34" charset="0"/>
                <a:cs typeface="Arial" pitchFamily="34" charset="0"/>
              </a:rPr>
              <a:t> Mariana, dr. </a:t>
            </a:r>
            <a:r>
              <a:rPr lang="ro-RO" sz="6000" dirty="0" err="1" smtClean="0">
                <a:latin typeface="Arial" pitchFamily="34" charset="0"/>
                <a:cs typeface="Arial" pitchFamily="34" charset="0"/>
              </a:rPr>
              <a:t>hab</a:t>
            </a:r>
            <a:r>
              <a:rPr lang="ro-RO" sz="6000" dirty="0" smtClean="0">
                <a:latin typeface="Arial" pitchFamily="34" charset="0"/>
                <a:cs typeface="Arial" pitchFamily="34" charset="0"/>
              </a:rPr>
              <a:t>., cercetător şt. principal, m. c. al </a:t>
            </a:r>
            <a:r>
              <a:rPr lang="ro-RO" sz="6000" dirty="0" err="1" smtClean="0">
                <a:latin typeface="Arial" pitchFamily="34" charset="0"/>
                <a:cs typeface="Arial" pitchFamily="34" charset="0"/>
              </a:rPr>
              <a:t>AŞM</a:t>
            </a:r>
            <a:endParaRPr lang="ru-RU" sz="6000" dirty="0" smtClean="0">
              <a:latin typeface="Arial" pitchFamily="34" charset="0"/>
              <a:cs typeface="Arial" pitchFamily="34" charset="0"/>
            </a:endParaRPr>
          </a:p>
          <a:p>
            <a:r>
              <a:rPr lang="ro-RO" sz="6000" dirty="0" smtClean="0">
                <a:latin typeface="Arial" pitchFamily="34" charset="0"/>
                <a:cs typeface="Arial" pitchFamily="34" charset="0"/>
              </a:rPr>
              <a:t>Trifan Aurelia, </a:t>
            </a:r>
            <a:r>
              <a:rPr lang="ro-MO" sz="6000" dirty="0" smtClean="0">
                <a:latin typeface="Arial" pitchFamily="34" charset="0"/>
                <a:cs typeface="Arial" pitchFamily="34" charset="0"/>
              </a:rPr>
              <a:t>cercetător </a:t>
            </a:r>
            <a:r>
              <a:rPr lang="ro-RO" sz="6000" dirty="0" smtClean="0">
                <a:latin typeface="Arial" pitchFamily="34" charset="0"/>
                <a:cs typeface="Arial" pitchFamily="34" charset="0"/>
              </a:rPr>
              <a:t>ştiinţific</a:t>
            </a:r>
            <a:endParaRPr lang="ru-RU" sz="6000" dirty="0" smtClean="0">
              <a:latin typeface="Arial" pitchFamily="34" charset="0"/>
              <a:cs typeface="Arial" pitchFamily="34" charset="0"/>
            </a:endParaRPr>
          </a:p>
          <a:p>
            <a:r>
              <a:rPr lang="ro-RO" sz="6000" dirty="0" smtClean="0">
                <a:latin typeface="Arial" pitchFamily="34" charset="0"/>
                <a:cs typeface="Arial" pitchFamily="34" charset="0"/>
              </a:rPr>
              <a:t>Malcoci Vitalie,</a:t>
            </a:r>
            <a:r>
              <a:rPr lang="ro-MO" sz="6000" dirty="0" smtClean="0">
                <a:latin typeface="Arial" pitchFamily="34" charset="0"/>
                <a:cs typeface="Arial" pitchFamily="34" charset="0"/>
              </a:rPr>
              <a:t> dr., conf. cerc., </a:t>
            </a:r>
            <a:r>
              <a:rPr lang="ro-MO" sz="6000" dirty="0" err="1" smtClean="0">
                <a:latin typeface="Arial" pitchFamily="34" charset="0"/>
                <a:cs typeface="Arial" pitchFamily="34" charset="0"/>
              </a:rPr>
              <a:t>cerc</a:t>
            </a:r>
            <a:r>
              <a:rPr lang="ro-MO" sz="6000" dirty="0" smtClean="0">
                <a:latin typeface="Arial" pitchFamily="34" charset="0"/>
                <a:cs typeface="Arial" pitchFamily="34" charset="0"/>
              </a:rPr>
              <a:t>. șt. Coordonator </a:t>
            </a:r>
            <a:endParaRPr lang="ru-RU" sz="6000" dirty="0" smtClean="0">
              <a:latin typeface="Arial" pitchFamily="34" charset="0"/>
              <a:cs typeface="Arial" pitchFamily="34" charset="0"/>
            </a:endParaRPr>
          </a:p>
          <a:p>
            <a:r>
              <a:rPr lang="ro-RO" sz="6000" dirty="0" err="1" smtClean="0">
                <a:latin typeface="Arial" pitchFamily="34" charset="0"/>
                <a:cs typeface="Arial" pitchFamily="34" charset="0"/>
              </a:rPr>
              <a:t>Ceastina</a:t>
            </a:r>
            <a:r>
              <a:rPr lang="ro-RO" sz="6000" dirty="0" smtClean="0">
                <a:latin typeface="Arial" pitchFamily="34" charset="0"/>
                <a:cs typeface="Arial" pitchFamily="34" charset="0"/>
              </a:rPr>
              <a:t>  </a:t>
            </a:r>
            <a:r>
              <a:rPr lang="ro-RO" sz="6000" dirty="0" err="1" smtClean="0">
                <a:latin typeface="Arial" pitchFamily="34" charset="0"/>
                <a:cs typeface="Arial" pitchFamily="34" charset="0"/>
              </a:rPr>
              <a:t>Alla</a:t>
            </a:r>
            <a:r>
              <a:rPr lang="ro-RO" sz="6000" dirty="0" smtClean="0">
                <a:latin typeface="Arial" pitchFamily="34" charset="0"/>
                <a:cs typeface="Arial" pitchFamily="34" charset="0"/>
              </a:rPr>
              <a:t>,</a:t>
            </a:r>
            <a:r>
              <a:rPr lang="ro-MO" sz="6000" dirty="0" smtClean="0">
                <a:latin typeface="Arial" pitchFamily="34" charset="0"/>
                <a:cs typeface="Arial" pitchFamily="34" charset="0"/>
              </a:rPr>
              <a:t> dr.,cercetător </a:t>
            </a:r>
            <a:r>
              <a:rPr lang="ro-RO" sz="6000" dirty="0" smtClean="0">
                <a:latin typeface="Arial" pitchFamily="34" charset="0"/>
                <a:cs typeface="Arial" pitchFamily="34" charset="0"/>
              </a:rPr>
              <a:t>ştiinţific</a:t>
            </a:r>
            <a:endParaRPr lang="ru-RU" sz="6000" dirty="0" smtClean="0">
              <a:latin typeface="Arial" pitchFamily="34" charset="0"/>
              <a:cs typeface="Arial" pitchFamily="34" charset="0"/>
            </a:endParaRPr>
          </a:p>
          <a:p>
            <a:r>
              <a:rPr lang="ro-MO" sz="6000" dirty="0" smtClean="0">
                <a:latin typeface="Arial" pitchFamily="34" charset="0"/>
                <a:cs typeface="Arial" pitchFamily="34" charset="0"/>
              </a:rPr>
              <a:t>Galaicu Violina, dr., conf. cerc., </a:t>
            </a:r>
            <a:r>
              <a:rPr lang="ro-MO" sz="6000" dirty="0" err="1" smtClean="0">
                <a:latin typeface="Arial" pitchFamily="34" charset="0"/>
                <a:cs typeface="Arial" pitchFamily="34" charset="0"/>
              </a:rPr>
              <a:t>cerc</a:t>
            </a:r>
            <a:r>
              <a:rPr lang="ro-MO" sz="6000" dirty="0" smtClean="0">
                <a:latin typeface="Arial" pitchFamily="34" charset="0"/>
                <a:cs typeface="Arial" pitchFamily="34" charset="0"/>
              </a:rPr>
              <a:t>. șt. coordonator</a:t>
            </a:r>
            <a:endParaRPr lang="ru-RU" sz="6000" dirty="0" smtClean="0">
              <a:latin typeface="Arial" pitchFamily="34" charset="0"/>
              <a:cs typeface="Arial" pitchFamily="34" charset="0"/>
            </a:endParaRPr>
          </a:p>
          <a:p>
            <a:r>
              <a:rPr lang="ro-MO" sz="6000" dirty="0" err="1" smtClean="0">
                <a:latin typeface="Arial" pitchFamily="34" charset="0"/>
                <a:cs typeface="Arial" pitchFamily="34" charset="0"/>
              </a:rPr>
              <a:t>Ghilaş</a:t>
            </a:r>
            <a:r>
              <a:rPr lang="ro-MO" sz="6000" dirty="0" smtClean="0">
                <a:latin typeface="Arial" pitchFamily="34" charset="0"/>
                <a:cs typeface="Arial" pitchFamily="34" charset="0"/>
              </a:rPr>
              <a:t> Victor, dr. </a:t>
            </a:r>
            <a:r>
              <a:rPr lang="ro-MO" sz="6000" dirty="0" err="1" smtClean="0">
                <a:latin typeface="Arial" pitchFamily="34" charset="0"/>
                <a:cs typeface="Arial" pitchFamily="34" charset="0"/>
              </a:rPr>
              <a:t>hab</a:t>
            </a:r>
            <a:r>
              <a:rPr lang="ro-MO" sz="6000" dirty="0" smtClean="0">
                <a:latin typeface="Arial" pitchFamily="34" charset="0"/>
                <a:cs typeface="Arial" pitchFamily="34" charset="0"/>
              </a:rPr>
              <a:t>., conf. cerc.,</a:t>
            </a:r>
            <a:r>
              <a:rPr lang="ro-RO" sz="6000" dirty="0" smtClean="0">
                <a:latin typeface="Arial" pitchFamily="34" charset="0"/>
                <a:cs typeface="Arial" pitchFamily="34" charset="0"/>
              </a:rPr>
              <a:t> cerc. șt. principal, cumul intern</a:t>
            </a:r>
          </a:p>
          <a:p>
            <a:r>
              <a:rPr lang="ro-MO" sz="6000" dirty="0" err="1" smtClean="0">
                <a:latin typeface="Arial" pitchFamily="34" charset="0"/>
                <a:cs typeface="Arial" pitchFamily="34" charset="0"/>
              </a:rPr>
              <a:t>Nagacevschi</a:t>
            </a:r>
            <a:r>
              <a:rPr lang="ro-MO" sz="6000" dirty="0" smtClean="0">
                <a:latin typeface="Arial" pitchFamily="34" charset="0"/>
                <a:cs typeface="Arial" pitchFamily="34" charset="0"/>
              </a:rPr>
              <a:t> Elena, dr.,cerc. şt. Superior</a:t>
            </a:r>
          </a:p>
          <a:p>
            <a:r>
              <a:rPr lang="ro-RO" sz="6000" dirty="0" err="1" smtClean="0">
                <a:latin typeface="Arial" pitchFamily="34" charset="0"/>
                <a:cs typeface="Arial" pitchFamily="34" charset="0"/>
              </a:rPr>
              <a:t>Cocieru</a:t>
            </a:r>
            <a:r>
              <a:rPr lang="ro-RO" sz="6000" dirty="0" smtClean="0">
                <a:latin typeface="Arial" pitchFamily="34" charset="0"/>
                <a:cs typeface="Arial" pitchFamily="34" charset="0"/>
              </a:rPr>
              <a:t> Mariana, </a:t>
            </a:r>
            <a:r>
              <a:rPr lang="ro-MO" sz="6000" dirty="0" smtClean="0">
                <a:latin typeface="Arial" pitchFamily="34" charset="0"/>
                <a:cs typeface="Arial" pitchFamily="34" charset="0"/>
              </a:rPr>
              <a:t>dr.,cercetător ştiinţific</a:t>
            </a:r>
            <a:endParaRPr lang="ru-RU" sz="6000" dirty="0" smtClean="0">
              <a:latin typeface="Arial" pitchFamily="34" charset="0"/>
              <a:cs typeface="Arial" pitchFamily="34" charset="0"/>
            </a:endParaRPr>
          </a:p>
          <a:p>
            <a:endParaRPr lang="ro-RO" dirty="0" smtClean="0"/>
          </a:p>
          <a:p>
            <a:endParaRPr lang="ru-RU" dirty="0"/>
          </a:p>
        </p:txBody>
      </p:sp>
      <p:sp>
        <p:nvSpPr>
          <p:cNvPr id="4" name="Прямоугольник 3"/>
          <p:cNvSpPr/>
          <p:nvPr/>
        </p:nvSpPr>
        <p:spPr>
          <a:xfrm>
            <a:off x="4572000" y="857232"/>
            <a:ext cx="4357718" cy="5709255"/>
          </a:xfrm>
          <a:prstGeom prst="rect">
            <a:avLst/>
          </a:prstGeom>
        </p:spPr>
        <p:txBody>
          <a:bodyPr wrap="square">
            <a:spAutoFit/>
          </a:bodyPr>
          <a:lstStyle/>
          <a:p>
            <a:r>
              <a:rPr lang="ro-MO" sz="1500" dirty="0" smtClean="0">
                <a:latin typeface="Arial" pitchFamily="34" charset="0"/>
                <a:cs typeface="Arial" pitchFamily="34" charset="0"/>
              </a:rPr>
              <a:t>Chiseliţă Vasile, dr., conf. cerc., </a:t>
            </a:r>
            <a:r>
              <a:rPr lang="ro-MO" sz="1500" dirty="0" err="1" smtClean="0">
                <a:latin typeface="Arial" pitchFamily="34" charset="0"/>
                <a:cs typeface="Arial" pitchFamily="34" charset="0"/>
              </a:rPr>
              <a:t>cerc</a:t>
            </a:r>
            <a:r>
              <a:rPr lang="ro-MO" sz="1500" dirty="0" smtClean="0">
                <a:latin typeface="Arial" pitchFamily="34" charset="0"/>
                <a:cs typeface="Arial" pitchFamily="34" charset="0"/>
              </a:rPr>
              <a:t>. șt. coordonator</a:t>
            </a:r>
            <a:endParaRPr lang="ru-RU" sz="1500" dirty="0" smtClean="0">
              <a:latin typeface="Arial" pitchFamily="34" charset="0"/>
              <a:cs typeface="Arial" pitchFamily="34" charset="0"/>
            </a:endParaRPr>
          </a:p>
          <a:p>
            <a:r>
              <a:rPr lang="ro-MO" sz="1500" dirty="0" smtClean="0">
                <a:latin typeface="Arial" pitchFamily="34" charset="0"/>
                <a:cs typeface="Arial" pitchFamily="34" charset="0"/>
              </a:rPr>
              <a:t>Dănilă Aurelian, dr. </a:t>
            </a:r>
            <a:r>
              <a:rPr lang="ro-MO" sz="1500" dirty="0" err="1" smtClean="0">
                <a:latin typeface="Arial" pitchFamily="34" charset="0"/>
                <a:cs typeface="Arial" pitchFamily="34" charset="0"/>
              </a:rPr>
              <a:t>hab</a:t>
            </a:r>
            <a:r>
              <a:rPr lang="ro-MO" sz="1500" dirty="0" smtClean="0">
                <a:latin typeface="Arial" pitchFamily="34" charset="0"/>
                <a:cs typeface="Arial" pitchFamily="34" charset="0"/>
              </a:rPr>
              <a:t>., prof. univ., cerc. șt. coordonator </a:t>
            </a:r>
            <a:endParaRPr lang="ru-RU" sz="1500" dirty="0" smtClean="0">
              <a:latin typeface="Arial" pitchFamily="34" charset="0"/>
              <a:cs typeface="Arial" pitchFamily="34" charset="0"/>
            </a:endParaRPr>
          </a:p>
          <a:p>
            <a:r>
              <a:rPr lang="ro-MO" sz="1500" dirty="0" err="1" smtClean="0">
                <a:latin typeface="Arial" pitchFamily="34" charset="0"/>
                <a:cs typeface="Arial" pitchFamily="34" charset="0"/>
              </a:rPr>
              <a:t>Barbas</a:t>
            </a:r>
            <a:r>
              <a:rPr lang="ro-MO" sz="1500" dirty="0" smtClean="0">
                <a:latin typeface="Arial" pitchFamily="34" charset="0"/>
                <a:cs typeface="Arial" pitchFamily="34" charset="0"/>
              </a:rPr>
              <a:t> Valeria, </a:t>
            </a:r>
            <a:r>
              <a:rPr lang="en-US" sz="1500" dirty="0" smtClean="0">
                <a:latin typeface="Arial" pitchFamily="34" charset="0"/>
                <a:cs typeface="Arial" pitchFamily="34" charset="0"/>
              </a:rPr>
              <a:t>dr.</a:t>
            </a:r>
            <a:r>
              <a:rPr lang="ro-MO" sz="1500" dirty="0" smtClean="0">
                <a:latin typeface="Arial" pitchFamily="34" charset="0"/>
                <a:cs typeface="Arial" pitchFamily="34" charset="0"/>
              </a:rPr>
              <a:t> cercetător </a:t>
            </a:r>
            <a:r>
              <a:rPr lang="ro-RO" sz="1500" dirty="0" smtClean="0">
                <a:latin typeface="Arial" pitchFamily="34" charset="0"/>
                <a:cs typeface="Arial" pitchFamily="34" charset="0"/>
              </a:rPr>
              <a:t>ştiinţific</a:t>
            </a:r>
            <a:endParaRPr lang="ru-RU" sz="1500" dirty="0" smtClean="0">
              <a:latin typeface="Arial" pitchFamily="34" charset="0"/>
              <a:cs typeface="Arial" pitchFamily="34" charset="0"/>
            </a:endParaRPr>
          </a:p>
          <a:p>
            <a:r>
              <a:rPr lang="ro-RO" sz="1500" dirty="0" err="1" smtClean="0">
                <a:latin typeface="Arial" pitchFamily="34" charset="0"/>
                <a:cs typeface="Arial" pitchFamily="34" charset="0"/>
              </a:rPr>
              <a:t>Tcacenco</a:t>
            </a:r>
            <a:r>
              <a:rPr lang="ro-RO" sz="1500" dirty="0" smtClean="0">
                <a:latin typeface="Arial" pitchFamily="34" charset="0"/>
                <a:cs typeface="Arial" pitchFamily="34" charset="0"/>
              </a:rPr>
              <a:t> Victoria, dr.,</a:t>
            </a:r>
            <a:r>
              <a:rPr lang="ro-MO" sz="1500" dirty="0" smtClean="0">
                <a:latin typeface="Arial" pitchFamily="34" charset="0"/>
                <a:cs typeface="Arial" pitchFamily="34" charset="0"/>
              </a:rPr>
              <a:t> cercetător ştiinţific,  prof. univ. interimar, cumul extern</a:t>
            </a:r>
            <a:endParaRPr lang="ru-RU" sz="1500" dirty="0" smtClean="0">
              <a:latin typeface="Arial" pitchFamily="34" charset="0"/>
              <a:cs typeface="Arial" pitchFamily="34" charset="0"/>
            </a:endParaRPr>
          </a:p>
          <a:p>
            <a:r>
              <a:rPr lang="ro-MO" sz="1500" dirty="0" err="1" smtClean="0">
                <a:latin typeface="Arial" pitchFamily="34" charset="0"/>
                <a:cs typeface="Arial" pitchFamily="34" charset="0"/>
              </a:rPr>
              <a:t>Pl</a:t>
            </a:r>
            <a:r>
              <a:rPr lang="ro-RO" sz="1500" dirty="0" err="1" smtClean="0">
                <a:latin typeface="Arial" pitchFamily="34" charset="0"/>
                <a:cs typeface="Arial" pitchFamily="34" charset="0"/>
              </a:rPr>
              <a:t>ămădeală</a:t>
            </a:r>
            <a:r>
              <a:rPr lang="ro-RO" sz="1500" dirty="0" smtClean="0">
                <a:latin typeface="Arial" pitchFamily="34" charset="0"/>
                <a:cs typeface="Arial" pitchFamily="34" charset="0"/>
              </a:rPr>
              <a:t> Ana-Maria, dr. </a:t>
            </a:r>
            <a:r>
              <a:rPr lang="ro-RO" sz="1500" dirty="0" err="1" smtClean="0">
                <a:latin typeface="Arial" pitchFamily="34" charset="0"/>
                <a:cs typeface="Arial" pitchFamily="34" charset="0"/>
              </a:rPr>
              <a:t>hab</a:t>
            </a:r>
            <a:r>
              <a:rPr lang="ro-RO" sz="1500" dirty="0" smtClean="0">
                <a:latin typeface="Arial" pitchFamily="34" charset="0"/>
                <a:cs typeface="Arial" pitchFamily="34" charset="0"/>
              </a:rPr>
              <a:t>., cercetător ştiinţific principal, conf. cerc.</a:t>
            </a:r>
            <a:endParaRPr lang="ru-RU" sz="1500" dirty="0" smtClean="0">
              <a:latin typeface="Arial" pitchFamily="34" charset="0"/>
              <a:cs typeface="Arial" pitchFamily="34" charset="0"/>
            </a:endParaRPr>
          </a:p>
          <a:p>
            <a:r>
              <a:rPr lang="ro-MO" sz="1500" dirty="0" err="1" smtClean="0">
                <a:latin typeface="Arial" pitchFamily="34" charset="0"/>
                <a:cs typeface="Arial" pitchFamily="34" charset="0"/>
              </a:rPr>
              <a:t>Olărescu</a:t>
            </a:r>
            <a:r>
              <a:rPr lang="ro-MO" sz="1500" dirty="0" smtClean="0">
                <a:latin typeface="Arial" pitchFamily="34" charset="0"/>
                <a:cs typeface="Arial" pitchFamily="34" charset="0"/>
              </a:rPr>
              <a:t> Dumitru, dr., conf. cerc., </a:t>
            </a:r>
            <a:r>
              <a:rPr lang="ro-MO" sz="1500" dirty="0" err="1" smtClean="0">
                <a:latin typeface="Arial" pitchFamily="34" charset="0"/>
                <a:cs typeface="Arial" pitchFamily="34" charset="0"/>
              </a:rPr>
              <a:t>cerc</a:t>
            </a:r>
            <a:r>
              <a:rPr lang="ro-MO" sz="1500" dirty="0" smtClean="0">
                <a:latin typeface="Arial" pitchFamily="34" charset="0"/>
                <a:cs typeface="Arial" pitchFamily="34" charset="0"/>
              </a:rPr>
              <a:t>. șt. coordonator</a:t>
            </a:r>
            <a:endParaRPr lang="ru-RU" sz="1500" dirty="0" smtClean="0">
              <a:latin typeface="Arial" pitchFamily="34" charset="0"/>
              <a:cs typeface="Arial" pitchFamily="34" charset="0"/>
            </a:endParaRPr>
          </a:p>
          <a:p>
            <a:r>
              <a:rPr lang="ro-MO" sz="1500" dirty="0" smtClean="0">
                <a:latin typeface="Arial" pitchFamily="34" charset="0"/>
                <a:cs typeface="Arial" pitchFamily="34" charset="0"/>
              </a:rPr>
              <a:t>Tipa Violeta, dr., conf. cerc., </a:t>
            </a:r>
            <a:r>
              <a:rPr lang="ro-MO" sz="1600" dirty="0" err="1" smtClean="0">
                <a:latin typeface="Arial" pitchFamily="34" charset="0"/>
                <a:cs typeface="Arial" pitchFamily="34" charset="0"/>
              </a:rPr>
              <a:t>cerc</a:t>
            </a:r>
            <a:r>
              <a:rPr lang="ro-MO" sz="1600" dirty="0" smtClean="0">
                <a:latin typeface="Arial" pitchFamily="34" charset="0"/>
                <a:cs typeface="Arial" pitchFamily="34" charset="0"/>
              </a:rPr>
              <a:t>. șt. coordonator</a:t>
            </a:r>
            <a:endParaRPr lang="ru-RU" sz="1500" dirty="0" smtClean="0">
              <a:latin typeface="Arial" pitchFamily="34" charset="0"/>
              <a:cs typeface="Arial" pitchFamily="34" charset="0"/>
            </a:endParaRPr>
          </a:p>
          <a:p>
            <a:r>
              <a:rPr lang="ro-MO" sz="1500" dirty="0" err="1" smtClean="0">
                <a:latin typeface="Arial" pitchFamily="34" charset="0"/>
                <a:cs typeface="Arial" pitchFamily="34" charset="0"/>
              </a:rPr>
              <a:t>Bohanţov</a:t>
            </a:r>
            <a:r>
              <a:rPr lang="ro-MO" sz="1500" dirty="0" smtClean="0">
                <a:latin typeface="Arial" pitchFamily="34" charset="0"/>
                <a:cs typeface="Arial" pitchFamily="34" charset="0"/>
              </a:rPr>
              <a:t>  Alexandru, dr., </a:t>
            </a:r>
            <a:r>
              <a:rPr lang="ro-MO" sz="1400" dirty="0" smtClean="0">
                <a:latin typeface="Arial" pitchFamily="34" charset="0"/>
                <a:cs typeface="Arial" pitchFamily="34" charset="0"/>
              </a:rPr>
              <a:t>conf. cerc., </a:t>
            </a:r>
            <a:r>
              <a:rPr lang="ro-MO" sz="1400" dirty="0" err="1" smtClean="0">
                <a:latin typeface="Arial" pitchFamily="34" charset="0"/>
                <a:cs typeface="Arial" pitchFamily="34" charset="0"/>
              </a:rPr>
              <a:t>cerc</a:t>
            </a:r>
            <a:r>
              <a:rPr lang="ro-MO" sz="1400" dirty="0" smtClean="0">
                <a:latin typeface="Arial" pitchFamily="34" charset="0"/>
                <a:cs typeface="Arial" pitchFamily="34" charset="0"/>
              </a:rPr>
              <a:t>. șt. coordonator</a:t>
            </a:r>
            <a:endParaRPr lang="ru-RU" sz="1500" dirty="0" smtClean="0">
              <a:latin typeface="Arial" pitchFamily="34" charset="0"/>
              <a:cs typeface="Arial" pitchFamily="34" charset="0"/>
            </a:endParaRPr>
          </a:p>
          <a:p>
            <a:r>
              <a:rPr lang="ro-MO" sz="1500" dirty="0" err="1" smtClean="0">
                <a:latin typeface="Arial" pitchFamily="34" charset="0"/>
                <a:cs typeface="Arial" pitchFamily="34" charset="0"/>
              </a:rPr>
              <a:t>Coroliova</a:t>
            </a:r>
            <a:r>
              <a:rPr lang="ro-MO" sz="1500" dirty="0" smtClean="0">
                <a:latin typeface="Arial" pitchFamily="34" charset="0"/>
                <a:cs typeface="Arial" pitchFamily="34" charset="0"/>
              </a:rPr>
              <a:t> </a:t>
            </a:r>
            <a:r>
              <a:rPr lang="ro-MO" sz="1500" dirty="0" err="1" smtClean="0">
                <a:latin typeface="Arial" pitchFamily="34" charset="0"/>
                <a:cs typeface="Arial" pitchFamily="34" charset="0"/>
              </a:rPr>
              <a:t>Elfrida</a:t>
            </a:r>
            <a:r>
              <a:rPr lang="ro-MO" sz="1500" dirty="0" smtClean="0">
                <a:latin typeface="Arial" pitchFamily="34" charset="0"/>
                <a:cs typeface="Arial" pitchFamily="34" charset="0"/>
              </a:rPr>
              <a:t>, dr., </a:t>
            </a:r>
            <a:r>
              <a:rPr lang="ro-MO" sz="1600" dirty="0" smtClean="0">
                <a:latin typeface="Arial" pitchFamily="34" charset="0"/>
                <a:cs typeface="Arial" pitchFamily="34" charset="0"/>
              </a:rPr>
              <a:t>conf. cerc., </a:t>
            </a:r>
            <a:r>
              <a:rPr lang="ro-MO" sz="1600" dirty="0" err="1" smtClean="0">
                <a:latin typeface="Arial" pitchFamily="34" charset="0"/>
                <a:cs typeface="Arial" pitchFamily="34" charset="0"/>
              </a:rPr>
              <a:t>cerc</a:t>
            </a:r>
            <a:r>
              <a:rPr lang="ro-MO" sz="1600" dirty="0" smtClean="0">
                <a:latin typeface="Arial" pitchFamily="34" charset="0"/>
                <a:cs typeface="Arial" pitchFamily="34" charset="0"/>
              </a:rPr>
              <a:t>. șt. coordonator</a:t>
            </a:r>
            <a:endParaRPr lang="ru-RU" sz="1500" dirty="0" smtClean="0">
              <a:latin typeface="Arial" pitchFamily="34" charset="0"/>
              <a:cs typeface="Arial" pitchFamily="34" charset="0"/>
            </a:endParaRPr>
          </a:p>
          <a:p>
            <a:r>
              <a:rPr lang="ro-MO" sz="1500" dirty="0" err="1" smtClean="0">
                <a:latin typeface="Arial" pitchFamily="34" charset="0"/>
                <a:cs typeface="Arial" pitchFamily="34" charset="0"/>
              </a:rPr>
              <a:t>Ghilaş</a:t>
            </a:r>
            <a:r>
              <a:rPr lang="ro-MO" sz="1500" dirty="0" smtClean="0">
                <a:latin typeface="Arial" pitchFamily="34" charset="0"/>
                <a:cs typeface="Arial" pitchFamily="34" charset="0"/>
              </a:rPr>
              <a:t>  Ana, dr., </a:t>
            </a:r>
            <a:r>
              <a:rPr lang="ro-MO" sz="1600" dirty="0" smtClean="0">
                <a:latin typeface="Arial" pitchFamily="34" charset="0"/>
                <a:cs typeface="Arial" pitchFamily="34" charset="0"/>
              </a:rPr>
              <a:t>conf. cerc., </a:t>
            </a:r>
            <a:r>
              <a:rPr lang="ro-MO" sz="1600" dirty="0" err="1" smtClean="0">
                <a:latin typeface="Arial" pitchFamily="34" charset="0"/>
                <a:cs typeface="Arial" pitchFamily="34" charset="0"/>
              </a:rPr>
              <a:t>cerc</a:t>
            </a:r>
            <a:r>
              <a:rPr lang="ro-MO" sz="1600" dirty="0" smtClean="0">
                <a:latin typeface="Arial" pitchFamily="34" charset="0"/>
                <a:cs typeface="Arial" pitchFamily="34" charset="0"/>
              </a:rPr>
              <a:t>. șt. coordonator</a:t>
            </a:r>
            <a:r>
              <a:rPr lang="ro-MO" sz="1500" dirty="0" smtClean="0">
                <a:latin typeface="Arial" pitchFamily="34" charset="0"/>
                <a:cs typeface="Arial" pitchFamily="34" charset="0"/>
              </a:rPr>
              <a:t>, </a:t>
            </a:r>
            <a:r>
              <a:rPr lang="ro-RO" sz="1500" dirty="0" smtClean="0">
                <a:latin typeface="Arial" pitchFamily="34" charset="0"/>
                <a:cs typeface="Arial" pitchFamily="34" charset="0"/>
              </a:rPr>
              <a:t>cumul extern</a:t>
            </a:r>
            <a:endParaRPr lang="ru-RU" sz="1500" dirty="0" smtClean="0">
              <a:latin typeface="Arial" pitchFamily="34" charset="0"/>
              <a:cs typeface="Arial" pitchFamily="34" charset="0"/>
            </a:endParaRPr>
          </a:p>
          <a:p>
            <a:r>
              <a:rPr lang="ro-MO" sz="1500" dirty="0" err="1" smtClean="0">
                <a:latin typeface="Arial" pitchFamily="34" charset="0"/>
                <a:cs typeface="Arial" pitchFamily="34" charset="0"/>
              </a:rPr>
              <a:t>Axionova</a:t>
            </a:r>
            <a:r>
              <a:rPr lang="ro-MO" sz="1500" dirty="0" smtClean="0">
                <a:latin typeface="Arial" pitchFamily="34" charset="0"/>
                <a:cs typeface="Arial" pitchFamily="34" charset="0"/>
              </a:rPr>
              <a:t> Nadejda, cercetător ştiinţific stagiar (până la 30.10.2018)</a:t>
            </a:r>
            <a:endParaRPr lang="ru-RU" sz="1500" dirty="0" smtClean="0">
              <a:latin typeface="Arial" pitchFamily="34" charset="0"/>
              <a:cs typeface="Arial" pitchFamily="34" charset="0"/>
            </a:endParaRPr>
          </a:p>
          <a:p>
            <a:r>
              <a:rPr lang="ro-RO" sz="1500" dirty="0" smtClean="0">
                <a:latin typeface="Arial" pitchFamily="34" charset="0"/>
                <a:cs typeface="Arial" pitchFamily="34" charset="0"/>
              </a:rPr>
              <a:t>Talpă Svetlana,</a:t>
            </a:r>
            <a:r>
              <a:rPr lang="ro-MO" sz="1500" dirty="0" smtClean="0">
                <a:latin typeface="Arial" pitchFamily="34" charset="0"/>
                <a:cs typeface="Arial" pitchFamily="34" charset="0"/>
              </a:rPr>
              <a:t> cercetător ştiinţific,</a:t>
            </a:r>
            <a:r>
              <a:rPr lang="ro-RO" sz="1500" dirty="0" smtClean="0">
                <a:latin typeface="Arial" pitchFamily="34" charset="0"/>
                <a:cs typeface="Arial" pitchFamily="34" charset="0"/>
              </a:rPr>
              <a:t> cumul </a:t>
            </a:r>
            <a:endParaRPr lang="ru-RU" sz="1500" dirty="0" smtClean="0">
              <a:latin typeface="Arial" pitchFamily="34" charset="0"/>
              <a:cs typeface="Arial" pitchFamily="34" charset="0"/>
            </a:endParaRPr>
          </a:p>
          <a:p>
            <a:r>
              <a:rPr lang="ro-RO" sz="1500" dirty="0" err="1" smtClean="0">
                <a:latin typeface="Arial" pitchFamily="34" charset="0"/>
                <a:cs typeface="Arial" pitchFamily="34" charset="0"/>
              </a:rPr>
              <a:t>Donica</a:t>
            </a:r>
            <a:r>
              <a:rPr lang="ro-RO" sz="1500" dirty="0" smtClean="0">
                <a:latin typeface="Arial" pitchFamily="34" charset="0"/>
                <a:cs typeface="Arial" pitchFamily="34" charset="0"/>
              </a:rPr>
              <a:t> </a:t>
            </a:r>
            <a:r>
              <a:rPr lang="ro-RO" sz="1500" dirty="0" err="1" smtClean="0">
                <a:latin typeface="Arial" pitchFamily="34" charset="0"/>
                <a:cs typeface="Arial" pitchFamily="34" charset="0"/>
              </a:rPr>
              <a:t>Lilia</a:t>
            </a:r>
            <a:r>
              <a:rPr lang="ro-RO" sz="1500" dirty="0" smtClean="0">
                <a:latin typeface="Arial" pitchFamily="34" charset="0"/>
                <a:cs typeface="Arial" pitchFamily="34" charset="0"/>
              </a:rPr>
              <a:t>,</a:t>
            </a:r>
            <a:r>
              <a:rPr lang="ro-MO" sz="1500" dirty="0" smtClean="0">
                <a:latin typeface="Arial" pitchFamily="34" charset="0"/>
                <a:cs typeface="Arial" pitchFamily="34" charset="0"/>
              </a:rPr>
              <a:t> cercetător ştiinţific stagiar,</a:t>
            </a:r>
            <a:r>
              <a:rPr lang="ro-RO" sz="1500" dirty="0" smtClean="0">
                <a:latin typeface="Arial" pitchFamily="34" charset="0"/>
                <a:cs typeface="Arial" pitchFamily="34" charset="0"/>
              </a:rPr>
              <a:t> cumul  (până la 30.07.2018)</a:t>
            </a:r>
            <a:endParaRPr lang="ru-RU" sz="15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82594"/>
          </a:xfrm>
        </p:spPr>
        <p:txBody>
          <a:bodyPr>
            <a:normAutofit/>
          </a:bodyPr>
          <a:lstStyle/>
          <a:p>
            <a:r>
              <a:rPr lang="en-US" sz="2800" dirty="0" smtClean="0"/>
              <a:t>Re</a:t>
            </a:r>
            <a:r>
              <a:rPr lang="ro-RO" sz="2800" dirty="0" err="1" smtClean="0"/>
              <a:t>zultate</a:t>
            </a:r>
            <a:r>
              <a:rPr lang="ro-RO" sz="2800" dirty="0" smtClean="0"/>
              <a:t> </a:t>
            </a:r>
            <a:r>
              <a:rPr lang="en-US" sz="2800" dirty="0" smtClean="0"/>
              <a:t> </a:t>
            </a:r>
            <a:r>
              <a:rPr lang="ro-RO" sz="2800" dirty="0" smtClean="0"/>
              <a:t>î</a:t>
            </a:r>
            <a:r>
              <a:rPr lang="en-US" sz="2800" dirty="0" smtClean="0"/>
              <a:t>n </a:t>
            </a:r>
            <a:r>
              <a:rPr lang="ro-RO" sz="2800" dirty="0" smtClean="0"/>
              <a:t>2018</a:t>
            </a:r>
            <a:endParaRPr lang="ru-RU" sz="2800" dirty="0"/>
          </a:p>
        </p:txBody>
      </p:sp>
      <p:sp>
        <p:nvSpPr>
          <p:cNvPr id="3" name="Содержимое 2"/>
          <p:cNvSpPr>
            <a:spLocks noGrp="1"/>
          </p:cNvSpPr>
          <p:nvPr>
            <p:ph sz="quarter" idx="1"/>
          </p:nvPr>
        </p:nvSpPr>
        <p:spPr>
          <a:xfrm>
            <a:off x="214282" y="1357298"/>
            <a:ext cx="8572560" cy="5143536"/>
          </a:xfrm>
        </p:spPr>
        <p:txBody>
          <a:bodyPr>
            <a:normAutofit lnSpcReduction="10000"/>
          </a:bodyPr>
          <a:lstStyle/>
          <a:p>
            <a:pPr marL="0" indent="360363" algn="just">
              <a:spcBef>
                <a:spcPts val="0"/>
              </a:spcBef>
            </a:pPr>
            <a:r>
              <a:rPr lang="ro-RO" sz="1800" dirty="0" smtClean="0"/>
              <a:t>În cadrul proiectului au fost realizate: monografii - </a:t>
            </a:r>
            <a:r>
              <a:rPr lang="ro-RO" sz="1800" b="1" dirty="0" smtClean="0"/>
              <a:t>3</a:t>
            </a:r>
            <a:r>
              <a:rPr lang="ro-RO" sz="1800" dirty="0" smtClean="0"/>
              <a:t>, culegeri – </a:t>
            </a:r>
            <a:r>
              <a:rPr lang="ro-RO" sz="1800" b="1" dirty="0" smtClean="0"/>
              <a:t>2</a:t>
            </a:r>
            <a:r>
              <a:rPr lang="ro-RO" sz="1800" dirty="0" smtClean="0"/>
              <a:t>; capitole în monografii –  2; articole în reviste din străinătate – 5; articole în culegeri naționale/internaționale – </a:t>
            </a:r>
            <a:r>
              <a:rPr lang="ro-RO" sz="1800" b="1" dirty="0" smtClean="0"/>
              <a:t>9/3</a:t>
            </a:r>
            <a:r>
              <a:rPr lang="ro-RO" sz="1800" dirty="0" smtClean="0"/>
              <a:t>; materiale ale conferinţelor naţionale /internaţionale – </a:t>
            </a:r>
            <a:r>
              <a:rPr lang="ro-RO" sz="1800" b="1" dirty="0" smtClean="0"/>
              <a:t>3/23</a:t>
            </a:r>
            <a:r>
              <a:rPr lang="ro-RO" sz="1800" dirty="0" smtClean="0"/>
              <a:t>; categoria B+2; B – </a:t>
            </a:r>
            <a:r>
              <a:rPr lang="ro-RO" sz="1800" b="1" dirty="0" smtClean="0"/>
              <a:t>36</a:t>
            </a:r>
            <a:r>
              <a:rPr lang="ro-RO" sz="1800" dirty="0" smtClean="0"/>
              <a:t> şi categoria C – </a:t>
            </a:r>
            <a:r>
              <a:rPr lang="ro-RO" sz="1800" b="1" dirty="0" smtClean="0"/>
              <a:t>4</a:t>
            </a:r>
            <a:r>
              <a:rPr lang="ro-RO" sz="1800" dirty="0" smtClean="0"/>
              <a:t>; </a:t>
            </a:r>
            <a:r>
              <a:rPr lang="ro-RO" sz="1800" b="1" dirty="0" smtClean="0"/>
              <a:t>48 </a:t>
            </a:r>
            <a:r>
              <a:rPr lang="ro-RO" sz="1800" dirty="0" smtClean="0"/>
              <a:t>articole în alte naţionale. </a:t>
            </a:r>
            <a:r>
              <a:rPr lang="ro-RO" sz="1800" b="1" dirty="0" smtClean="0"/>
              <a:t>4</a:t>
            </a:r>
            <a:r>
              <a:rPr lang="ro-RO" sz="1800" dirty="0" smtClean="0"/>
              <a:t> teze ale conferințelor naționale și </a:t>
            </a:r>
            <a:r>
              <a:rPr lang="ro-RO" sz="1800" b="1" dirty="0" smtClean="0"/>
              <a:t>49 </a:t>
            </a:r>
            <a:r>
              <a:rPr lang="ro-RO" sz="1800" dirty="0" smtClean="0"/>
              <a:t>de teze publicate la conferinţe internaţionale; </a:t>
            </a:r>
            <a:r>
              <a:rPr lang="ro-RO" sz="1800" b="1" dirty="0" smtClean="0"/>
              <a:t>26 </a:t>
            </a:r>
            <a:r>
              <a:rPr lang="ro-RO" sz="1800" dirty="0" smtClean="0"/>
              <a:t>articole de promovare a ştiinţei; </a:t>
            </a:r>
            <a:r>
              <a:rPr lang="ro-RO" sz="1800" b="1" dirty="0" smtClean="0"/>
              <a:t>95 </a:t>
            </a:r>
            <a:r>
              <a:rPr lang="ro-RO" sz="1800" dirty="0" smtClean="0"/>
              <a:t>– de participări la manifestări ştiinţifice internaţionale şi </a:t>
            </a:r>
            <a:r>
              <a:rPr lang="ro-RO" sz="1800" b="1" dirty="0" smtClean="0"/>
              <a:t>21</a:t>
            </a:r>
            <a:r>
              <a:rPr lang="ro-RO" sz="1800" dirty="0" smtClean="0"/>
              <a:t> – la conferinţe naţionale; emisiuni Radio/TV – </a:t>
            </a:r>
            <a:r>
              <a:rPr lang="ro-RO" sz="1800" b="1" dirty="0" smtClean="0"/>
              <a:t>34/46.</a:t>
            </a:r>
            <a:endParaRPr lang="ro-RO" sz="1800" dirty="0" smtClean="0"/>
          </a:p>
          <a:p>
            <a:pPr marL="0" indent="360363" algn="just">
              <a:spcBef>
                <a:spcPts val="0"/>
              </a:spcBef>
            </a:pPr>
            <a:r>
              <a:rPr lang="ro-RO" sz="1800" dirty="0" smtClean="0"/>
              <a:t>Au fost elaborate </a:t>
            </a:r>
            <a:r>
              <a:rPr lang="ro-RO" sz="1800" b="1" dirty="0" smtClean="0"/>
              <a:t>11</a:t>
            </a:r>
            <a:r>
              <a:rPr lang="ro-RO" sz="1800" dirty="0" smtClean="0"/>
              <a:t> avize si</a:t>
            </a:r>
            <a:r>
              <a:rPr lang="ro-RO" sz="1800" b="1" dirty="0" smtClean="0"/>
              <a:t> 31</a:t>
            </a:r>
            <a:r>
              <a:rPr lang="ro-RO" sz="1800" dirty="0" smtClean="0"/>
              <a:t> de prezentări ale manifestărilor artistice naţionale şi internaţionale din Moldova. În perioada respectivă au fost întreprinse </a:t>
            </a:r>
            <a:r>
              <a:rPr lang="ro-RO" sz="1800" b="1" dirty="0" smtClean="0"/>
              <a:t>23 </a:t>
            </a:r>
            <a:r>
              <a:rPr lang="ro-RO" sz="1800" dirty="0" smtClean="0"/>
              <a:t>de deplasări (Bucureşti, Iaşi, Varşovia, Moscova, </a:t>
            </a:r>
            <a:r>
              <a:rPr lang="ro-RO" sz="1800" dirty="0" err="1" smtClean="0"/>
              <a:t>Mensk</a:t>
            </a:r>
            <a:r>
              <a:rPr lang="ro-RO" sz="1800" dirty="0" smtClean="0"/>
              <a:t>, Brăila, </a:t>
            </a:r>
            <a:r>
              <a:rPr lang="ro-RO" sz="1800" dirty="0" err="1" smtClean="0"/>
              <a:t>Sazopol</a:t>
            </a:r>
            <a:r>
              <a:rPr lang="ro-RO" sz="1800" dirty="0" smtClean="0"/>
              <a:t>, Buzău, Vaslui).  </a:t>
            </a:r>
          </a:p>
          <a:p>
            <a:pPr marL="0" indent="360363" algn="just">
              <a:spcBef>
                <a:spcPts val="0"/>
              </a:spcBef>
            </a:pPr>
            <a:r>
              <a:rPr lang="ro-RO" sz="1800" dirty="0" smtClean="0"/>
              <a:t>În CSA funcţionează 3 seminare ştiinţifice de susţinere a tezelor de doctorat la profilurile 651  Arte vizuale, 653 Arta muzicală și 654 Arte audiovizuale. </a:t>
            </a:r>
          </a:p>
          <a:p>
            <a:pPr marL="0" indent="360363" algn="just">
              <a:spcBef>
                <a:spcPts val="0"/>
              </a:spcBef>
            </a:pPr>
            <a:r>
              <a:rPr lang="ro-RO" sz="1800" dirty="0" smtClean="0"/>
              <a:t>Centrul a participat la organizarea Conferinţei ştiinţifice internaţionale </a:t>
            </a:r>
            <a:r>
              <a:rPr lang="ro-MO" sz="1800" i="1" dirty="0" smtClean="0"/>
              <a:t>Patrimoniul cultural - cercetare, valorificare, promovare</a:t>
            </a:r>
            <a:r>
              <a:rPr lang="ro-MO" sz="1800" dirty="0" smtClean="0"/>
              <a:t> </a:t>
            </a:r>
            <a:r>
              <a:rPr lang="ro-RO" sz="1800" dirty="0" smtClean="0"/>
              <a:t>din 30 mai-31 mai 2018  şi a Conferinţei omagiale „Aurelian Dănilă - cercetător şi promotor al culturii muzicale naţionale”.</a:t>
            </a:r>
            <a:r>
              <a:rPr lang="en-US" sz="1800" dirty="0" smtClean="0"/>
              <a:t> </a:t>
            </a:r>
            <a:r>
              <a:rPr lang="en-US" sz="1800" dirty="0" smtClean="0">
                <a:latin typeface="Times New Roman" pitchFamily="18" charset="0"/>
                <a:cs typeface="Times New Roman" pitchFamily="18" charset="0"/>
              </a:rPr>
              <a:t>Au </a:t>
            </a:r>
            <a:r>
              <a:rPr lang="en-US" sz="1800" dirty="0" err="1" smtClean="0">
                <a:latin typeface="Times New Roman" pitchFamily="18" charset="0"/>
                <a:cs typeface="Times New Roman" pitchFamily="18" charset="0"/>
              </a:rPr>
              <a:t>fost</a:t>
            </a:r>
            <a:r>
              <a:rPr lang="ro-RO" sz="1800" dirty="0" smtClean="0">
                <a:latin typeface="Times New Roman" pitchFamily="18" charset="0"/>
                <a:cs typeface="Times New Roman" pitchFamily="18" charset="0"/>
              </a:rPr>
              <a:t> editate cele</a:t>
            </a:r>
            <a:r>
              <a:rPr lang="ro-RO" sz="1800" b="1" dirty="0" smtClean="0">
                <a:latin typeface="Times New Roman" pitchFamily="18" charset="0"/>
                <a:cs typeface="Times New Roman" pitchFamily="18" charset="0"/>
              </a:rPr>
              <a:t> 2 </a:t>
            </a:r>
            <a:r>
              <a:rPr lang="ro-RO" sz="1800" dirty="0" smtClean="0">
                <a:latin typeface="Times New Roman" pitchFamily="18" charset="0"/>
                <a:cs typeface="Times New Roman" pitchFamily="18" charset="0"/>
              </a:rPr>
              <a:t>numere ale revistei ARTA (seria Arte vizuale, Arte audiovizuale). Au fost susţinute </a:t>
            </a:r>
            <a:r>
              <a:rPr lang="ro-RO" sz="1800" b="1" dirty="0" smtClean="0">
                <a:latin typeface="Times New Roman" pitchFamily="18" charset="0"/>
                <a:cs typeface="Times New Roman" pitchFamily="18" charset="0"/>
              </a:rPr>
              <a:t>3</a:t>
            </a:r>
            <a:r>
              <a:rPr lang="ro-RO" sz="1800" dirty="0" smtClean="0">
                <a:latin typeface="Times New Roman" pitchFamily="18" charset="0"/>
                <a:cs typeface="Times New Roman" pitchFamily="18" charset="0"/>
              </a:rPr>
              <a:t> teze de doctor în studiul artelor</a:t>
            </a:r>
            <a:r>
              <a:rPr lang="en-US" sz="1800" dirty="0" smtClean="0">
                <a:latin typeface="Times New Roman" pitchFamily="18" charset="0"/>
                <a:cs typeface="Times New Roman" pitchFamily="18" charset="0"/>
              </a:rPr>
              <a:t> </a:t>
            </a:r>
            <a:r>
              <a:rPr lang="ro-RO" sz="1800" dirty="0" smtClean="0">
                <a:latin typeface="Times New Roman" pitchFamily="18" charset="0"/>
                <a:cs typeface="Times New Roman" pitchFamily="18" charset="0"/>
              </a:rPr>
              <a:t> (N. </a:t>
            </a:r>
            <a:r>
              <a:rPr lang="ro-RO" sz="1800" dirty="0" err="1" smtClean="0">
                <a:latin typeface="Times New Roman" pitchFamily="18" charset="0"/>
                <a:cs typeface="Times New Roman" pitchFamily="18" charset="0"/>
              </a:rPr>
              <a:t>Axionova</a:t>
            </a:r>
            <a:r>
              <a:rPr lang="ro-RO" sz="1800" dirty="0" smtClean="0">
                <a:latin typeface="Times New Roman" pitchFamily="18" charset="0"/>
                <a:cs typeface="Times New Roman" pitchFamily="18" charset="0"/>
              </a:rPr>
              <a:t>, I. Ciobanu, T. </a:t>
            </a:r>
            <a:r>
              <a:rPr lang="ro-RO" sz="1800" dirty="0" err="1" smtClean="0">
                <a:latin typeface="Times New Roman" pitchFamily="18" charset="0"/>
                <a:cs typeface="Times New Roman" pitchFamily="18" charset="0"/>
              </a:rPr>
              <a:t>Rașchitor</a:t>
            </a:r>
            <a:r>
              <a:rPr lang="ro-RO" sz="1800" dirty="0" smtClean="0">
                <a:latin typeface="Times New Roman" pitchFamily="18" charset="0"/>
                <a:cs typeface="Times New Roman" pitchFamily="18" charset="0"/>
              </a:rPr>
              <a:t>) şi 1 teză de doctor </a:t>
            </a:r>
            <a:r>
              <a:rPr lang="ro-RO" sz="1800" dirty="0" err="1" smtClean="0">
                <a:latin typeface="Times New Roman" pitchFamily="18" charset="0"/>
                <a:cs typeface="Times New Roman" pitchFamily="18" charset="0"/>
              </a:rPr>
              <a:t>habilitat</a:t>
            </a:r>
            <a:r>
              <a:rPr lang="ro-RO" sz="1800" dirty="0" smtClean="0">
                <a:latin typeface="Times New Roman" pitchFamily="18" charset="0"/>
                <a:cs typeface="Times New Roman" pitchFamily="18" charset="0"/>
              </a:rPr>
              <a:t> (L. </a:t>
            </a:r>
            <a:r>
              <a:rPr lang="ro-RO" sz="1800" dirty="0" err="1" smtClean="0">
                <a:latin typeface="Times New Roman" pitchFamily="18" charset="0"/>
                <a:cs typeface="Times New Roman" pitchFamily="18" charset="0"/>
              </a:rPr>
              <a:t>Condraticova</a:t>
            </a:r>
            <a:r>
              <a:rPr lang="ro-RO" sz="1800" dirty="0" smtClean="0">
                <a:latin typeface="Times New Roman" pitchFamily="18" charset="0"/>
                <a:cs typeface="Times New Roman" pitchFamily="18" charset="0"/>
              </a:rPr>
              <a:t>)</a:t>
            </a:r>
            <a:endParaRPr lang="ro-RO" sz="1800" b="1" dirty="0" smtClean="0">
              <a:latin typeface="Times New Roman" pitchFamily="18" charset="0"/>
              <a:cs typeface="Times New Roman" pitchFamily="18" charset="0"/>
            </a:endParaRPr>
          </a:p>
          <a:p>
            <a:pPr lvl="0"/>
            <a:endParaRPr lang="ru-RU" sz="6400" dirty="0" smtClean="0"/>
          </a:p>
          <a:p>
            <a:pPr lvl="0" algn="just">
              <a:buNone/>
            </a:pPr>
            <a:endParaRPr lang="en-US" sz="6400" dirty="0" smtClean="0"/>
          </a:p>
          <a:p>
            <a:endParaRPr lang="ru-RU"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54032"/>
          </a:xfrm>
        </p:spPr>
        <p:txBody>
          <a:bodyPr>
            <a:normAutofit/>
          </a:bodyPr>
          <a:lstStyle/>
          <a:p>
            <a:r>
              <a:rPr lang="en-US" sz="2400" dirty="0" err="1" smtClean="0">
                <a:solidFill>
                  <a:schemeClr val="tx1"/>
                </a:solidFill>
                <a:latin typeface="Arial" pitchFamily="34" charset="0"/>
                <a:ea typeface="Times New Roman" pitchFamily="18" charset="0"/>
              </a:rPr>
              <a:t>Activitatea</a:t>
            </a:r>
            <a:r>
              <a:rPr lang="en-US" sz="2400" dirty="0" smtClean="0">
                <a:solidFill>
                  <a:schemeClr val="tx1"/>
                </a:solidFill>
                <a:latin typeface="Arial" pitchFamily="34" charset="0"/>
                <a:ea typeface="Times New Roman" pitchFamily="18" charset="0"/>
              </a:rPr>
              <a:t> </a:t>
            </a:r>
            <a:r>
              <a:rPr lang="en-US" sz="2400" dirty="0" err="1" smtClean="0">
                <a:solidFill>
                  <a:schemeClr val="tx1"/>
                </a:solidFill>
                <a:latin typeface="Arial" pitchFamily="34" charset="0"/>
                <a:ea typeface="Times New Roman" pitchFamily="18" charset="0"/>
              </a:rPr>
              <a:t>editorială</a:t>
            </a:r>
            <a:r>
              <a:rPr lang="en-US" sz="2400" dirty="0" smtClean="0">
                <a:solidFill>
                  <a:schemeClr val="tx1"/>
                </a:solidFill>
                <a:latin typeface="Arial" pitchFamily="34" charset="0"/>
                <a:ea typeface="Times New Roman" pitchFamily="18" charset="0"/>
              </a:rPr>
              <a:t> </a:t>
            </a:r>
            <a:r>
              <a:rPr lang="en-US" sz="2400" dirty="0" err="1" smtClean="0">
                <a:solidFill>
                  <a:schemeClr val="tx1"/>
                </a:solidFill>
                <a:latin typeface="Arial" pitchFamily="34" charset="0"/>
                <a:ea typeface="Times New Roman" pitchFamily="18" charset="0"/>
              </a:rPr>
              <a:t>în</a:t>
            </a:r>
            <a:r>
              <a:rPr lang="en-US" sz="2400" dirty="0" smtClean="0">
                <a:solidFill>
                  <a:schemeClr val="tx1"/>
                </a:solidFill>
                <a:latin typeface="Arial" pitchFamily="34" charset="0"/>
                <a:ea typeface="Times New Roman" pitchFamily="18" charset="0"/>
              </a:rPr>
              <a:t> </a:t>
            </a:r>
            <a:r>
              <a:rPr lang="en-US" sz="2400" dirty="0" err="1" smtClean="0">
                <a:solidFill>
                  <a:schemeClr val="tx1"/>
                </a:solidFill>
                <a:latin typeface="Arial" pitchFamily="34" charset="0"/>
                <a:ea typeface="Times New Roman" pitchFamily="18" charset="0"/>
              </a:rPr>
              <a:t>cadrul</a:t>
            </a:r>
            <a:r>
              <a:rPr lang="en-US" sz="2400" dirty="0" smtClean="0">
                <a:solidFill>
                  <a:schemeClr val="tx1"/>
                </a:solidFill>
                <a:latin typeface="Arial" pitchFamily="34" charset="0"/>
                <a:ea typeface="Times New Roman" pitchFamily="18" charset="0"/>
              </a:rPr>
              <a:t> </a:t>
            </a:r>
            <a:r>
              <a:rPr lang="en-US" sz="2400" dirty="0" err="1" smtClean="0">
                <a:solidFill>
                  <a:schemeClr val="tx1"/>
                </a:solidFill>
                <a:latin typeface="Arial" pitchFamily="34" charset="0"/>
                <a:ea typeface="Times New Roman" pitchFamily="18" charset="0"/>
              </a:rPr>
              <a:t>Centrului</a:t>
            </a:r>
            <a:r>
              <a:rPr lang="en-US" sz="2400" dirty="0" smtClean="0">
                <a:solidFill>
                  <a:schemeClr val="tx1"/>
                </a:solidFill>
                <a:latin typeface="Arial" pitchFamily="34" charset="0"/>
                <a:ea typeface="Times New Roman" pitchFamily="18" charset="0"/>
              </a:rPr>
              <a:t> </a:t>
            </a:r>
            <a:r>
              <a:rPr lang="en-US" sz="2400" dirty="0" err="1" smtClean="0">
                <a:solidFill>
                  <a:schemeClr val="tx1"/>
                </a:solidFill>
                <a:latin typeface="Arial" pitchFamily="34" charset="0"/>
                <a:ea typeface="Times New Roman" pitchFamily="18" charset="0"/>
              </a:rPr>
              <a:t>în</a:t>
            </a:r>
            <a:r>
              <a:rPr lang="en-US" sz="2400" dirty="0" smtClean="0">
                <a:solidFill>
                  <a:schemeClr val="tx1"/>
                </a:solidFill>
                <a:latin typeface="Arial" pitchFamily="34" charset="0"/>
                <a:ea typeface="Times New Roman" pitchFamily="18" charset="0"/>
              </a:rPr>
              <a:t> </a:t>
            </a:r>
            <a:r>
              <a:rPr lang="en-US" sz="2400" dirty="0" err="1" smtClean="0">
                <a:solidFill>
                  <a:schemeClr val="tx1"/>
                </a:solidFill>
                <a:latin typeface="Arial" pitchFamily="34" charset="0"/>
                <a:ea typeface="Times New Roman" pitchFamily="18" charset="0"/>
              </a:rPr>
              <a:t>anul</a:t>
            </a:r>
            <a:r>
              <a:rPr lang="ro-RO" sz="2400" dirty="0" smtClean="0">
                <a:solidFill>
                  <a:schemeClr val="tx1"/>
                </a:solidFill>
                <a:latin typeface="Arial" pitchFamily="34" charset="0"/>
                <a:ea typeface="Times New Roman" pitchFamily="18" charset="0"/>
              </a:rPr>
              <a:t> </a:t>
            </a:r>
            <a:r>
              <a:rPr lang="en-US" sz="2400" dirty="0" smtClean="0">
                <a:solidFill>
                  <a:schemeClr val="tx1"/>
                </a:solidFill>
                <a:latin typeface="Arial" pitchFamily="34" charset="0"/>
                <a:ea typeface="Times New Roman" pitchFamily="18" charset="0"/>
              </a:rPr>
              <a:t>201</a:t>
            </a:r>
            <a:r>
              <a:rPr lang="ro-RO" sz="2400" dirty="0" smtClean="0">
                <a:solidFill>
                  <a:schemeClr val="tx1"/>
                </a:solidFill>
                <a:latin typeface="Arial" pitchFamily="34" charset="0"/>
                <a:ea typeface="Times New Roman" pitchFamily="18" charset="0"/>
              </a:rPr>
              <a:t>8</a:t>
            </a:r>
            <a:endParaRPr lang="ru-RU" sz="2400" dirty="0">
              <a:solidFill>
                <a:schemeClr val="tx1"/>
              </a:solidFill>
            </a:endParaRPr>
          </a:p>
        </p:txBody>
      </p:sp>
      <p:graphicFrame>
        <p:nvGraphicFramePr>
          <p:cNvPr id="4" name="Таблица 3"/>
          <p:cNvGraphicFramePr>
            <a:graphicFrameLocks noGrp="1"/>
          </p:cNvGraphicFramePr>
          <p:nvPr/>
        </p:nvGraphicFramePr>
        <p:xfrm>
          <a:off x="500034" y="928069"/>
          <a:ext cx="8215372" cy="5311195"/>
        </p:xfrm>
        <a:graphic>
          <a:graphicData uri="http://schemas.openxmlformats.org/drawingml/2006/table">
            <a:tbl>
              <a:tblPr firstRow="1" bandRow="1">
                <a:tableStyleId>{5C22544A-7EE6-4342-B048-85BDC9FD1C3A}</a:tableStyleId>
              </a:tblPr>
              <a:tblGrid>
                <a:gridCol w="642942"/>
                <a:gridCol w="971558"/>
                <a:gridCol w="807250"/>
                <a:gridCol w="807250"/>
                <a:gridCol w="807250"/>
                <a:gridCol w="807250"/>
                <a:gridCol w="807250"/>
                <a:gridCol w="403624"/>
                <a:gridCol w="403624"/>
                <a:gridCol w="807250"/>
                <a:gridCol w="403624"/>
                <a:gridCol w="546500"/>
              </a:tblGrid>
              <a:tr h="2599005">
                <a:tc>
                  <a:txBody>
                    <a:bodyPr/>
                    <a:lstStyle/>
                    <a:p>
                      <a:r>
                        <a:rPr kumimoji="0" lang="ro-RO" sz="1400" b="1" kern="1200" dirty="0" smtClean="0">
                          <a:solidFill>
                            <a:schemeClr val="lt1"/>
                          </a:solidFill>
                          <a:latin typeface="+mn-lt"/>
                          <a:ea typeface="+mn-ea"/>
                          <a:cs typeface="+mn-cs"/>
                        </a:rPr>
                        <a:t>Publicații /ani</a:t>
                      </a:r>
                      <a:endParaRPr lang="ru-RU" sz="1400" dirty="0">
                        <a:latin typeface="+mn-lt"/>
                      </a:endParaRPr>
                    </a:p>
                  </a:txBody>
                  <a:tcPr/>
                </a:tc>
                <a:tc>
                  <a:txBody>
                    <a:bodyPr/>
                    <a:lstStyle/>
                    <a:p>
                      <a:r>
                        <a:rPr kumimoji="0" lang="ro-RO" sz="1400" b="1" kern="1200" dirty="0" smtClean="0">
                          <a:solidFill>
                            <a:schemeClr val="lt1"/>
                          </a:solidFill>
                          <a:latin typeface="+mn-lt"/>
                          <a:ea typeface="+mn-ea"/>
                          <a:cs typeface="+mn-cs"/>
                        </a:rPr>
                        <a:t>Articole naţionale</a:t>
                      </a:r>
                      <a:endParaRPr lang="ru-RU" sz="1400" dirty="0">
                        <a:latin typeface="+mn-lt"/>
                      </a:endParaRPr>
                    </a:p>
                  </a:txBody>
                  <a:tcPr/>
                </a:tc>
                <a:tc>
                  <a:txBody>
                    <a:bodyPr/>
                    <a:lstStyle/>
                    <a:p>
                      <a:pPr>
                        <a:spcAft>
                          <a:spcPts val="0"/>
                        </a:spcAft>
                      </a:pPr>
                      <a:r>
                        <a:rPr lang="ro-RO" sz="1400" b="1" dirty="0">
                          <a:solidFill>
                            <a:schemeClr val="bg1"/>
                          </a:solidFill>
                          <a:latin typeface="+mn-lt"/>
                          <a:ea typeface="Times New Roman"/>
                          <a:cs typeface="Times New Roman"/>
                        </a:rPr>
                        <a:t>Articole în alte reviste naţionale</a:t>
                      </a:r>
                      <a:endParaRPr lang="ru-RU" sz="1400" dirty="0">
                        <a:solidFill>
                          <a:schemeClr val="bg1"/>
                        </a:solidFill>
                        <a:latin typeface="+mn-lt"/>
                        <a:ea typeface="Times New Roman"/>
                        <a:cs typeface="Times New Roman"/>
                      </a:endParaRPr>
                    </a:p>
                  </a:txBody>
                  <a:tcPr marL="68580" marR="68580" marT="0" marB="0"/>
                </a:tc>
                <a:tc>
                  <a:txBody>
                    <a:bodyPr/>
                    <a:lstStyle/>
                    <a:p>
                      <a:r>
                        <a:rPr kumimoji="0" lang="ro-RO" sz="1400" b="1" kern="1200" dirty="0" smtClean="0">
                          <a:solidFill>
                            <a:schemeClr val="lt1"/>
                          </a:solidFill>
                          <a:latin typeface="+mn-lt"/>
                          <a:ea typeface="+mn-ea"/>
                          <a:cs typeface="+mn-cs"/>
                        </a:rPr>
                        <a:t>Articole în culegeri naţionale</a:t>
                      </a:r>
                      <a:endParaRPr lang="ru-RU" sz="1400" dirty="0">
                        <a:latin typeface="+mn-lt"/>
                      </a:endParaRPr>
                    </a:p>
                  </a:txBody>
                  <a:tcPr/>
                </a:tc>
                <a:tc>
                  <a:txBody>
                    <a:bodyPr/>
                    <a:lstStyle/>
                    <a:p>
                      <a:r>
                        <a:rPr kumimoji="0" lang="ro-RO" sz="1400" b="1" kern="1200" dirty="0" smtClean="0">
                          <a:solidFill>
                            <a:schemeClr val="lt1"/>
                          </a:solidFill>
                          <a:latin typeface="+mn-lt"/>
                          <a:ea typeface="+mn-ea"/>
                          <a:cs typeface="+mn-cs"/>
                        </a:rPr>
                        <a:t>Articole numai cu autori autohtoni</a:t>
                      </a:r>
                      <a:endParaRPr lang="ru-RU" sz="1400" dirty="0">
                        <a:latin typeface="+mn-lt"/>
                      </a:endParaRPr>
                    </a:p>
                  </a:txBody>
                  <a:tcPr/>
                </a:tc>
                <a:tc>
                  <a:txBody>
                    <a:bodyPr/>
                    <a:lstStyle/>
                    <a:p>
                      <a:r>
                        <a:rPr kumimoji="0" lang="ro-RO" sz="1400" b="1" kern="1200" dirty="0" smtClean="0">
                          <a:solidFill>
                            <a:schemeClr val="lt1"/>
                          </a:solidFill>
                          <a:latin typeface="+mn-lt"/>
                          <a:ea typeface="+mn-ea"/>
                          <a:cs typeface="+mn-cs"/>
                        </a:rPr>
                        <a:t>Articole în alte reviste editate în străinătate</a:t>
                      </a:r>
                      <a:endParaRPr lang="ru-RU" sz="1400" dirty="0">
                        <a:latin typeface="+mn-lt"/>
                      </a:endParaRPr>
                    </a:p>
                  </a:txBody>
                  <a:tcPr/>
                </a:tc>
                <a:tc>
                  <a:txBody>
                    <a:bodyPr/>
                    <a:lstStyle/>
                    <a:p>
                      <a:r>
                        <a:rPr kumimoji="0" lang="ro-RO" sz="1400" b="1" kern="1200" dirty="0" smtClean="0">
                          <a:solidFill>
                            <a:schemeClr val="lt1"/>
                          </a:solidFill>
                          <a:latin typeface="+mn-lt"/>
                          <a:ea typeface="+mn-ea"/>
                          <a:cs typeface="+mn-cs"/>
                        </a:rPr>
                        <a:t>Articole în reviste cu factor de impact</a:t>
                      </a:r>
                      <a:endParaRPr lang="ru-RU" sz="1400" dirty="0">
                        <a:latin typeface="+mn-lt"/>
                      </a:endParaRPr>
                    </a:p>
                  </a:txBody>
                  <a:tcPr/>
                </a:tc>
                <a:tc gridSpan="2">
                  <a:txBody>
                    <a:bodyPr/>
                    <a:lstStyle/>
                    <a:p>
                      <a:r>
                        <a:rPr kumimoji="0" lang="ro-RO" sz="1400" b="1" kern="1200" dirty="0" smtClean="0">
                          <a:solidFill>
                            <a:schemeClr val="lt1"/>
                          </a:solidFill>
                          <a:latin typeface="+mn-lt"/>
                          <a:ea typeface="+mn-ea"/>
                          <a:cs typeface="+mn-cs"/>
                        </a:rPr>
                        <a:t>Monografii editate în:</a:t>
                      </a:r>
                      <a:endParaRPr lang="ru-RU" sz="1400" dirty="0">
                        <a:latin typeface="+mn-lt"/>
                      </a:endParaRPr>
                    </a:p>
                  </a:txBody>
                  <a:tcPr/>
                </a:tc>
                <a:tc hMerge="1">
                  <a:txBody>
                    <a:bodyPr/>
                    <a:lstStyle/>
                    <a:p>
                      <a:endParaRPr lang="ru-RU"/>
                    </a:p>
                  </a:txBody>
                  <a:tcPr/>
                </a:tc>
                <a:tc>
                  <a:txBody>
                    <a:bodyPr/>
                    <a:lstStyle/>
                    <a:p>
                      <a:pPr>
                        <a:spcAft>
                          <a:spcPts val="0"/>
                        </a:spcAft>
                      </a:pPr>
                      <a:r>
                        <a:rPr lang="ro-RO" sz="1400" dirty="0" smtClean="0">
                          <a:latin typeface="+mn-lt"/>
                          <a:ea typeface="Times New Roman"/>
                          <a:cs typeface="Times New Roman"/>
                        </a:rPr>
                        <a:t>În culegeri internaţionale</a:t>
                      </a:r>
                    </a:p>
                    <a:p>
                      <a:pPr>
                        <a:spcAft>
                          <a:spcPts val="0"/>
                        </a:spcAft>
                      </a:pPr>
                      <a:endParaRPr lang="ru-RU" sz="1400" dirty="0">
                        <a:latin typeface="+mn-lt"/>
                        <a:ea typeface="Times New Roman"/>
                        <a:cs typeface="Times New Roman"/>
                      </a:endParaRPr>
                    </a:p>
                  </a:txBody>
                  <a:tcPr marL="68580" marR="68580" marT="0" marB="0"/>
                </a:tc>
                <a:tc gridSpan="2">
                  <a:txBody>
                    <a:bodyPr/>
                    <a:lstStyle/>
                    <a:p>
                      <a:r>
                        <a:rPr kumimoji="0" lang="ro-RO" sz="1400" b="1" kern="1200" dirty="0" smtClean="0">
                          <a:solidFill>
                            <a:schemeClr val="lt1"/>
                          </a:solidFill>
                          <a:latin typeface="+mn-lt"/>
                          <a:ea typeface="+mn-ea"/>
                          <a:cs typeface="+mn-cs"/>
                        </a:rPr>
                        <a:t>Monografii</a:t>
                      </a:r>
                      <a:endParaRPr lang="ru-RU" sz="1400" dirty="0">
                        <a:latin typeface="+mn-lt"/>
                      </a:endParaRPr>
                    </a:p>
                  </a:txBody>
                  <a:tcPr>
                    <a:lnB w="12700" cap="flat" cmpd="sng" algn="ctr">
                      <a:solidFill>
                        <a:schemeClr val="tx1"/>
                      </a:solidFill>
                      <a:prstDash val="solid"/>
                      <a:round/>
                      <a:headEnd type="none" w="med" len="med"/>
                      <a:tailEnd type="none" w="med" len="med"/>
                    </a:lnB>
                  </a:tcPr>
                </a:tc>
                <a:tc hMerge="1">
                  <a:txBody>
                    <a:bodyPr/>
                    <a:lstStyle/>
                    <a:p>
                      <a:endParaRPr lang="ru-RU"/>
                    </a:p>
                  </a:txBody>
                  <a:tcPr/>
                </a:tc>
              </a:tr>
              <a:tr h="1502973">
                <a:tc>
                  <a:txBody>
                    <a:bodyPr/>
                    <a:lstStyle/>
                    <a:p>
                      <a:endParaRPr lang="ru-RU" sz="1400" dirty="0"/>
                    </a:p>
                  </a:txBody>
                  <a:tcPr/>
                </a:tc>
                <a:tc>
                  <a:txBody>
                    <a:bodyPr/>
                    <a:lstStyle/>
                    <a:p>
                      <a:r>
                        <a:rPr lang="ro-RO" sz="1400" dirty="0" smtClean="0"/>
                        <a:t>Cat. B+</a:t>
                      </a:r>
                    </a:p>
                    <a:p>
                      <a:r>
                        <a:rPr lang="ro-RO" sz="1400" dirty="0" smtClean="0"/>
                        <a:t>B</a:t>
                      </a:r>
                    </a:p>
                    <a:p>
                      <a:r>
                        <a:rPr lang="ro-RO" sz="1400" dirty="0" smtClean="0"/>
                        <a:t>C</a:t>
                      </a:r>
                      <a:endParaRPr lang="ru-RU" sz="1400" dirty="0"/>
                    </a:p>
                  </a:txBody>
                  <a:tcPr/>
                </a:tc>
                <a:tc>
                  <a:txBody>
                    <a:bodyPr/>
                    <a:lstStyle/>
                    <a:p>
                      <a:endParaRPr lang="ru-RU" sz="1400"/>
                    </a:p>
                  </a:txBody>
                  <a:tcPr/>
                </a:tc>
                <a:tc>
                  <a:txBody>
                    <a:bodyPr/>
                    <a:lstStyle/>
                    <a:p>
                      <a:endParaRPr lang="ru-RU" sz="1400" dirty="0"/>
                    </a:p>
                  </a:txBody>
                  <a:tcPr/>
                </a:tc>
                <a:tc>
                  <a:txBody>
                    <a:bodyPr/>
                    <a:lstStyle/>
                    <a:p>
                      <a:endParaRPr lang="ru-RU" sz="1400" dirty="0"/>
                    </a:p>
                  </a:txBody>
                  <a:tcPr/>
                </a:tc>
                <a:tc>
                  <a:txBody>
                    <a:bodyPr/>
                    <a:lstStyle/>
                    <a:p>
                      <a:endParaRPr lang="ru-RU" sz="1400" dirty="0"/>
                    </a:p>
                  </a:txBody>
                  <a:tcPr/>
                </a:tc>
                <a:tc>
                  <a:txBody>
                    <a:bodyPr/>
                    <a:lstStyle/>
                    <a:p>
                      <a:endParaRPr lang="ru-RU" sz="1400"/>
                    </a:p>
                  </a:txBody>
                  <a:tcPr/>
                </a:tc>
                <a:tc>
                  <a:txBody>
                    <a:bodyPr/>
                    <a:lstStyle/>
                    <a:p>
                      <a:r>
                        <a:rPr kumimoji="0" lang="ro-RO" sz="1400" kern="1200" dirty="0" smtClean="0">
                          <a:solidFill>
                            <a:schemeClr val="dk1"/>
                          </a:solidFill>
                          <a:latin typeface="+mn-lt"/>
                          <a:ea typeface="+mn-ea"/>
                          <a:cs typeface="+mn-cs"/>
                        </a:rPr>
                        <a:t>ţară</a:t>
                      </a:r>
                      <a:endParaRPr lang="ru-RU" sz="1400" dirty="0"/>
                    </a:p>
                  </a:txBody>
                  <a:tcPr>
                    <a:lnR w="12700" cap="flat" cmpd="sng" algn="ctr">
                      <a:solidFill>
                        <a:schemeClr val="tx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o-RO" sz="1400" kern="1200" dirty="0" err="1" smtClean="0">
                          <a:solidFill>
                            <a:schemeClr val="dk1"/>
                          </a:solidFill>
                          <a:latin typeface="+mn-lt"/>
                          <a:ea typeface="+mn-ea"/>
                          <a:cs typeface="+mn-cs"/>
                        </a:rPr>
                        <a:t>Străin.ătate</a:t>
                      </a:r>
                      <a:endParaRPr lang="ru-RU" sz="1400" dirty="0" smtClean="0"/>
                    </a:p>
                    <a:p>
                      <a:endParaRPr lang="ru-RU" sz="1400" dirty="0"/>
                    </a:p>
                  </a:txBody>
                  <a:tcPr>
                    <a:lnL w="12700" cap="flat" cmpd="sng" algn="ctr">
                      <a:solidFill>
                        <a:schemeClr val="tx1"/>
                      </a:solidFill>
                      <a:prstDash val="solid"/>
                      <a:round/>
                      <a:headEnd type="none" w="med" len="med"/>
                      <a:tailEnd type="none" w="med" len="med"/>
                    </a:lnL>
                  </a:tcPr>
                </a:tc>
                <a:tc>
                  <a:txBody>
                    <a:bodyPr/>
                    <a:lstStyle/>
                    <a:p>
                      <a:endParaRPr lang="ru-RU" sz="1400" dirty="0"/>
                    </a:p>
                  </a:txBody>
                  <a:tcPr/>
                </a:tc>
                <a:tc>
                  <a:txBody>
                    <a:bodyPr/>
                    <a:lstStyle/>
                    <a:p>
                      <a:r>
                        <a:rPr kumimoji="0" lang="ro-RO" sz="1400" kern="1200" dirty="0" err="1" smtClean="0">
                          <a:solidFill>
                            <a:schemeClr val="dk1"/>
                          </a:solidFill>
                          <a:latin typeface="+mn-lt"/>
                          <a:ea typeface="+mn-ea"/>
                          <a:cs typeface="+mn-cs"/>
                        </a:rPr>
                        <a:t>Naţ</a:t>
                      </a:r>
                      <a:r>
                        <a:rPr kumimoji="0" lang="ro-RO" sz="1400" kern="1200" dirty="0" smtClean="0">
                          <a:solidFill>
                            <a:schemeClr val="dk1"/>
                          </a:solidFill>
                          <a:latin typeface="+mn-lt"/>
                          <a:ea typeface="+mn-ea"/>
                          <a:cs typeface="+mn-cs"/>
                        </a:rPr>
                        <a:t>.</a:t>
                      </a:r>
                      <a:endParaRPr lang="ru-RU" sz="14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ro-RO" sz="1400" dirty="0" smtClean="0"/>
                        <a:t>Intern.</a:t>
                      </a:r>
                      <a:endParaRPr lang="ru-RU" sz="14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r>
              <a:tr h="1127230">
                <a:tc>
                  <a:txBody>
                    <a:bodyPr/>
                    <a:lstStyle/>
                    <a:p>
                      <a:r>
                        <a:rPr lang="ro-RO" sz="1600" b="1" strike="noStrike" dirty="0" smtClean="0"/>
                        <a:t>2018</a:t>
                      </a:r>
                      <a:endParaRPr lang="ru-RU" sz="1600" b="1" strike="noStrike" dirty="0"/>
                    </a:p>
                  </a:txBody>
                  <a:tcPr/>
                </a:tc>
                <a:tc>
                  <a:txBody>
                    <a:bodyPr/>
                    <a:lstStyle/>
                    <a:p>
                      <a:r>
                        <a:rPr kumimoji="0" lang="ro-RO" sz="1600" b="1" strike="noStrike" kern="1200" dirty="0" smtClean="0">
                          <a:solidFill>
                            <a:schemeClr val="dk1"/>
                          </a:solidFill>
                          <a:latin typeface="+mn-lt"/>
                          <a:ea typeface="+mn-ea"/>
                          <a:cs typeface="+mn-cs"/>
                        </a:rPr>
                        <a:t>3/36/4</a:t>
                      </a:r>
                      <a:endParaRPr lang="ru-RU" sz="1600" strike="noStrike" dirty="0"/>
                    </a:p>
                  </a:txBody>
                  <a:tcPr/>
                </a:tc>
                <a:tc>
                  <a:txBody>
                    <a:bodyPr/>
                    <a:lstStyle/>
                    <a:p>
                      <a:r>
                        <a:rPr kumimoji="0" lang="ro-RO" sz="1600" b="1" strike="noStrike" kern="1200" dirty="0" smtClean="0">
                          <a:solidFill>
                            <a:schemeClr val="dk1"/>
                          </a:solidFill>
                          <a:latin typeface="+mn-lt"/>
                          <a:ea typeface="+mn-ea"/>
                          <a:cs typeface="+mn-cs"/>
                        </a:rPr>
                        <a:t>29</a:t>
                      </a:r>
                      <a:endParaRPr lang="ru-RU" sz="1600" b="1" strike="noStrike" dirty="0"/>
                    </a:p>
                  </a:txBody>
                  <a:tcPr/>
                </a:tc>
                <a:tc>
                  <a:txBody>
                    <a:bodyPr/>
                    <a:lstStyle/>
                    <a:p>
                      <a:r>
                        <a:rPr kumimoji="0" lang="ro-RO" sz="1600" b="1" strike="noStrike" kern="1200" dirty="0" smtClean="0">
                          <a:solidFill>
                            <a:schemeClr val="dk1"/>
                          </a:solidFill>
                          <a:latin typeface="+mn-lt"/>
                          <a:ea typeface="+mn-ea"/>
                          <a:cs typeface="+mn-cs"/>
                        </a:rPr>
                        <a:t>12</a:t>
                      </a:r>
                      <a:endParaRPr lang="ru-RU" sz="1600" b="1" strike="noStrike" dirty="0"/>
                    </a:p>
                  </a:txBody>
                  <a:tcPr/>
                </a:tc>
                <a:tc>
                  <a:txBody>
                    <a:bodyPr/>
                    <a:lstStyle/>
                    <a:p>
                      <a:r>
                        <a:rPr kumimoji="0" lang="en-US" sz="1600" b="1" strike="noStrike" kern="1200" dirty="0" smtClean="0">
                          <a:solidFill>
                            <a:schemeClr val="bg1"/>
                          </a:solidFill>
                          <a:latin typeface="+mn-lt"/>
                          <a:ea typeface="+mn-ea"/>
                          <a:cs typeface="+mn-cs"/>
                        </a:rPr>
                        <a:t>7</a:t>
                      </a:r>
                      <a:r>
                        <a:rPr kumimoji="0" lang="ro-RO" sz="1600" b="1" strike="noStrike" kern="1200" dirty="0" smtClean="0">
                          <a:solidFill>
                            <a:schemeClr val="dk1"/>
                          </a:solidFill>
                          <a:latin typeface="+mn-lt"/>
                          <a:ea typeface="+mn-ea"/>
                          <a:cs typeface="+mn-cs"/>
                        </a:rPr>
                        <a:t>84</a:t>
                      </a:r>
                      <a:r>
                        <a:rPr kumimoji="0" lang="ro-RO" sz="1600" b="1" strike="noStrike" kern="1200" dirty="0" smtClean="0">
                          <a:solidFill>
                            <a:schemeClr val="bg1"/>
                          </a:solidFill>
                          <a:latin typeface="+mn-lt"/>
                          <a:ea typeface="+mn-ea"/>
                          <a:cs typeface="+mn-cs"/>
                        </a:rPr>
                        <a:t>555</a:t>
                      </a:r>
                      <a:r>
                        <a:rPr kumimoji="0" lang="en-US" sz="1600" b="1" strike="noStrike" kern="1200" dirty="0" smtClean="0">
                          <a:solidFill>
                            <a:schemeClr val="bg1"/>
                          </a:solidFill>
                          <a:latin typeface="+mn-lt"/>
                          <a:ea typeface="+mn-ea"/>
                          <a:cs typeface="+mn-cs"/>
                        </a:rPr>
                        <a:t>59</a:t>
                      </a:r>
                      <a:endParaRPr lang="ru-RU" sz="1600" b="1" strike="noStrike" dirty="0">
                        <a:solidFill>
                          <a:schemeClr val="bg1"/>
                        </a:solidFill>
                      </a:endParaRPr>
                    </a:p>
                  </a:txBody>
                  <a:tcPr/>
                </a:tc>
                <a:tc>
                  <a:txBody>
                    <a:bodyPr/>
                    <a:lstStyle/>
                    <a:p>
                      <a:r>
                        <a:rPr kumimoji="0" lang="ro-RO" sz="1600" b="1" strike="noStrike" kern="1200" dirty="0" smtClean="0">
                          <a:solidFill>
                            <a:schemeClr val="dk1"/>
                          </a:solidFill>
                          <a:latin typeface="+mn-lt"/>
                          <a:ea typeface="+mn-ea"/>
                          <a:cs typeface="+mn-cs"/>
                        </a:rPr>
                        <a:t>5</a:t>
                      </a:r>
                      <a:endParaRPr lang="ru-RU" sz="1600" b="1" strike="noStrike" dirty="0"/>
                    </a:p>
                  </a:txBody>
                  <a:tcPr/>
                </a:tc>
                <a:tc>
                  <a:txBody>
                    <a:bodyPr/>
                    <a:lstStyle/>
                    <a:p>
                      <a:r>
                        <a:rPr lang="ro-RO" sz="1600" b="1" strike="noStrike" dirty="0" smtClean="0">
                          <a:solidFill>
                            <a:schemeClr val="tx1"/>
                          </a:solidFill>
                        </a:rPr>
                        <a:t>0</a:t>
                      </a:r>
                      <a:endParaRPr lang="ru-RU" sz="1600" b="1" strike="noStrike" dirty="0">
                        <a:solidFill>
                          <a:schemeClr val="tx1"/>
                        </a:solidFill>
                      </a:endParaRPr>
                    </a:p>
                  </a:txBody>
                  <a:tcPr/>
                </a:tc>
                <a:tc>
                  <a:txBody>
                    <a:bodyPr/>
                    <a:lstStyle/>
                    <a:p>
                      <a:r>
                        <a:rPr lang="ro-RO" sz="1600" b="1" strike="noStrike" dirty="0" smtClean="0"/>
                        <a:t>2</a:t>
                      </a:r>
                      <a:endParaRPr lang="ru-RU" sz="1600" b="1" strike="noStrike" dirty="0"/>
                    </a:p>
                  </a:txBody>
                  <a:tcPr>
                    <a:lnR w="12700" cap="flat" cmpd="sng" algn="ctr">
                      <a:solidFill>
                        <a:schemeClr val="tx1"/>
                      </a:solidFill>
                      <a:prstDash val="solid"/>
                      <a:round/>
                      <a:headEnd type="none" w="med" len="med"/>
                      <a:tailEnd type="none" w="med" len="med"/>
                    </a:lnR>
                  </a:tcPr>
                </a:tc>
                <a:tc>
                  <a:txBody>
                    <a:bodyPr/>
                    <a:lstStyle/>
                    <a:p>
                      <a:r>
                        <a:rPr lang="ro-RO" sz="1600" b="1" strike="noStrike" dirty="0" smtClean="0"/>
                        <a:t>0</a:t>
                      </a:r>
                      <a:endParaRPr lang="ru-RU" sz="1600" b="1" strike="noStrike" dirty="0"/>
                    </a:p>
                  </a:txBody>
                  <a:tcPr>
                    <a:lnL w="12700" cap="flat" cmpd="sng" algn="ctr">
                      <a:solidFill>
                        <a:schemeClr val="tx1"/>
                      </a:solidFill>
                      <a:prstDash val="solid"/>
                      <a:round/>
                      <a:headEnd type="none" w="med" len="med"/>
                      <a:tailEnd type="none" w="med" len="med"/>
                    </a:lnL>
                  </a:tcPr>
                </a:tc>
                <a:tc>
                  <a:txBody>
                    <a:bodyPr/>
                    <a:lstStyle/>
                    <a:p>
                      <a:r>
                        <a:rPr lang="ro-RO" sz="1600" b="1" strike="noStrike" dirty="0" smtClean="0"/>
                        <a:t>4</a:t>
                      </a:r>
                      <a:endParaRPr lang="ru-RU" sz="1600" b="1" strike="noStrike" dirty="0"/>
                    </a:p>
                  </a:txBody>
                  <a:tcPr/>
                </a:tc>
                <a:tc>
                  <a:txBody>
                    <a:bodyPr/>
                    <a:lstStyle/>
                    <a:p>
                      <a:r>
                        <a:rPr lang="ro-RO" sz="1600" b="1" strike="noStrike" dirty="0" smtClean="0"/>
                        <a:t>2</a:t>
                      </a:r>
                      <a:endParaRPr lang="ru-RU" sz="1600" b="1" strike="noStrike" dirty="0"/>
                    </a:p>
                  </a:txBody>
                  <a:tcPr>
                    <a:lnR w="12700" cap="flat" cmpd="sng" algn="ctr">
                      <a:solidFill>
                        <a:schemeClr val="tx1"/>
                      </a:solidFill>
                      <a:prstDash val="solid"/>
                      <a:round/>
                      <a:headEnd type="none" w="med" len="med"/>
                      <a:tailEnd type="none" w="med" len="med"/>
                    </a:lnR>
                  </a:tcPr>
                </a:tc>
                <a:tc>
                  <a:txBody>
                    <a:bodyPr/>
                    <a:lstStyle/>
                    <a:p>
                      <a:r>
                        <a:rPr lang="ro-RO" sz="1600" b="1" strike="noStrike" dirty="0" smtClean="0"/>
                        <a:t>0</a:t>
                      </a:r>
                      <a:endParaRPr lang="ru-RU" sz="1600" b="1" strike="noStrike" dirty="0"/>
                    </a:p>
                  </a:txBody>
                  <a:tcPr>
                    <a:lnL w="12700" cap="flat" cmpd="sng" algn="ctr">
                      <a:solidFill>
                        <a:schemeClr val="tx1"/>
                      </a:solidFill>
                      <a:prstDash val="solid"/>
                      <a:round/>
                      <a:headEnd type="none" w="med" len="med"/>
                      <a:tailEnd type="none" w="med" len="med"/>
                    </a:lnL>
                  </a:tcPr>
                </a:tc>
              </a:tr>
            </a:tbl>
          </a:graphicData>
        </a:graphic>
      </p:graphicFrame>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Официальная">
  <a:themeElements>
    <a:clrScheme name="Официальная">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Официальная">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Официальная">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1072</TotalTime>
  <Words>2628</Words>
  <Application>Microsoft Office PowerPoint</Application>
  <PresentationFormat>Экран (4:3)</PresentationFormat>
  <Paragraphs>225</Paragraphs>
  <Slides>44</Slides>
  <Notes>1</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44</vt:i4>
      </vt:variant>
    </vt:vector>
  </HeadingPairs>
  <TitlesOfParts>
    <vt:vector size="46" baseType="lpstr">
      <vt:lpstr>Официальная</vt:lpstr>
      <vt:lpstr>Документ</vt:lpstr>
      <vt:lpstr>Слайд 1</vt:lpstr>
      <vt:lpstr>Слайд 2</vt:lpstr>
      <vt:lpstr>Structura Centrului şi resursele umane, 2018</vt:lpstr>
      <vt:lpstr>Termenul executării proiectului - 2015-2018</vt:lpstr>
      <vt:lpstr>Direcţia strategică</vt:lpstr>
      <vt:lpstr>Obiectivele principale ale proiectului</vt:lpstr>
      <vt:lpstr>Executorii proiectului</vt:lpstr>
      <vt:lpstr>Rezultate  în 2018</vt:lpstr>
      <vt:lpstr>Activitatea editorială în cadrul Centrului în anul 2018</vt:lpstr>
      <vt:lpstr>Deplasări şi participări la conferinţe</vt:lpstr>
      <vt:lpstr>Activitatea didactică – 2018, 19 cursuri</vt:lpstr>
      <vt:lpstr>Activitatea în cadrul consiliilor şi a seminarelor ştiinţifice</vt:lpstr>
      <vt:lpstr>Promovarea rezultatelor cercetărilor ştiinţifice în domeniul patrimoniului cultural-artistic</vt:lpstr>
      <vt:lpstr>Participări la conferinţe, mese rotunde</vt:lpstr>
      <vt:lpstr>Participări la conferinţe, întruniri </vt:lpstr>
      <vt:lpstr>Participări la conferinţe, întruniri</vt:lpstr>
      <vt:lpstr>Lansarea expoziției „Alexei Marco. Amintiri” și a monografiei L. Condraticova „Destinul giuvaiergeriei din Moldova. Alexei Marco”, 21 februarie 2018</vt:lpstr>
      <vt:lpstr>Слайд 18</vt:lpstr>
      <vt:lpstr>Слайд 19</vt:lpstr>
      <vt:lpstr>Слайд 20</vt:lpstr>
      <vt:lpstr>Prezentări de carte, expoziţii</vt:lpstr>
      <vt:lpstr>Susținerea tezei de dr. hab. în studiul artelor  și culturologie și dr. hab. în istorie  a dr. L. Condraticova</vt:lpstr>
      <vt:lpstr>Susţinerea tezelor de doctorat,2018 </vt:lpstr>
      <vt:lpstr>Susţinerea tezelor de doctorat,2018</vt:lpstr>
      <vt:lpstr>Susţinerea tezelor de doctorat,2018</vt:lpstr>
      <vt:lpstr>Susţinerea tezelor de doctorat,2018</vt:lpstr>
      <vt:lpstr>Слайд 27</vt:lpstr>
      <vt:lpstr>Слайд 28</vt:lpstr>
      <vt:lpstr>Слайд 29</vt:lpstr>
      <vt:lpstr>Слайд 30</vt:lpstr>
      <vt:lpstr>Implementări  importante -2018</vt:lpstr>
      <vt:lpstr>Implementări  importante -2018</vt:lpstr>
      <vt:lpstr>Слайд 33</vt:lpstr>
      <vt:lpstr>Implementări  importante -2018</vt:lpstr>
      <vt:lpstr>Слайд 35</vt:lpstr>
      <vt:lpstr>Revistele Centrului</vt:lpstr>
      <vt:lpstr>Pregătirea cadrelor ştiinţifice - 2018</vt:lpstr>
      <vt:lpstr>Rezultate relevante ale Centrului în 2018</vt:lpstr>
      <vt:lpstr>ORGANIZAREA manifestărilor  ŞTIINŢIFICE, 2018</vt:lpstr>
      <vt:lpstr>Menţiuni în 2018</vt:lpstr>
      <vt:lpstr>Menţiuni în 2018</vt:lpstr>
      <vt:lpstr>Activităţi în cadrul Uniunilor de creaţie</vt:lpstr>
      <vt:lpstr>Raport întocmit în baza dărilor de seamă a cercetătorilor aprobate în cadrul şedinţelor Secţiei de Arte Vizuale şi a Secţiei Arte audiovizuale la 06.12.2018  În cadrul proiectului de cercetări fundamentale pentru etapa 2018 și perioada 2015-2018 au fost finalizate și aprobate toate lucrările de plan ale cercetătorilor  </vt:lpstr>
      <vt:lpstr>Слайд 44</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Admin</dc:creator>
  <cp:lastModifiedBy>Admin</cp:lastModifiedBy>
  <cp:revision>145</cp:revision>
  <dcterms:created xsi:type="dcterms:W3CDTF">2016-12-06T09:36:45Z</dcterms:created>
  <dcterms:modified xsi:type="dcterms:W3CDTF">2018-12-13T11:02:10Z</dcterms:modified>
</cp:coreProperties>
</file>